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6" r:id="rId2"/>
    <p:sldId id="329" r:id="rId3"/>
    <p:sldId id="341" r:id="rId4"/>
    <p:sldId id="335" r:id="rId5"/>
    <p:sldId id="336" r:id="rId6"/>
    <p:sldId id="351" r:id="rId7"/>
    <p:sldId id="337" r:id="rId8"/>
    <p:sldId id="342" r:id="rId9"/>
    <p:sldId id="338" r:id="rId10"/>
    <p:sldId id="339" r:id="rId11"/>
    <p:sldId id="340" r:id="rId12"/>
    <p:sldId id="343" r:id="rId13"/>
    <p:sldId id="344" r:id="rId14"/>
    <p:sldId id="349" r:id="rId15"/>
    <p:sldId id="345" r:id="rId16"/>
    <p:sldId id="346" r:id="rId17"/>
    <p:sldId id="348" r:id="rId18"/>
    <p:sldId id="367" r:id="rId19"/>
    <p:sldId id="347" r:id="rId20"/>
    <p:sldId id="350" r:id="rId21"/>
    <p:sldId id="352" r:id="rId22"/>
    <p:sldId id="366" r:id="rId23"/>
    <p:sldId id="368" r:id="rId24"/>
    <p:sldId id="369" r:id="rId25"/>
    <p:sldId id="353" r:id="rId26"/>
    <p:sldId id="360" r:id="rId27"/>
    <p:sldId id="354" r:id="rId28"/>
    <p:sldId id="355" r:id="rId29"/>
    <p:sldId id="356" r:id="rId30"/>
    <p:sldId id="359" r:id="rId31"/>
    <p:sldId id="357" r:id="rId32"/>
    <p:sldId id="362" r:id="rId33"/>
    <p:sldId id="361" r:id="rId34"/>
    <p:sldId id="363" r:id="rId35"/>
    <p:sldId id="364" r:id="rId36"/>
    <p:sldId id="365" r:id="rId37"/>
    <p:sldId id="326" r:id="rId38"/>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4B4B"/>
    <a:srgbClr val="145060"/>
    <a:srgbClr val="5985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3" d="100"/>
          <a:sy n="113" d="100"/>
        </p:scale>
        <p:origin x="51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editar el estilo de subtítulo del patrón</a:t>
            </a:r>
            <a:endParaRPr lang="es-MX"/>
          </a:p>
        </p:txBody>
      </p:sp>
      <p:sp>
        <p:nvSpPr>
          <p:cNvPr id="4" name="Marcador de fecha 3"/>
          <p:cNvSpPr>
            <a:spLocks noGrp="1"/>
          </p:cNvSpPr>
          <p:nvPr>
            <p:ph type="dt" sz="half" idx="10"/>
          </p:nvPr>
        </p:nvSpPr>
        <p:spPr/>
        <p:txBody>
          <a:bodyPr/>
          <a:lstStyle/>
          <a:p>
            <a:fld id="{4E9688E1-329E-417F-AC35-BB6E264E9D78}" type="datetimeFigureOut">
              <a:rPr lang="es-MX" smtClean="0"/>
              <a:t>04/11/2025</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B826713E-F875-41E3-911E-98D3E47292CC}" type="slidenum">
              <a:rPr lang="es-MX" smtClean="0"/>
              <a:t>‹Nº›</a:t>
            </a:fld>
            <a:endParaRPr lang="es-MX"/>
          </a:p>
        </p:txBody>
      </p:sp>
    </p:spTree>
    <p:extLst>
      <p:ext uri="{BB962C8B-B14F-4D97-AF65-F5344CB8AC3E}">
        <p14:creationId xmlns:p14="http://schemas.microsoft.com/office/powerpoint/2010/main" val="6994404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4E9688E1-329E-417F-AC35-BB6E264E9D78}" type="datetimeFigureOut">
              <a:rPr lang="es-MX" smtClean="0"/>
              <a:t>04/11/2025</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B826713E-F875-41E3-911E-98D3E47292CC}" type="slidenum">
              <a:rPr lang="es-MX" smtClean="0"/>
              <a:t>‹Nº›</a:t>
            </a:fld>
            <a:endParaRPr lang="es-MX"/>
          </a:p>
        </p:txBody>
      </p:sp>
    </p:spTree>
    <p:extLst>
      <p:ext uri="{BB962C8B-B14F-4D97-AF65-F5344CB8AC3E}">
        <p14:creationId xmlns:p14="http://schemas.microsoft.com/office/powerpoint/2010/main" val="36735565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4E9688E1-329E-417F-AC35-BB6E264E9D78}" type="datetimeFigureOut">
              <a:rPr lang="es-MX" smtClean="0"/>
              <a:t>04/11/2025</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B826713E-F875-41E3-911E-98D3E47292CC}" type="slidenum">
              <a:rPr lang="es-MX" smtClean="0"/>
              <a:t>‹Nº›</a:t>
            </a:fld>
            <a:endParaRPr lang="es-MX"/>
          </a:p>
        </p:txBody>
      </p:sp>
    </p:spTree>
    <p:extLst>
      <p:ext uri="{BB962C8B-B14F-4D97-AF65-F5344CB8AC3E}">
        <p14:creationId xmlns:p14="http://schemas.microsoft.com/office/powerpoint/2010/main" val="1526808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4E9688E1-329E-417F-AC35-BB6E264E9D78}" type="datetimeFigureOut">
              <a:rPr lang="es-MX" smtClean="0"/>
              <a:t>04/11/2025</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B826713E-F875-41E3-911E-98D3E47292CC}" type="slidenum">
              <a:rPr lang="es-MX" smtClean="0"/>
              <a:t>‹Nº›</a:t>
            </a:fld>
            <a:endParaRPr lang="es-MX"/>
          </a:p>
        </p:txBody>
      </p:sp>
    </p:spTree>
    <p:extLst>
      <p:ext uri="{BB962C8B-B14F-4D97-AF65-F5344CB8AC3E}">
        <p14:creationId xmlns:p14="http://schemas.microsoft.com/office/powerpoint/2010/main" val="3272481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el estilo de texto del patrón</a:t>
            </a:r>
          </a:p>
        </p:txBody>
      </p:sp>
      <p:sp>
        <p:nvSpPr>
          <p:cNvPr id="4" name="Marcador de fecha 3"/>
          <p:cNvSpPr>
            <a:spLocks noGrp="1"/>
          </p:cNvSpPr>
          <p:nvPr>
            <p:ph type="dt" sz="half" idx="10"/>
          </p:nvPr>
        </p:nvSpPr>
        <p:spPr/>
        <p:txBody>
          <a:bodyPr/>
          <a:lstStyle/>
          <a:p>
            <a:fld id="{4E9688E1-329E-417F-AC35-BB6E264E9D78}" type="datetimeFigureOut">
              <a:rPr lang="es-MX" smtClean="0"/>
              <a:t>04/11/2025</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B826713E-F875-41E3-911E-98D3E47292CC}" type="slidenum">
              <a:rPr lang="es-MX" smtClean="0"/>
              <a:t>‹Nº›</a:t>
            </a:fld>
            <a:endParaRPr lang="es-MX"/>
          </a:p>
        </p:txBody>
      </p:sp>
    </p:spTree>
    <p:extLst>
      <p:ext uri="{BB962C8B-B14F-4D97-AF65-F5344CB8AC3E}">
        <p14:creationId xmlns:p14="http://schemas.microsoft.com/office/powerpoint/2010/main" val="20138118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contenido 2"/>
          <p:cNvSpPr>
            <a:spLocks noGrp="1"/>
          </p:cNvSpPr>
          <p:nvPr>
            <p:ph sz="half" idx="1"/>
          </p:nvPr>
        </p:nvSpPr>
        <p:spPr>
          <a:xfrm>
            <a:off x="838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p:cNvSpPr>
            <a:spLocks noGrp="1"/>
          </p:cNvSpPr>
          <p:nvPr>
            <p:ph sz="half" idx="2"/>
          </p:nvPr>
        </p:nvSpPr>
        <p:spPr>
          <a:xfrm>
            <a:off x="6172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p:cNvSpPr>
            <a:spLocks noGrp="1"/>
          </p:cNvSpPr>
          <p:nvPr>
            <p:ph type="dt" sz="half" idx="10"/>
          </p:nvPr>
        </p:nvSpPr>
        <p:spPr/>
        <p:txBody>
          <a:bodyPr/>
          <a:lstStyle/>
          <a:p>
            <a:fld id="{4E9688E1-329E-417F-AC35-BB6E264E9D78}" type="datetimeFigureOut">
              <a:rPr lang="es-MX" smtClean="0"/>
              <a:t>04/11/2025</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B826713E-F875-41E3-911E-98D3E47292CC}" type="slidenum">
              <a:rPr lang="es-MX" smtClean="0"/>
              <a:t>‹Nº›</a:t>
            </a:fld>
            <a:endParaRPr lang="es-MX"/>
          </a:p>
        </p:txBody>
      </p:sp>
    </p:spTree>
    <p:extLst>
      <p:ext uri="{BB962C8B-B14F-4D97-AF65-F5344CB8AC3E}">
        <p14:creationId xmlns:p14="http://schemas.microsoft.com/office/powerpoint/2010/main" val="3855314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p:cNvSpPr>
            <a:spLocks noGrp="1"/>
          </p:cNvSpPr>
          <p:nvPr>
            <p:ph type="dt" sz="half" idx="10"/>
          </p:nvPr>
        </p:nvSpPr>
        <p:spPr/>
        <p:txBody>
          <a:bodyPr/>
          <a:lstStyle/>
          <a:p>
            <a:fld id="{4E9688E1-329E-417F-AC35-BB6E264E9D78}" type="datetimeFigureOut">
              <a:rPr lang="es-MX" smtClean="0"/>
              <a:t>04/11/2025</a:t>
            </a:fld>
            <a:endParaRPr lang="es-MX"/>
          </a:p>
        </p:txBody>
      </p:sp>
      <p:sp>
        <p:nvSpPr>
          <p:cNvPr id="8" name="Marcador de pie de página 7"/>
          <p:cNvSpPr>
            <a:spLocks noGrp="1"/>
          </p:cNvSpPr>
          <p:nvPr>
            <p:ph type="ftr" sz="quarter" idx="11"/>
          </p:nvPr>
        </p:nvSpPr>
        <p:spPr/>
        <p:txBody>
          <a:bodyPr/>
          <a:lstStyle/>
          <a:p>
            <a:endParaRPr lang="es-MX"/>
          </a:p>
        </p:txBody>
      </p:sp>
      <p:sp>
        <p:nvSpPr>
          <p:cNvPr id="9" name="Marcador de número de diapositiva 8"/>
          <p:cNvSpPr>
            <a:spLocks noGrp="1"/>
          </p:cNvSpPr>
          <p:nvPr>
            <p:ph type="sldNum" sz="quarter" idx="12"/>
          </p:nvPr>
        </p:nvSpPr>
        <p:spPr/>
        <p:txBody>
          <a:bodyPr/>
          <a:lstStyle/>
          <a:p>
            <a:fld id="{B826713E-F875-41E3-911E-98D3E47292CC}" type="slidenum">
              <a:rPr lang="es-MX" smtClean="0"/>
              <a:t>‹Nº›</a:t>
            </a:fld>
            <a:endParaRPr lang="es-MX"/>
          </a:p>
        </p:txBody>
      </p:sp>
    </p:spTree>
    <p:extLst>
      <p:ext uri="{BB962C8B-B14F-4D97-AF65-F5344CB8AC3E}">
        <p14:creationId xmlns:p14="http://schemas.microsoft.com/office/powerpoint/2010/main" val="9735838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fecha 2"/>
          <p:cNvSpPr>
            <a:spLocks noGrp="1"/>
          </p:cNvSpPr>
          <p:nvPr>
            <p:ph type="dt" sz="half" idx="10"/>
          </p:nvPr>
        </p:nvSpPr>
        <p:spPr/>
        <p:txBody>
          <a:bodyPr/>
          <a:lstStyle/>
          <a:p>
            <a:fld id="{4E9688E1-329E-417F-AC35-BB6E264E9D78}" type="datetimeFigureOut">
              <a:rPr lang="es-MX" smtClean="0"/>
              <a:t>04/11/2025</a:t>
            </a:fld>
            <a:endParaRPr lang="es-MX"/>
          </a:p>
        </p:txBody>
      </p:sp>
      <p:sp>
        <p:nvSpPr>
          <p:cNvPr id="4" name="Marcador de pie de página 3"/>
          <p:cNvSpPr>
            <a:spLocks noGrp="1"/>
          </p:cNvSpPr>
          <p:nvPr>
            <p:ph type="ftr" sz="quarter" idx="11"/>
          </p:nvPr>
        </p:nvSpPr>
        <p:spPr/>
        <p:txBody>
          <a:bodyPr/>
          <a:lstStyle/>
          <a:p>
            <a:endParaRPr lang="es-MX"/>
          </a:p>
        </p:txBody>
      </p:sp>
      <p:sp>
        <p:nvSpPr>
          <p:cNvPr id="5" name="Marcador de número de diapositiva 4"/>
          <p:cNvSpPr>
            <a:spLocks noGrp="1"/>
          </p:cNvSpPr>
          <p:nvPr>
            <p:ph type="sldNum" sz="quarter" idx="12"/>
          </p:nvPr>
        </p:nvSpPr>
        <p:spPr/>
        <p:txBody>
          <a:bodyPr/>
          <a:lstStyle/>
          <a:p>
            <a:fld id="{B826713E-F875-41E3-911E-98D3E47292CC}" type="slidenum">
              <a:rPr lang="es-MX" smtClean="0"/>
              <a:t>‹Nº›</a:t>
            </a:fld>
            <a:endParaRPr lang="es-MX"/>
          </a:p>
        </p:txBody>
      </p:sp>
    </p:spTree>
    <p:extLst>
      <p:ext uri="{BB962C8B-B14F-4D97-AF65-F5344CB8AC3E}">
        <p14:creationId xmlns:p14="http://schemas.microsoft.com/office/powerpoint/2010/main" val="36185330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4E9688E1-329E-417F-AC35-BB6E264E9D78}" type="datetimeFigureOut">
              <a:rPr lang="es-MX" smtClean="0"/>
              <a:t>04/11/2025</a:t>
            </a:fld>
            <a:endParaRPr lang="es-MX"/>
          </a:p>
        </p:txBody>
      </p:sp>
      <p:sp>
        <p:nvSpPr>
          <p:cNvPr id="3" name="Marcador de pie de página 2"/>
          <p:cNvSpPr>
            <a:spLocks noGrp="1"/>
          </p:cNvSpPr>
          <p:nvPr>
            <p:ph type="ftr" sz="quarter" idx="11"/>
          </p:nvPr>
        </p:nvSpPr>
        <p:spPr/>
        <p:txBody>
          <a:bodyPr/>
          <a:lstStyle/>
          <a:p>
            <a:endParaRPr lang="es-MX"/>
          </a:p>
        </p:txBody>
      </p:sp>
      <p:sp>
        <p:nvSpPr>
          <p:cNvPr id="4" name="Marcador de número de diapositiva 3"/>
          <p:cNvSpPr>
            <a:spLocks noGrp="1"/>
          </p:cNvSpPr>
          <p:nvPr>
            <p:ph type="sldNum" sz="quarter" idx="12"/>
          </p:nvPr>
        </p:nvSpPr>
        <p:spPr/>
        <p:txBody>
          <a:bodyPr/>
          <a:lstStyle/>
          <a:p>
            <a:fld id="{B826713E-F875-41E3-911E-98D3E47292CC}" type="slidenum">
              <a:rPr lang="es-MX" smtClean="0"/>
              <a:t>‹Nº›</a:t>
            </a:fld>
            <a:endParaRPr lang="es-MX"/>
          </a:p>
        </p:txBody>
      </p:sp>
    </p:spTree>
    <p:extLst>
      <p:ext uri="{BB962C8B-B14F-4D97-AF65-F5344CB8AC3E}">
        <p14:creationId xmlns:p14="http://schemas.microsoft.com/office/powerpoint/2010/main" val="3551320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4E9688E1-329E-417F-AC35-BB6E264E9D78}" type="datetimeFigureOut">
              <a:rPr lang="es-MX" smtClean="0"/>
              <a:t>04/11/2025</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B826713E-F875-41E3-911E-98D3E47292CC}" type="slidenum">
              <a:rPr lang="es-MX" smtClean="0"/>
              <a:t>‹Nº›</a:t>
            </a:fld>
            <a:endParaRPr lang="es-MX"/>
          </a:p>
        </p:txBody>
      </p:sp>
    </p:spTree>
    <p:extLst>
      <p:ext uri="{BB962C8B-B14F-4D97-AF65-F5344CB8AC3E}">
        <p14:creationId xmlns:p14="http://schemas.microsoft.com/office/powerpoint/2010/main" val="9517286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4E9688E1-329E-417F-AC35-BB6E264E9D78}" type="datetimeFigureOut">
              <a:rPr lang="es-MX" smtClean="0"/>
              <a:t>04/11/2025</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B826713E-F875-41E3-911E-98D3E47292CC}" type="slidenum">
              <a:rPr lang="es-MX" smtClean="0"/>
              <a:t>‹Nº›</a:t>
            </a:fld>
            <a:endParaRPr lang="es-MX"/>
          </a:p>
        </p:txBody>
      </p:sp>
    </p:spTree>
    <p:extLst>
      <p:ext uri="{BB962C8B-B14F-4D97-AF65-F5344CB8AC3E}">
        <p14:creationId xmlns:p14="http://schemas.microsoft.com/office/powerpoint/2010/main" val="996120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9688E1-329E-417F-AC35-BB6E264E9D78}" type="datetimeFigureOut">
              <a:rPr lang="es-MX" smtClean="0"/>
              <a:t>04/11/2025</a:t>
            </a:fld>
            <a:endParaRPr lang="es-MX"/>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6713E-F875-41E3-911E-98D3E47292CC}" type="slidenum">
              <a:rPr lang="es-MX" smtClean="0"/>
              <a:t>‹Nº›</a:t>
            </a:fld>
            <a:endParaRPr lang="es-MX"/>
          </a:p>
        </p:txBody>
      </p:sp>
    </p:spTree>
    <p:extLst>
      <p:ext uri="{BB962C8B-B14F-4D97-AF65-F5344CB8AC3E}">
        <p14:creationId xmlns:p14="http://schemas.microsoft.com/office/powerpoint/2010/main" val="28777199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Pergamino: horizontal 10">
            <a:extLst>
              <a:ext uri="{FF2B5EF4-FFF2-40B4-BE49-F238E27FC236}">
                <a16:creationId xmlns:a16="http://schemas.microsoft.com/office/drawing/2014/main" id="{7AD3E7A9-646F-42D9-80B6-B50374F3F49C}"/>
              </a:ext>
            </a:extLst>
          </p:cNvPr>
          <p:cNvSpPr/>
          <p:nvPr/>
        </p:nvSpPr>
        <p:spPr>
          <a:xfrm>
            <a:off x="1082146" y="1055077"/>
            <a:ext cx="10112113" cy="2999935"/>
          </a:xfrm>
          <a:prstGeom prst="horizontalScroll">
            <a:avLst/>
          </a:prstGeom>
          <a:solidFill>
            <a:schemeClr val="bg1">
              <a:lumMod val="50000"/>
            </a:schemeClr>
          </a:solidFill>
          <a:ln>
            <a:solidFill>
              <a:schemeClr val="tx1"/>
            </a:solidFill>
          </a:ln>
          <a:effectLst>
            <a:outerShdw blurRad="76200" dir="18900000" sy="23000" kx="-1200000" algn="bl" rotWithShape="0">
              <a:prstClr val="black">
                <a:alpha val="20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600" b="1" dirty="0">
                <a:ln w="0"/>
                <a:effectLst>
                  <a:outerShdw blurRad="38100" dist="19050" dir="2700000" algn="tl" rotWithShape="0">
                    <a:schemeClr val="dk1">
                      <a:alpha val="40000"/>
                    </a:schemeClr>
                  </a:outerShdw>
                </a:effectLst>
                <a:latin typeface="Tahoma" panose="020B0604030504040204" pitchFamily="34" charset="0"/>
                <a:ea typeface="Tahoma" panose="020B0604030504040204" pitchFamily="34" charset="0"/>
                <a:cs typeface="Tahoma" panose="020B0604030504040204" pitchFamily="34" charset="0"/>
              </a:rPr>
              <a:t>ETAPA DE SUBSTANCIACIÓN Y RESOLUCIÓN DEL PROCEDIMIENTO DE RESPONSABILIDAD ADMINISTRATIVA.</a:t>
            </a:r>
          </a:p>
        </p:txBody>
      </p:sp>
      <p:pic>
        <p:nvPicPr>
          <p:cNvPr id="7" name="Picture 30" descr="Iconos De Equipo, Reunión, Dibujo imagen png - imagen transparente descarga  gratuita">
            <a:extLst>
              <a:ext uri="{FF2B5EF4-FFF2-40B4-BE49-F238E27FC236}">
                <a16:creationId xmlns:a16="http://schemas.microsoft.com/office/drawing/2014/main" id="{C2E3DBAB-DCC3-4E3B-8C4C-B21CCE26DDDE}"/>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3167" b="96667" l="8889" r="92889">
                        <a14:foregroundMark x1="28333" y1="9167" x2="33556" y2="36000"/>
                        <a14:foregroundMark x1="33556" y1="36000" x2="33667" y2="36333"/>
                        <a14:foregroundMark x1="8889" y1="41167" x2="16444" y2="69500"/>
                        <a14:foregroundMark x1="16444" y1="69500" x2="19556" y2="75667"/>
                        <a14:foregroundMark x1="31889" y1="63833" x2="28000" y2="68500"/>
                        <a14:foregroundMark x1="25667" y1="48833" x2="25000" y2="55500"/>
                        <a14:foregroundMark x1="24667" y1="13167" x2="29444" y2="4833"/>
                        <a14:foregroundMark x1="29444" y1="4833" x2="34000" y2="10000"/>
                        <a14:foregroundMark x1="58444" y1="3333" x2="65778" y2="6333"/>
                        <a14:foregroundMark x1="65778" y1="6333" x2="66667" y2="11000"/>
                        <a14:foregroundMark x1="90333" y1="20500" x2="91111" y2="28167"/>
                        <a14:foregroundMark x1="91778" y1="51500" x2="92889" y2="63167"/>
                        <a14:foregroundMark x1="90333" y1="80667" x2="75000" y2="85333"/>
                        <a14:foregroundMark x1="92444" y1="87167" x2="76556" y2="89500"/>
                        <a14:foregroundMark x1="76556" y1="89500" x2="87222" y2="81333"/>
                        <a14:foregroundMark x1="87222" y1="81333" x2="79222" y2="77667"/>
                        <a14:foregroundMark x1="79222" y1="77667" x2="77889" y2="77833"/>
                        <a14:foregroundMark x1="92111" y1="84000" x2="87778" y2="75667"/>
                        <a14:foregroundMark x1="87778" y1="75667" x2="75333" y2="79667"/>
                        <a14:foregroundMark x1="75333" y1="79667" x2="73000" y2="87500"/>
                        <a14:foregroundMark x1="73000" y1="87500" x2="73222" y2="89167"/>
                        <a14:foregroundMark x1="60444" y1="75333" x2="59667" y2="96333"/>
                        <a14:foregroundMark x1="54889" y1="97500" x2="49111" y2="95333"/>
                        <a14:foregroundMark x1="49111" y1="95333" x2="35222" y2="96667"/>
                        <a14:foregroundMark x1="23333" y1="62333" x2="19889" y2="75500"/>
                        <a14:foregroundMark x1="19889" y1="75500" x2="11333" y2="74833"/>
                        <a14:foregroundMark x1="11333" y1="74833" x2="13222" y2="64667"/>
                        <a14:foregroundMark x1="13222" y1="64667" x2="20556" y2="67500"/>
                        <a14:foregroundMark x1="20556" y1="67500" x2="15111" y2="69500"/>
                        <a14:foregroundMark x1="15111" y1="69500" x2="21778" y2="67167"/>
                        <a14:foregroundMark x1="21778" y1="67167" x2="26444" y2="68000"/>
                        <a14:foregroundMark x1="25000" y1="25167" x2="30111" y2="32167"/>
                        <a14:foregroundMark x1="30111" y1="32167" x2="34444" y2="26333"/>
                        <a14:foregroundMark x1="34444" y1="26333" x2="26111" y2="27500"/>
                        <a14:foregroundMark x1="26111" y1="27500" x2="29222" y2="29333"/>
                        <a14:foregroundMark x1="79333" y1="38000" x2="82778" y2="38167"/>
                      </a14:backgroundRemoval>
                    </a14:imgEffect>
                  </a14:imgLayer>
                </a14:imgProps>
              </a:ext>
              <a:ext uri="{28A0092B-C50C-407E-A947-70E740481C1C}">
                <a14:useLocalDpi xmlns:a14="http://schemas.microsoft.com/office/drawing/2010/main" val="0"/>
              </a:ext>
            </a:extLst>
          </a:blip>
          <a:srcRect/>
          <a:stretch>
            <a:fillRect/>
          </a:stretch>
        </p:blipFill>
        <p:spPr bwMode="auto">
          <a:xfrm>
            <a:off x="5121853" y="4494628"/>
            <a:ext cx="2032697" cy="13551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1244179"/>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36333C16-34AE-438A-ADC3-3B158732C5DD}"/>
              </a:ext>
            </a:extLst>
          </p:cNvPr>
          <p:cNvSpPr/>
          <p:nvPr/>
        </p:nvSpPr>
        <p:spPr>
          <a:xfrm>
            <a:off x="657638" y="415594"/>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Reglas de las notificaciones.</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5" name="Rectángulo 4">
            <a:extLst>
              <a:ext uri="{FF2B5EF4-FFF2-40B4-BE49-F238E27FC236}">
                <a16:creationId xmlns:a16="http://schemas.microsoft.com/office/drawing/2014/main" id="{16053D9D-D4E0-4100-A8C9-3FC381CB7919}"/>
              </a:ext>
            </a:extLst>
          </p:cNvPr>
          <p:cNvSpPr/>
          <p:nvPr/>
        </p:nvSpPr>
        <p:spPr>
          <a:xfrm>
            <a:off x="1147233" y="1686015"/>
            <a:ext cx="9711266" cy="146489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000" b="1" dirty="0">
                <a:solidFill>
                  <a:schemeClr val="tx1"/>
                </a:solidFill>
              </a:rPr>
              <a:t>En el Estado de Tlaxcala la Ley que rige los procedimientos administrativos, es la Ley del Procedimiento Administrativo del Estado de Tlaxcala y sus Municipios.</a:t>
            </a:r>
          </a:p>
          <a:p>
            <a:pPr algn="just"/>
            <a:endParaRPr lang="es-ES" sz="2000" b="1" dirty="0">
              <a:solidFill>
                <a:schemeClr val="tx1"/>
              </a:solidFill>
            </a:endParaRPr>
          </a:p>
          <a:p>
            <a:pPr algn="just"/>
            <a:r>
              <a:rPr lang="es-ES" sz="2000" b="1" dirty="0">
                <a:solidFill>
                  <a:schemeClr val="tx1"/>
                </a:solidFill>
              </a:rPr>
              <a:t>El Código de Procedimientos Civiles prevé reglas similares para las notificaciones.</a:t>
            </a:r>
          </a:p>
        </p:txBody>
      </p:sp>
      <p:sp>
        <p:nvSpPr>
          <p:cNvPr id="6" name="Rectángulo 5">
            <a:extLst>
              <a:ext uri="{FF2B5EF4-FFF2-40B4-BE49-F238E27FC236}">
                <a16:creationId xmlns:a16="http://schemas.microsoft.com/office/drawing/2014/main" id="{40457DC2-2B8B-47E6-B4FF-7016DAA6113D}"/>
              </a:ext>
            </a:extLst>
          </p:cNvPr>
          <p:cNvSpPr/>
          <p:nvPr/>
        </p:nvSpPr>
        <p:spPr>
          <a:xfrm>
            <a:off x="1147233" y="3540218"/>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000" b="1" dirty="0">
                <a:solidFill>
                  <a:schemeClr val="tx1"/>
                </a:solidFill>
              </a:rPr>
              <a:t>Primera búsqueda</a:t>
            </a:r>
            <a:endParaRPr lang="es-ES" sz="2000" b="1" i="1" dirty="0">
              <a:solidFill>
                <a:schemeClr val="tx1"/>
              </a:solidFill>
            </a:endParaRPr>
          </a:p>
        </p:txBody>
      </p:sp>
      <p:sp>
        <p:nvSpPr>
          <p:cNvPr id="7" name="Rectángulo 6">
            <a:extLst>
              <a:ext uri="{FF2B5EF4-FFF2-40B4-BE49-F238E27FC236}">
                <a16:creationId xmlns:a16="http://schemas.microsoft.com/office/drawing/2014/main" id="{EC2F1314-5BC2-4555-A936-6F18D5577AC1}"/>
              </a:ext>
            </a:extLst>
          </p:cNvPr>
          <p:cNvSpPr/>
          <p:nvPr/>
        </p:nvSpPr>
        <p:spPr>
          <a:xfrm>
            <a:off x="3983566" y="3539068"/>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000" b="1" dirty="0">
                <a:solidFill>
                  <a:schemeClr val="tx1"/>
                </a:solidFill>
              </a:rPr>
              <a:t>Llamado a la puerta.</a:t>
            </a:r>
            <a:endParaRPr lang="es-ES" sz="2000" b="1" i="1" dirty="0">
              <a:solidFill>
                <a:schemeClr val="tx1"/>
              </a:solidFill>
            </a:endParaRPr>
          </a:p>
        </p:txBody>
      </p:sp>
      <p:sp>
        <p:nvSpPr>
          <p:cNvPr id="8" name="Rectángulo 7">
            <a:extLst>
              <a:ext uri="{FF2B5EF4-FFF2-40B4-BE49-F238E27FC236}">
                <a16:creationId xmlns:a16="http://schemas.microsoft.com/office/drawing/2014/main" id="{98FB4648-98B4-4450-B3A3-AA95C85DAEC7}"/>
              </a:ext>
            </a:extLst>
          </p:cNvPr>
          <p:cNvSpPr/>
          <p:nvPr/>
        </p:nvSpPr>
        <p:spPr>
          <a:xfrm>
            <a:off x="6819899" y="3539068"/>
            <a:ext cx="28490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000" b="1" dirty="0">
                <a:solidFill>
                  <a:schemeClr val="tx1"/>
                </a:solidFill>
              </a:rPr>
              <a:t>Atiende personalmente el Presunto Responsable.</a:t>
            </a:r>
            <a:endParaRPr lang="es-ES" sz="2000" b="1" i="1" dirty="0">
              <a:solidFill>
                <a:schemeClr val="tx1"/>
              </a:solidFill>
            </a:endParaRPr>
          </a:p>
        </p:txBody>
      </p:sp>
      <p:sp>
        <p:nvSpPr>
          <p:cNvPr id="9" name="Rectángulo 8">
            <a:extLst>
              <a:ext uri="{FF2B5EF4-FFF2-40B4-BE49-F238E27FC236}">
                <a16:creationId xmlns:a16="http://schemas.microsoft.com/office/drawing/2014/main" id="{69A325F9-5207-4D3A-BE2A-E97DB7F268DA}"/>
              </a:ext>
            </a:extLst>
          </p:cNvPr>
          <p:cNvSpPr/>
          <p:nvPr/>
        </p:nvSpPr>
        <p:spPr>
          <a:xfrm>
            <a:off x="10261599" y="3429000"/>
            <a:ext cx="1837263" cy="6821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000" b="1" dirty="0">
                <a:solidFill>
                  <a:schemeClr val="tx1"/>
                </a:solidFill>
              </a:rPr>
              <a:t>Notificación  o Emplazamiento</a:t>
            </a:r>
            <a:endParaRPr lang="es-ES" sz="2000" b="1" i="1" dirty="0">
              <a:solidFill>
                <a:schemeClr val="tx1"/>
              </a:solidFill>
            </a:endParaRPr>
          </a:p>
        </p:txBody>
      </p:sp>
      <p:sp>
        <p:nvSpPr>
          <p:cNvPr id="11" name="Rectángulo 10">
            <a:extLst>
              <a:ext uri="{FF2B5EF4-FFF2-40B4-BE49-F238E27FC236}">
                <a16:creationId xmlns:a16="http://schemas.microsoft.com/office/drawing/2014/main" id="{92E12F28-4585-4344-B9D2-67CC81454AD5}"/>
              </a:ext>
            </a:extLst>
          </p:cNvPr>
          <p:cNvSpPr/>
          <p:nvPr/>
        </p:nvSpPr>
        <p:spPr>
          <a:xfrm>
            <a:off x="1147233" y="4501808"/>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000" b="1" dirty="0">
                <a:solidFill>
                  <a:schemeClr val="tx1"/>
                </a:solidFill>
              </a:rPr>
              <a:t>Primera búsqueda</a:t>
            </a:r>
            <a:endParaRPr lang="es-ES" sz="2000" b="1" i="1" dirty="0">
              <a:solidFill>
                <a:schemeClr val="tx1"/>
              </a:solidFill>
            </a:endParaRPr>
          </a:p>
        </p:txBody>
      </p:sp>
      <p:sp>
        <p:nvSpPr>
          <p:cNvPr id="12" name="Rectángulo 11">
            <a:extLst>
              <a:ext uri="{FF2B5EF4-FFF2-40B4-BE49-F238E27FC236}">
                <a16:creationId xmlns:a16="http://schemas.microsoft.com/office/drawing/2014/main" id="{6392A786-57B1-4A70-9097-C41167214F1E}"/>
              </a:ext>
            </a:extLst>
          </p:cNvPr>
          <p:cNvSpPr/>
          <p:nvPr/>
        </p:nvSpPr>
        <p:spPr>
          <a:xfrm>
            <a:off x="1147233" y="5725867"/>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000" b="1" dirty="0">
                <a:solidFill>
                  <a:schemeClr val="tx1"/>
                </a:solidFill>
              </a:rPr>
              <a:t>Llamado a la puerta.</a:t>
            </a:r>
            <a:endParaRPr lang="es-ES" sz="2000" b="1" i="1" dirty="0">
              <a:solidFill>
                <a:schemeClr val="tx1"/>
              </a:solidFill>
            </a:endParaRPr>
          </a:p>
        </p:txBody>
      </p:sp>
      <p:sp>
        <p:nvSpPr>
          <p:cNvPr id="13" name="Rectángulo 12">
            <a:extLst>
              <a:ext uri="{FF2B5EF4-FFF2-40B4-BE49-F238E27FC236}">
                <a16:creationId xmlns:a16="http://schemas.microsoft.com/office/drawing/2014/main" id="{9F63B7FB-E0C3-4E17-AA09-77B05FAB1128}"/>
              </a:ext>
            </a:extLst>
          </p:cNvPr>
          <p:cNvSpPr/>
          <p:nvPr/>
        </p:nvSpPr>
        <p:spPr>
          <a:xfrm>
            <a:off x="3970865" y="4501808"/>
            <a:ext cx="28490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000" b="1" dirty="0">
                <a:solidFill>
                  <a:schemeClr val="tx1"/>
                </a:solidFill>
              </a:rPr>
              <a:t>Atiende diversa persona</a:t>
            </a:r>
            <a:endParaRPr lang="es-ES" sz="2000" b="1" i="1" dirty="0">
              <a:solidFill>
                <a:schemeClr val="tx1"/>
              </a:solidFill>
            </a:endParaRPr>
          </a:p>
        </p:txBody>
      </p:sp>
      <p:sp>
        <p:nvSpPr>
          <p:cNvPr id="14" name="Rectángulo 13">
            <a:extLst>
              <a:ext uri="{FF2B5EF4-FFF2-40B4-BE49-F238E27FC236}">
                <a16:creationId xmlns:a16="http://schemas.microsoft.com/office/drawing/2014/main" id="{265A6934-ADF3-4D82-B529-17EBA693A36F}"/>
              </a:ext>
            </a:extLst>
          </p:cNvPr>
          <p:cNvSpPr/>
          <p:nvPr/>
        </p:nvSpPr>
        <p:spPr>
          <a:xfrm>
            <a:off x="3970865" y="5725867"/>
            <a:ext cx="28490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000" b="1" dirty="0">
                <a:solidFill>
                  <a:schemeClr val="tx1"/>
                </a:solidFill>
              </a:rPr>
              <a:t>Citatorio de espera para el día siguiente</a:t>
            </a:r>
            <a:endParaRPr lang="es-ES" sz="2000" b="1" i="1" dirty="0">
              <a:solidFill>
                <a:schemeClr val="tx1"/>
              </a:solidFill>
            </a:endParaRPr>
          </a:p>
        </p:txBody>
      </p:sp>
      <p:sp>
        <p:nvSpPr>
          <p:cNvPr id="15" name="Rectángulo 14">
            <a:extLst>
              <a:ext uri="{FF2B5EF4-FFF2-40B4-BE49-F238E27FC236}">
                <a16:creationId xmlns:a16="http://schemas.microsoft.com/office/drawing/2014/main" id="{94F2C2AB-6C19-4766-B529-85E64AF96D81}"/>
              </a:ext>
            </a:extLst>
          </p:cNvPr>
          <p:cNvSpPr/>
          <p:nvPr/>
        </p:nvSpPr>
        <p:spPr>
          <a:xfrm>
            <a:off x="7073899" y="4501808"/>
            <a:ext cx="21886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000" b="1" dirty="0">
                <a:solidFill>
                  <a:schemeClr val="tx1"/>
                </a:solidFill>
              </a:rPr>
              <a:t>Segunda búsqueda</a:t>
            </a:r>
            <a:endParaRPr lang="es-ES" sz="2000" b="1" i="1" dirty="0">
              <a:solidFill>
                <a:schemeClr val="tx1"/>
              </a:solidFill>
            </a:endParaRPr>
          </a:p>
        </p:txBody>
      </p:sp>
      <p:sp>
        <p:nvSpPr>
          <p:cNvPr id="16" name="Rectángulo 15">
            <a:extLst>
              <a:ext uri="{FF2B5EF4-FFF2-40B4-BE49-F238E27FC236}">
                <a16:creationId xmlns:a16="http://schemas.microsoft.com/office/drawing/2014/main" id="{31126613-598D-4C38-B77C-2242F46CFC82}"/>
              </a:ext>
            </a:extLst>
          </p:cNvPr>
          <p:cNvSpPr/>
          <p:nvPr/>
        </p:nvSpPr>
        <p:spPr>
          <a:xfrm>
            <a:off x="7073899" y="5710181"/>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000" b="1" dirty="0">
                <a:solidFill>
                  <a:schemeClr val="tx1"/>
                </a:solidFill>
              </a:rPr>
              <a:t>Llamado a la puerta.</a:t>
            </a:r>
            <a:endParaRPr lang="es-ES" sz="2000" b="1" i="1" dirty="0">
              <a:solidFill>
                <a:schemeClr val="tx1"/>
              </a:solidFill>
            </a:endParaRPr>
          </a:p>
        </p:txBody>
      </p:sp>
      <p:sp>
        <p:nvSpPr>
          <p:cNvPr id="17" name="Rectángulo 16">
            <a:extLst>
              <a:ext uri="{FF2B5EF4-FFF2-40B4-BE49-F238E27FC236}">
                <a16:creationId xmlns:a16="http://schemas.microsoft.com/office/drawing/2014/main" id="{9743F6C0-B425-4437-A137-575391B22660}"/>
              </a:ext>
            </a:extLst>
          </p:cNvPr>
          <p:cNvSpPr/>
          <p:nvPr/>
        </p:nvSpPr>
        <p:spPr>
          <a:xfrm>
            <a:off x="9474196" y="4504206"/>
            <a:ext cx="2286001"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000" b="1" dirty="0">
                <a:solidFill>
                  <a:schemeClr val="tx1"/>
                </a:solidFill>
              </a:rPr>
              <a:t>Atiende diversa persona</a:t>
            </a:r>
            <a:endParaRPr lang="es-ES" sz="2000" b="1" i="1" dirty="0">
              <a:solidFill>
                <a:schemeClr val="tx1"/>
              </a:solidFill>
            </a:endParaRPr>
          </a:p>
        </p:txBody>
      </p:sp>
      <p:sp>
        <p:nvSpPr>
          <p:cNvPr id="18" name="Rectángulo 17">
            <a:extLst>
              <a:ext uri="{FF2B5EF4-FFF2-40B4-BE49-F238E27FC236}">
                <a16:creationId xmlns:a16="http://schemas.microsoft.com/office/drawing/2014/main" id="{C157755B-13C1-44AF-8ABC-2BFF6E30C27A}"/>
              </a:ext>
            </a:extLst>
          </p:cNvPr>
          <p:cNvSpPr/>
          <p:nvPr/>
        </p:nvSpPr>
        <p:spPr>
          <a:xfrm>
            <a:off x="9668933" y="5710181"/>
            <a:ext cx="2286001"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000" b="1" dirty="0">
                <a:solidFill>
                  <a:schemeClr val="tx1"/>
                </a:solidFill>
              </a:rPr>
              <a:t>Atiende el Presunto Responsable.</a:t>
            </a:r>
            <a:endParaRPr lang="es-ES" sz="2000" b="1" i="1" dirty="0">
              <a:solidFill>
                <a:schemeClr val="tx1"/>
              </a:solidFill>
            </a:endParaRPr>
          </a:p>
        </p:txBody>
      </p:sp>
      <p:cxnSp>
        <p:nvCxnSpPr>
          <p:cNvPr id="20" name="Conector recto de flecha 19">
            <a:extLst>
              <a:ext uri="{FF2B5EF4-FFF2-40B4-BE49-F238E27FC236}">
                <a16:creationId xmlns:a16="http://schemas.microsoft.com/office/drawing/2014/main" id="{C04022AE-5C1D-4283-AC44-EE9127537F3E}"/>
              </a:ext>
            </a:extLst>
          </p:cNvPr>
          <p:cNvCxnSpPr/>
          <p:nvPr/>
        </p:nvCxnSpPr>
        <p:spPr>
          <a:xfrm>
            <a:off x="3318936" y="3826933"/>
            <a:ext cx="592666" cy="0"/>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Conector recto de flecha 20">
            <a:extLst>
              <a:ext uri="{FF2B5EF4-FFF2-40B4-BE49-F238E27FC236}">
                <a16:creationId xmlns:a16="http://schemas.microsoft.com/office/drawing/2014/main" id="{58C6D638-09A0-494C-95A6-32E8955175BB}"/>
              </a:ext>
            </a:extLst>
          </p:cNvPr>
          <p:cNvCxnSpPr/>
          <p:nvPr/>
        </p:nvCxnSpPr>
        <p:spPr>
          <a:xfrm>
            <a:off x="6227233" y="3801533"/>
            <a:ext cx="592666" cy="0"/>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ector recto de flecha 21">
            <a:extLst>
              <a:ext uri="{FF2B5EF4-FFF2-40B4-BE49-F238E27FC236}">
                <a16:creationId xmlns:a16="http://schemas.microsoft.com/office/drawing/2014/main" id="{39EDC13B-D2F9-4753-9A02-648CCB69D7A2}"/>
              </a:ext>
            </a:extLst>
          </p:cNvPr>
          <p:cNvCxnSpPr/>
          <p:nvPr/>
        </p:nvCxnSpPr>
        <p:spPr>
          <a:xfrm>
            <a:off x="9677400" y="3801533"/>
            <a:ext cx="592666" cy="0"/>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ector recto de flecha 22">
            <a:extLst>
              <a:ext uri="{FF2B5EF4-FFF2-40B4-BE49-F238E27FC236}">
                <a16:creationId xmlns:a16="http://schemas.microsoft.com/office/drawing/2014/main" id="{A723CE8B-B6A4-4C5C-BC57-35AB82EF6F35}"/>
              </a:ext>
            </a:extLst>
          </p:cNvPr>
          <p:cNvCxnSpPr>
            <a:cxnSpLocks/>
          </p:cNvCxnSpPr>
          <p:nvPr/>
        </p:nvCxnSpPr>
        <p:spPr>
          <a:xfrm>
            <a:off x="2125136" y="5232399"/>
            <a:ext cx="0" cy="406401"/>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Conector recto de flecha 24">
            <a:extLst>
              <a:ext uri="{FF2B5EF4-FFF2-40B4-BE49-F238E27FC236}">
                <a16:creationId xmlns:a16="http://schemas.microsoft.com/office/drawing/2014/main" id="{1AA150AA-0535-4FE0-B907-F55C6177A260}"/>
              </a:ext>
            </a:extLst>
          </p:cNvPr>
          <p:cNvCxnSpPr>
            <a:cxnSpLocks/>
          </p:cNvCxnSpPr>
          <p:nvPr/>
        </p:nvCxnSpPr>
        <p:spPr>
          <a:xfrm flipV="1">
            <a:off x="3318936" y="4789099"/>
            <a:ext cx="592666" cy="1174506"/>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Conector recto de flecha 26">
            <a:extLst>
              <a:ext uri="{FF2B5EF4-FFF2-40B4-BE49-F238E27FC236}">
                <a16:creationId xmlns:a16="http://schemas.microsoft.com/office/drawing/2014/main" id="{8E253ED7-364C-47FB-88F1-FFC95841E022}"/>
              </a:ext>
            </a:extLst>
          </p:cNvPr>
          <p:cNvCxnSpPr>
            <a:cxnSpLocks/>
          </p:cNvCxnSpPr>
          <p:nvPr/>
        </p:nvCxnSpPr>
        <p:spPr>
          <a:xfrm>
            <a:off x="5395382" y="5101809"/>
            <a:ext cx="0" cy="562410"/>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Conector recto de flecha 28">
            <a:extLst>
              <a:ext uri="{FF2B5EF4-FFF2-40B4-BE49-F238E27FC236}">
                <a16:creationId xmlns:a16="http://schemas.microsoft.com/office/drawing/2014/main" id="{1768A0CF-CE8A-4EBE-806F-94FC4EA49F42}"/>
              </a:ext>
            </a:extLst>
          </p:cNvPr>
          <p:cNvCxnSpPr>
            <a:cxnSpLocks/>
          </p:cNvCxnSpPr>
          <p:nvPr/>
        </p:nvCxnSpPr>
        <p:spPr>
          <a:xfrm flipV="1">
            <a:off x="6523566" y="5101809"/>
            <a:ext cx="550333" cy="608372"/>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onector recto de flecha 30">
            <a:extLst>
              <a:ext uri="{FF2B5EF4-FFF2-40B4-BE49-F238E27FC236}">
                <a16:creationId xmlns:a16="http://schemas.microsoft.com/office/drawing/2014/main" id="{0807C0BF-128B-45A4-8E74-0CE11178E317}"/>
              </a:ext>
            </a:extLst>
          </p:cNvPr>
          <p:cNvCxnSpPr>
            <a:cxnSpLocks/>
            <a:endCxn id="16" idx="0"/>
          </p:cNvCxnSpPr>
          <p:nvPr/>
        </p:nvCxnSpPr>
        <p:spPr>
          <a:xfrm>
            <a:off x="8130116" y="5206999"/>
            <a:ext cx="0" cy="503182"/>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ector recto de flecha 32">
            <a:extLst>
              <a:ext uri="{FF2B5EF4-FFF2-40B4-BE49-F238E27FC236}">
                <a16:creationId xmlns:a16="http://schemas.microsoft.com/office/drawing/2014/main" id="{704CF427-032F-4311-B251-E7F732B9218E}"/>
              </a:ext>
            </a:extLst>
          </p:cNvPr>
          <p:cNvCxnSpPr>
            <a:cxnSpLocks/>
          </p:cNvCxnSpPr>
          <p:nvPr/>
        </p:nvCxnSpPr>
        <p:spPr>
          <a:xfrm flipV="1">
            <a:off x="9237133" y="5940624"/>
            <a:ext cx="406400" cy="22981"/>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ector recto de flecha 34">
            <a:extLst>
              <a:ext uri="{FF2B5EF4-FFF2-40B4-BE49-F238E27FC236}">
                <a16:creationId xmlns:a16="http://schemas.microsoft.com/office/drawing/2014/main" id="{9B84437C-0C0A-44A5-B111-41F91EA24794}"/>
              </a:ext>
            </a:extLst>
          </p:cNvPr>
          <p:cNvCxnSpPr>
            <a:cxnSpLocks/>
          </p:cNvCxnSpPr>
          <p:nvPr/>
        </p:nvCxnSpPr>
        <p:spPr>
          <a:xfrm flipV="1">
            <a:off x="11870267" y="4182533"/>
            <a:ext cx="0" cy="1481687"/>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onector recto de flecha 37">
            <a:extLst>
              <a:ext uri="{FF2B5EF4-FFF2-40B4-BE49-F238E27FC236}">
                <a16:creationId xmlns:a16="http://schemas.microsoft.com/office/drawing/2014/main" id="{DAEFC605-2B3E-4F43-B35B-D1837943C0F4}"/>
              </a:ext>
            </a:extLst>
          </p:cNvPr>
          <p:cNvCxnSpPr>
            <a:cxnSpLocks/>
          </p:cNvCxnSpPr>
          <p:nvPr/>
        </p:nvCxnSpPr>
        <p:spPr>
          <a:xfrm flipV="1">
            <a:off x="9165166" y="5101809"/>
            <a:ext cx="550333" cy="608372"/>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Conector recto de flecha 38">
            <a:extLst>
              <a:ext uri="{FF2B5EF4-FFF2-40B4-BE49-F238E27FC236}">
                <a16:creationId xmlns:a16="http://schemas.microsoft.com/office/drawing/2014/main" id="{CC6D2254-555F-477F-B18B-E69169673487}"/>
              </a:ext>
            </a:extLst>
          </p:cNvPr>
          <p:cNvCxnSpPr>
            <a:cxnSpLocks/>
          </p:cNvCxnSpPr>
          <p:nvPr/>
        </p:nvCxnSpPr>
        <p:spPr>
          <a:xfrm flipV="1">
            <a:off x="11093449" y="4111192"/>
            <a:ext cx="0" cy="334364"/>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sp>
        <p:nvSpPr>
          <p:cNvPr id="41" name="Elipse 40">
            <a:extLst>
              <a:ext uri="{FF2B5EF4-FFF2-40B4-BE49-F238E27FC236}">
                <a16:creationId xmlns:a16="http://schemas.microsoft.com/office/drawing/2014/main" id="{89984655-61DE-42C5-A929-16226CE55F87}"/>
              </a:ext>
            </a:extLst>
          </p:cNvPr>
          <p:cNvSpPr/>
          <p:nvPr/>
        </p:nvSpPr>
        <p:spPr>
          <a:xfrm>
            <a:off x="413899" y="3536610"/>
            <a:ext cx="595429" cy="574582"/>
          </a:xfrm>
          <a:prstGeom prst="ellipse">
            <a:avLst/>
          </a:prstGeom>
          <a:solidFill>
            <a:srgbClr val="145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800" b="1" dirty="0"/>
              <a:t>1</a:t>
            </a:r>
            <a:endParaRPr lang="es-MX" sz="2800" b="1" dirty="0"/>
          </a:p>
        </p:txBody>
      </p:sp>
      <p:sp>
        <p:nvSpPr>
          <p:cNvPr id="42" name="Elipse 41">
            <a:extLst>
              <a:ext uri="{FF2B5EF4-FFF2-40B4-BE49-F238E27FC236}">
                <a16:creationId xmlns:a16="http://schemas.microsoft.com/office/drawing/2014/main" id="{D74AE5D4-135B-429A-8F43-4FD79B998365}"/>
              </a:ext>
            </a:extLst>
          </p:cNvPr>
          <p:cNvSpPr/>
          <p:nvPr/>
        </p:nvSpPr>
        <p:spPr>
          <a:xfrm>
            <a:off x="409257" y="4445556"/>
            <a:ext cx="595429" cy="574582"/>
          </a:xfrm>
          <a:prstGeom prst="ellipse">
            <a:avLst/>
          </a:prstGeom>
          <a:solidFill>
            <a:srgbClr val="145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800" b="1" dirty="0"/>
              <a:t>2</a:t>
            </a:r>
            <a:endParaRPr lang="es-MX" sz="2800" b="1" dirty="0"/>
          </a:p>
        </p:txBody>
      </p:sp>
    </p:spTree>
    <p:extLst>
      <p:ext uri="{BB962C8B-B14F-4D97-AF65-F5344CB8AC3E}">
        <p14:creationId xmlns:p14="http://schemas.microsoft.com/office/powerpoint/2010/main" val="7384409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4A948890-A571-4806-9B81-3B926D8849D8}"/>
              </a:ext>
            </a:extLst>
          </p:cNvPr>
          <p:cNvSpPr/>
          <p:nvPr/>
        </p:nvSpPr>
        <p:spPr>
          <a:xfrm>
            <a:off x="657638" y="440996"/>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AUDIENCIA INICIAL</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6" name="Rectángulo 5">
            <a:extLst>
              <a:ext uri="{FF2B5EF4-FFF2-40B4-BE49-F238E27FC236}">
                <a16:creationId xmlns:a16="http://schemas.microsoft.com/office/drawing/2014/main" id="{8B39BEC7-8FD8-45A6-B3E4-38537D96475F}"/>
              </a:ext>
            </a:extLst>
          </p:cNvPr>
          <p:cNvSpPr/>
          <p:nvPr/>
        </p:nvSpPr>
        <p:spPr>
          <a:xfrm>
            <a:off x="657638" y="1861679"/>
            <a:ext cx="2112434" cy="99273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000" b="1" dirty="0">
                <a:solidFill>
                  <a:schemeClr val="tx1"/>
                </a:solidFill>
              </a:rPr>
              <a:t>Datos Generales de los intervinientes</a:t>
            </a:r>
            <a:endParaRPr lang="es-ES" sz="2000" b="1" i="1" dirty="0">
              <a:solidFill>
                <a:schemeClr val="tx1"/>
              </a:solidFill>
            </a:endParaRPr>
          </a:p>
        </p:txBody>
      </p:sp>
      <p:sp>
        <p:nvSpPr>
          <p:cNvPr id="8" name="Rectángulo 7">
            <a:extLst>
              <a:ext uri="{FF2B5EF4-FFF2-40B4-BE49-F238E27FC236}">
                <a16:creationId xmlns:a16="http://schemas.microsoft.com/office/drawing/2014/main" id="{8B9FB65E-FC8D-47D9-8F63-BC44C58D8DB6}"/>
              </a:ext>
            </a:extLst>
          </p:cNvPr>
          <p:cNvSpPr/>
          <p:nvPr/>
        </p:nvSpPr>
        <p:spPr>
          <a:xfrm>
            <a:off x="2969038" y="2854418"/>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000" b="1" dirty="0">
                <a:solidFill>
                  <a:schemeClr val="tx1"/>
                </a:solidFill>
              </a:rPr>
              <a:t>Protesta del defensor</a:t>
            </a:r>
            <a:endParaRPr lang="es-ES" sz="2000" b="1" i="1" dirty="0">
              <a:solidFill>
                <a:schemeClr val="tx1"/>
              </a:solidFill>
            </a:endParaRPr>
          </a:p>
        </p:txBody>
      </p:sp>
      <p:sp>
        <p:nvSpPr>
          <p:cNvPr id="9" name="Rectángulo 8">
            <a:extLst>
              <a:ext uri="{FF2B5EF4-FFF2-40B4-BE49-F238E27FC236}">
                <a16:creationId xmlns:a16="http://schemas.microsoft.com/office/drawing/2014/main" id="{FEFC516C-F231-496D-AB35-1F9C6E99CE36}"/>
              </a:ext>
            </a:extLst>
          </p:cNvPr>
          <p:cNvSpPr/>
          <p:nvPr/>
        </p:nvSpPr>
        <p:spPr>
          <a:xfrm>
            <a:off x="5246571" y="3539642"/>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000" b="1" dirty="0">
                <a:solidFill>
                  <a:schemeClr val="tx1"/>
                </a:solidFill>
              </a:rPr>
              <a:t>Declaraciones</a:t>
            </a:r>
            <a:endParaRPr lang="es-ES" sz="2000" b="1" i="1" dirty="0">
              <a:solidFill>
                <a:schemeClr val="tx1"/>
              </a:solidFill>
            </a:endParaRPr>
          </a:p>
        </p:txBody>
      </p:sp>
      <p:sp>
        <p:nvSpPr>
          <p:cNvPr id="10" name="Rectángulo 9">
            <a:extLst>
              <a:ext uri="{FF2B5EF4-FFF2-40B4-BE49-F238E27FC236}">
                <a16:creationId xmlns:a16="http://schemas.microsoft.com/office/drawing/2014/main" id="{3DDB4C6D-82A8-4E34-B831-26A329C053C4}"/>
              </a:ext>
            </a:extLst>
          </p:cNvPr>
          <p:cNvSpPr/>
          <p:nvPr/>
        </p:nvSpPr>
        <p:spPr>
          <a:xfrm>
            <a:off x="7490239" y="4242375"/>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000" b="1" dirty="0">
                <a:solidFill>
                  <a:schemeClr val="tx1"/>
                </a:solidFill>
              </a:rPr>
              <a:t>Ofrecimiento de pruebas</a:t>
            </a:r>
          </a:p>
        </p:txBody>
      </p:sp>
      <p:sp>
        <p:nvSpPr>
          <p:cNvPr id="11" name="Rectángulo 10">
            <a:extLst>
              <a:ext uri="{FF2B5EF4-FFF2-40B4-BE49-F238E27FC236}">
                <a16:creationId xmlns:a16="http://schemas.microsoft.com/office/drawing/2014/main" id="{0DBD54F2-498E-405D-91B9-E104278D943E}"/>
              </a:ext>
            </a:extLst>
          </p:cNvPr>
          <p:cNvSpPr/>
          <p:nvPr/>
        </p:nvSpPr>
        <p:spPr>
          <a:xfrm>
            <a:off x="9708505" y="4925714"/>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000" b="1" dirty="0">
                <a:solidFill>
                  <a:schemeClr val="tx1"/>
                </a:solidFill>
              </a:rPr>
              <a:t>Cierre de Audiencia Inicial</a:t>
            </a:r>
          </a:p>
        </p:txBody>
      </p:sp>
    </p:spTree>
    <p:extLst>
      <p:ext uri="{BB962C8B-B14F-4D97-AF65-F5344CB8AC3E}">
        <p14:creationId xmlns:p14="http://schemas.microsoft.com/office/powerpoint/2010/main" val="22852773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C79384A1-5C96-470A-AA1E-0AACC756D648}"/>
              </a:ext>
            </a:extLst>
          </p:cNvPr>
          <p:cNvSpPr/>
          <p:nvPr/>
        </p:nvSpPr>
        <p:spPr>
          <a:xfrm>
            <a:off x="666104" y="407128"/>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ACTOS POSTERIORES A LA AUDIENCIA INICIAL</a:t>
            </a:r>
          </a:p>
          <a:p>
            <a:pPr algn="ctr"/>
            <a:r>
              <a:rPr lang="es-ES" sz="2400" b="1" dirty="0">
                <a:latin typeface="Tahoma" panose="020B0604030504040204" pitchFamily="34" charset="0"/>
                <a:ea typeface="Tahoma" panose="020B0604030504040204" pitchFamily="34" charset="0"/>
                <a:cs typeface="Tahoma" panose="020B0604030504040204" pitchFamily="34" charset="0"/>
              </a:rPr>
              <a:t>FALTA GRAVE</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5" name="Rectángulo 4">
            <a:extLst>
              <a:ext uri="{FF2B5EF4-FFF2-40B4-BE49-F238E27FC236}">
                <a16:creationId xmlns:a16="http://schemas.microsoft.com/office/drawing/2014/main" id="{785D4882-55C8-43B0-92CC-9D34FECDDC00}"/>
              </a:ext>
            </a:extLst>
          </p:cNvPr>
          <p:cNvSpPr/>
          <p:nvPr/>
        </p:nvSpPr>
        <p:spPr>
          <a:xfrm>
            <a:off x="666104" y="1761633"/>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chemeClr val="tx1"/>
                </a:solidFill>
              </a:rPr>
              <a:t>Audiencia Inicial</a:t>
            </a:r>
            <a:endParaRPr lang="es-ES" sz="2000" b="1" i="1" dirty="0">
              <a:solidFill>
                <a:schemeClr val="tx1"/>
              </a:solidFill>
            </a:endParaRPr>
          </a:p>
        </p:txBody>
      </p:sp>
      <p:cxnSp>
        <p:nvCxnSpPr>
          <p:cNvPr id="6" name="Conector recto de flecha 5">
            <a:extLst>
              <a:ext uri="{FF2B5EF4-FFF2-40B4-BE49-F238E27FC236}">
                <a16:creationId xmlns:a16="http://schemas.microsoft.com/office/drawing/2014/main" id="{254374AF-0A94-4772-93EA-35BFD6637F2E}"/>
              </a:ext>
            </a:extLst>
          </p:cNvPr>
          <p:cNvCxnSpPr/>
          <p:nvPr/>
        </p:nvCxnSpPr>
        <p:spPr>
          <a:xfrm>
            <a:off x="3327403" y="2031990"/>
            <a:ext cx="592666" cy="0"/>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sp>
        <p:nvSpPr>
          <p:cNvPr id="7" name="Rectángulo 6">
            <a:extLst>
              <a:ext uri="{FF2B5EF4-FFF2-40B4-BE49-F238E27FC236}">
                <a16:creationId xmlns:a16="http://schemas.microsoft.com/office/drawing/2014/main" id="{A4710453-225B-4FBA-86C4-7BA972285C27}"/>
              </a:ext>
            </a:extLst>
          </p:cNvPr>
          <p:cNvSpPr/>
          <p:nvPr/>
        </p:nvSpPr>
        <p:spPr>
          <a:xfrm>
            <a:off x="4468934" y="1761633"/>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chemeClr val="tx1"/>
                </a:solidFill>
              </a:rPr>
              <a:t>Envío al TJA</a:t>
            </a:r>
          </a:p>
        </p:txBody>
      </p:sp>
      <p:cxnSp>
        <p:nvCxnSpPr>
          <p:cNvPr id="8" name="Conector recto de flecha 7">
            <a:extLst>
              <a:ext uri="{FF2B5EF4-FFF2-40B4-BE49-F238E27FC236}">
                <a16:creationId xmlns:a16="http://schemas.microsoft.com/office/drawing/2014/main" id="{9FC9E2EA-1120-4299-9450-9A248A3A09F3}"/>
              </a:ext>
            </a:extLst>
          </p:cNvPr>
          <p:cNvCxnSpPr/>
          <p:nvPr/>
        </p:nvCxnSpPr>
        <p:spPr>
          <a:xfrm>
            <a:off x="7130233" y="2015056"/>
            <a:ext cx="592666" cy="0"/>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sp>
        <p:nvSpPr>
          <p:cNvPr id="9" name="Rectángulo 8">
            <a:extLst>
              <a:ext uri="{FF2B5EF4-FFF2-40B4-BE49-F238E27FC236}">
                <a16:creationId xmlns:a16="http://schemas.microsoft.com/office/drawing/2014/main" id="{10828E45-BA39-43A2-9ECF-D26AB51FB327}"/>
              </a:ext>
            </a:extLst>
          </p:cNvPr>
          <p:cNvSpPr/>
          <p:nvPr/>
        </p:nvSpPr>
        <p:spPr>
          <a:xfrm>
            <a:off x="8271764" y="1744699"/>
            <a:ext cx="2929636"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chemeClr val="tx1"/>
                </a:solidFill>
              </a:rPr>
              <a:t>Notificación a las partes de la remisión al TJA</a:t>
            </a:r>
          </a:p>
        </p:txBody>
      </p:sp>
      <p:sp>
        <p:nvSpPr>
          <p:cNvPr id="10" name="Rectángulo 9">
            <a:extLst>
              <a:ext uri="{FF2B5EF4-FFF2-40B4-BE49-F238E27FC236}">
                <a16:creationId xmlns:a16="http://schemas.microsoft.com/office/drawing/2014/main" id="{CFD91EC8-29A4-42D5-B962-C179773FBCB5}"/>
              </a:ext>
            </a:extLst>
          </p:cNvPr>
          <p:cNvSpPr/>
          <p:nvPr/>
        </p:nvSpPr>
        <p:spPr>
          <a:xfrm>
            <a:off x="1155699" y="2555036"/>
            <a:ext cx="9711266" cy="39558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000" dirty="0">
                <a:solidFill>
                  <a:schemeClr val="tx1"/>
                </a:solidFill>
              </a:rPr>
              <a:t>Artículo 209. En los asuntos relacionados con Faltas administrativas graves o Faltas de particulares, se deberá proceder de conformidad con el procedimiento previsto en este artículo. </a:t>
            </a:r>
          </a:p>
          <a:p>
            <a:pPr algn="just"/>
            <a:endParaRPr lang="es-ES" sz="2000" dirty="0">
              <a:solidFill>
                <a:schemeClr val="tx1"/>
              </a:solidFill>
            </a:endParaRPr>
          </a:p>
          <a:p>
            <a:pPr algn="just"/>
            <a:r>
              <a:rPr lang="es-ES" sz="2000" dirty="0">
                <a:solidFill>
                  <a:schemeClr val="tx1"/>
                </a:solidFill>
              </a:rPr>
              <a:t>Las Autoridades substanciadoras deberán observar lo dispuesto en las fracciones I a VII del artículo anterior, luego de lo cual procederán conforme a lo dispuesto en las siguientes fracciones: </a:t>
            </a:r>
          </a:p>
          <a:p>
            <a:pPr algn="just"/>
            <a:endParaRPr lang="es-ES" sz="2000" dirty="0">
              <a:solidFill>
                <a:schemeClr val="tx1"/>
              </a:solidFill>
            </a:endParaRPr>
          </a:p>
          <a:p>
            <a:pPr algn="just"/>
            <a:r>
              <a:rPr lang="es-ES" sz="2000" dirty="0">
                <a:solidFill>
                  <a:schemeClr val="tx1"/>
                </a:solidFill>
              </a:rPr>
              <a:t>I. A más tardar dentro de los </a:t>
            </a:r>
            <a:r>
              <a:rPr lang="es-ES" sz="2000" b="1" dirty="0">
                <a:solidFill>
                  <a:schemeClr val="tx1"/>
                </a:solidFill>
              </a:rPr>
              <a:t>tres días hábiles siguientes de haber concluido la audiencia inicial</a:t>
            </a:r>
            <a:r>
              <a:rPr lang="es-ES" sz="2000" dirty="0">
                <a:solidFill>
                  <a:schemeClr val="tx1"/>
                </a:solidFill>
              </a:rPr>
              <a:t>, la Autoridad substanciadora deberá, bajo su responsabilidad, enviar al Tribunal competente los autos originales del expediente, así como notificar a las partes de la fecha de su envío, indicando el domicilio del Tribunal encargado de la resolución del asunto</a:t>
            </a:r>
            <a:endParaRPr lang="es-MX" sz="2000" b="1" dirty="0">
              <a:solidFill>
                <a:schemeClr val="tx1"/>
              </a:solidFill>
            </a:endParaRPr>
          </a:p>
        </p:txBody>
      </p:sp>
    </p:spTree>
    <p:extLst>
      <p:ext uri="{BB962C8B-B14F-4D97-AF65-F5344CB8AC3E}">
        <p14:creationId xmlns:p14="http://schemas.microsoft.com/office/powerpoint/2010/main" val="10012606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C79384A1-5C96-470A-AA1E-0AACC756D648}"/>
              </a:ext>
            </a:extLst>
          </p:cNvPr>
          <p:cNvSpPr/>
          <p:nvPr/>
        </p:nvSpPr>
        <p:spPr>
          <a:xfrm>
            <a:off x="296334" y="407128"/>
            <a:ext cx="10570632"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ACTOS POSTERIORES A LA AUDIENCIA INICIAL</a:t>
            </a:r>
          </a:p>
          <a:p>
            <a:pPr algn="ctr"/>
            <a:r>
              <a:rPr lang="es-ES" sz="2400" b="1" dirty="0">
                <a:latin typeface="Tahoma" panose="020B0604030504040204" pitchFamily="34" charset="0"/>
                <a:ea typeface="Tahoma" panose="020B0604030504040204" pitchFamily="34" charset="0"/>
                <a:cs typeface="Tahoma" panose="020B0604030504040204" pitchFamily="34" charset="0"/>
              </a:rPr>
              <a:t>FALTA NO GRAVE</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5" name="Rectángulo 4">
            <a:extLst>
              <a:ext uri="{FF2B5EF4-FFF2-40B4-BE49-F238E27FC236}">
                <a16:creationId xmlns:a16="http://schemas.microsoft.com/office/drawing/2014/main" id="{785D4882-55C8-43B0-92CC-9D34FECDDC00}"/>
              </a:ext>
            </a:extLst>
          </p:cNvPr>
          <p:cNvSpPr/>
          <p:nvPr/>
        </p:nvSpPr>
        <p:spPr>
          <a:xfrm>
            <a:off x="293569" y="1761633"/>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chemeClr val="tx1"/>
                </a:solidFill>
              </a:rPr>
              <a:t>Audiencia Inicial</a:t>
            </a:r>
            <a:endParaRPr lang="es-ES" sz="2000" b="1" i="1" dirty="0">
              <a:solidFill>
                <a:schemeClr val="tx1"/>
              </a:solidFill>
            </a:endParaRPr>
          </a:p>
        </p:txBody>
      </p:sp>
      <p:cxnSp>
        <p:nvCxnSpPr>
          <p:cNvPr id="6" name="Conector recto de flecha 5">
            <a:extLst>
              <a:ext uri="{FF2B5EF4-FFF2-40B4-BE49-F238E27FC236}">
                <a16:creationId xmlns:a16="http://schemas.microsoft.com/office/drawing/2014/main" id="{254374AF-0A94-4772-93EA-35BFD6637F2E}"/>
              </a:ext>
            </a:extLst>
          </p:cNvPr>
          <p:cNvCxnSpPr/>
          <p:nvPr/>
        </p:nvCxnSpPr>
        <p:spPr>
          <a:xfrm>
            <a:off x="2709334" y="2015056"/>
            <a:ext cx="592666" cy="0"/>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sp>
        <p:nvSpPr>
          <p:cNvPr id="7" name="Rectángulo 6">
            <a:extLst>
              <a:ext uri="{FF2B5EF4-FFF2-40B4-BE49-F238E27FC236}">
                <a16:creationId xmlns:a16="http://schemas.microsoft.com/office/drawing/2014/main" id="{A4710453-225B-4FBA-86C4-7BA972285C27}"/>
              </a:ext>
            </a:extLst>
          </p:cNvPr>
          <p:cNvSpPr/>
          <p:nvPr/>
        </p:nvSpPr>
        <p:spPr>
          <a:xfrm>
            <a:off x="3448694" y="1761633"/>
            <a:ext cx="4865568"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chemeClr val="tx1"/>
                </a:solidFill>
              </a:rPr>
              <a:t>Acuerdo admisión de pruebas y preparación de diligencias para su desahogo</a:t>
            </a:r>
          </a:p>
        </p:txBody>
      </p:sp>
      <p:cxnSp>
        <p:nvCxnSpPr>
          <p:cNvPr id="8" name="Conector recto de flecha 7">
            <a:extLst>
              <a:ext uri="{FF2B5EF4-FFF2-40B4-BE49-F238E27FC236}">
                <a16:creationId xmlns:a16="http://schemas.microsoft.com/office/drawing/2014/main" id="{9FC9E2EA-1120-4299-9450-9A248A3A09F3}"/>
              </a:ext>
            </a:extLst>
          </p:cNvPr>
          <p:cNvCxnSpPr>
            <a:cxnSpLocks/>
          </p:cNvCxnSpPr>
          <p:nvPr/>
        </p:nvCxnSpPr>
        <p:spPr>
          <a:xfrm>
            <a:off x="8373529" y="2048924"/>
            <a:ext cx="396634" cy="0"/>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sp>
        <p:nvSpPr>
          <p:cNvPr id="9" name="Rectángulo 8">
            <a:extLst>
              <a:ext uri="{FF2B5EF4-FFF2-40B4-BE49-F238E27FC236}">
                <a16:creationId xmlns:a16="http://schemas.microsoft.com/office/drawing/2014/main" id="{10828E45-BA39-43A2-9ECF-D26AB51FB327}"/>
              </a:ext>
            </a:extLst>
          </p:cNvPr>
          <p:cNvSpPr/>
          <p:nvPr/>
        </p:nvSpPr>
        <p:spPr>
          <a:xfrm>
            <a:off x="8850429" y="1761633"/>
            <a:ext cx="2929636"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chemeClr val="tx1"/>
                </a:solidFill>
              </a:rPr>
              <a:t>Conclusión desahogo de pruebas</a:t>
            </a:r>
          </a:p>
        </p:txBody>
      </p:sp>
      <p:sp>
        <p:nvSpPr>
          <p:cNvPr id="11" name="CuadroTexto 10">
            <a:extLst>
              <a:ext uri="{FF2B5EF4-FFF2-40B4-BE49-F238E27FC236}">
                <a16:creationId xmlns:a16="http://schemas.microsoft.com/office/drawing/2014/main" id="{E9DE4F6E-0D6C-41A5-B5EF-4E93EC82C532}"/>
              </a:ext>
            </a:extLst>
          </p:cNvPr>
          <p:cNvSpPr txBox="1"/>
          <p:nvPr/>
        </p:nvSpPr>
        <p:spPr>
          <a:xfrm>
            <a:off x="2544233" y="2048924"/>
            <a:ext cx="922867" cy="369332"/>
          </a:xfrm>
          <a:prstGeom prst="rect">
            <a:avLst/>
          </a:prstGeom>
          <a:noFill/>
        </p:spPr>
        <p:txBody>
          <a:bodyPr wrap="square">
            <a:spAutoFit/>
          </a:bodyPr>
          <a:lstStyle/>
          <a:p>
            <a:r>
              <a:rPr lang="es-MX" dirty="0"/>
              <a:t>15 días</a:t>
            </a:r>
          </a:p>
        </p:txBody>
      </p:sp>
      <p:sp>
        <p:nvSpPr>
          <p:cNvPr id="12" name="Rectángulo 11">
            <a:extLst>
              <a:ext uri="{FF2B5EF4-FFF2-40B4-BE49-F238E27FC236}">
                <a16:creationId xmlns:a16="http://schemas.microsoft.com/office/drawing/2014/main" id="{A111AB52-A6DD-44B9-93FC-001CBA85C76A}"/>
              </a:ext>
            </a:extLst>
          </p:cNvPr>
          <p:cNvSpPr/>
          <p:nvPr/>
        </p:nvSpPr>
        <p:spPr>
          <a:xfrm>
            <a:off x="218831" y="3489419"/>
            <a:ext cx="3565767"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chemeClr val="tx1"/>
                </a:solidFill>
              </a:rPr>
              <a:t>Abierto el periodo de alegatos por el termino de 5 días</a:t>
            </a:r>
          </a:p>
        </p:txBody>
      </p:sp>
      <p:cxnSp>
        <p:nvCxnSpPr>
          <p:cNvPr id="17" name="Conector recto de flecha 16">
            <a:extLst>
              <a:ext uri="{FF2B5EF4-FFF2-40B4-BE49-F238E27FC236}">
                <a16:creationId xmlns:a16="http://schemas.microsoft.com/office/drawing/2014/main" id="{2DAFB32C-E68D-427E-9D5A-0BCEB3D9CDF7}"/>
              </a:ext>
            </a:extLst>
          </p:cNvPr>
          <p:cNvCxnSpPr>
            <a:cxnSpLocks/>
          </p:cNvCxnSpPr>
          <p:nvPr/>
        </p:nvCxnSpPr>
        <p:spPr>
          <a:xfrm>
            <a:off x="3993411" y="3760965"/>
            <a:ext cx="396634" cy="0"/>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sp>
        <p:nvSpPr>
          <p:cNvPr id="18" name="Rectángulo 17">
            <a:extLst>
              <a:ext uri="{FF2B5EF4-FFF2-40B4-BE49-F238E27FC236}">
                <a16:creationId xmlns:a16="http://schemas.microsoft.com/office/drawing/2014/main" id="{C36384B6-75A9-4B6E-B5B0-117931D48CB1}"/>
              </a:ext>
            </a:extLst>
          </p:cNvPr>
          <p:cNvSpPr/>
          <p:nvPr/>
        </p:nvSpPr>
        <p:spPr>
          <a:xfrm>
            <a:off x="4631182" y="3473674"/>
            <a:ext cx="2929636" cy="574582"/>
          </a:xfrm>
          <a:prstGeom prst="rect">
            <a:avLst/>
          </a:prstGeom>
          <a:solidFill>
            <a:srgbClr val="4B4B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chemeClr val="bg1"/>
                </a:solidFill>
              </a:rPr>
              <a:t>Cierre de Instrucción</a:t>
            </a:r>
          </a:p>
        </p:txBody>
      </p:sp>
      <p:cxnSp>
        <p:nvCxnSpPr>
          <p:cNvPr id="19" name="Conector recto de flecha 18">
            <a:extLst>
              <a:ext uri="{FF2B5EF4-FFF2-40B4-BE49-F238E27FC236}">
                <a16:creationId xmlns:a16="http://schemas.microsoft.com/office/drawing/2014/main" id="{3282E3DA-B98F-4023-A0E1-648F69980114}"/>
              </a:ext>
            </a:extLst>
          </p:cNvPr>
          <p:cNvCxnSpPr>
            <a:cxnSpLocks/>
          </p:cNvCxnSpPr>
          <p:nvPr/>
        </p:nvCxnSpPr>
        <p:spPr>
          <a:xfrm>
            <a:off x="7938878" y="3776710"/>
            <a:ext cx="396634" cy="0"/>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sp>
        <p:nvSpPr>
          <p:cNvPr id="20" name="Rectángulo 19">
            <a:extLst>
              <a:ext uri="{FF2B5EF4-FFF2-40B4-BE49-F238E27FC236}">
                <a16:creationId xmlns:a16="http://schemas.microsoft.com/office/drawing/2014/main" id="{42695345-3B03-4F6D-9DF1-43990236ED1C}"/>
              </a:ext>
            </a:extLst>
          </p:cNvPr>
          <p:cNvSpPr/>
          <p:nvPr/>
        </p:nvSpPr>
        <p:spPr>
          <a:xfrm>
            <a:off x="8713572" y="3489419"/>
            <a:ext cx="2929636" cy="574582"/>
          </a:xfrm>
          <a:prstGeom prst="rect">
            <a:avLst/>
          </a:prstGeom>
          <a:solidFill>
            <a:srgbClr val="4B4B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chemeClr val="bg1"/>
                </a:solidFill>
              </a:rPr>
              <a:t>Resolución</a:t>
            </a:r>
          </a:p>
        </p:txBody>
      </p:sp>
      <p:sp>
        <p:nvSpPr>
          <p:cNvPr id="21" name="CuadroTexto 20">
            <a:extLst>
              <a:ext uri="{FF2B5EF4-FFF2-40B4-BE49-F238E27FC236}">
                <a16:creationId xmlns:a16="http://schemas.microsoft.com/office/drawing/2014/main" id="{2F075396-9722-46C6-8D41-58289245D7B4}"/>
              </a:ext>
            </a:extLst>
          </p:cNvPr>
          <p:cNvSpPr txBox="1"/>
          <p:nvPr/>
        </p:nvSpPr>
        <p:spPr>
          <a:xfrm>
            <a:off x="7681466" y="3863590"/>
            <a:ext cx="922867" cy="369332"/>
          </a:xfrm>
          <a:prstGeom prst="rect">
            <a:avLst/>
          </a:prstGeom>
          <a:noFill/>
        </p:spPr>
        <p:txBody>
          <a:bodyPr wrap="square">
            <a:spAutoFit/>
          </a:bodyPr>
          <a:lstStyle/>
          <a:p>
            <a:r>
              <a:rPr lang="es-MX" dirty="0"/>
              <a:t>30 días</a:t>
            </a:r>
          </a:p>
        </p:txBody>
      </p:sp>
      <p:sp>
        <p:nvSpPr>
          <p:cNvPr id="22" name="Rectángulo 21">
            <a:extLst>
              <a:ext uri="{FF2B5EF4-FFF2-40B4-BE49-F238E27FC236}">
                <a16:creationId xmlns:a16="http://schemas.microsoft.com/office/drawing/2014/main" id="{D96E1C64-C500-4CDF-A5DD-C7B12214C075}"/>
              </a:ext>
            </a:extLst>
          </p:cNvPr>
          <p:cNvSpPr/>
          <p:nvPr/>
        </p:nvSpPr>
        <p:spPr>
          <a:xfrm>
            <a:off x="4631182" y="5360552"/>
            <a:ext cx="2929636" cy="574582"/>
          </a:xfrm>
          <a:prstGeom prst="rect">
            <a:avLst/>
          </a:prstGeom>
          <a:solidFill>
            <a:srgbClr val="4B4B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chemeClr val="bg1"/>
                </a:solidFill>
              </a:rPr>
              <a:t>Medios de impugnación</a:t>
            </a:r>
          </a:p>
        </p:txBody>
      </p:sp>
      <p:cxnSp>
        <p:nvCxnSpPr>
          <p:cNvPr id="30" name="Conector recto de flecha 29">
            <a:extLst>
              <a:ext uri="{FF2B5EF4-FFF2-40B4-BE49-F238E27FC236}">
                <a16:creationId xmlns:a16="http://schemas.microsoft.com/office/drawing/2014/main" id="{D9FFED96-AC75-4E7B-BB05-4E2A2C06A58A}"/>
              </a:ext>
            </a:extLst>
          </p:cNvPr>
          <p:cNvCxnSpPr>
            <a:cxnSpLocks/>
          </p:cNvCxnSpPr>
          <p:nvPr/>
        </p:nvCxnSpPr>
        <p:spPr>
          <a:xfrm>
            <a:off x="2084270" y="2935541"/>
            <a:ext cx="0" cy="491078"/>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ector recto 32">
            <a:extLst>
              <a:ext uri="{FF2B5EF4-FFF2-40B4-BE49-F238E27FC236}">
                <a16:creationId xmlns:a16="http://schemas.microsoft.com/office/drawing/2014/main" id="{3DFD7F59-052A-4CBB-BF34-B4B675A373AB}"/>
              </a:ext>
            </a:extLst>
          </p:cNvPr>
          <p:cNvCxnSpPr>
            <a:cxnSpLocks/>
          </p:cNvCxnSpPr>
          <p:nvPr/>
        </p:nvCxnSpPr>
        <p:spPr>
          <a:xfrm>
            <a:off x="2073679" y="2966236"/>
            <a:ext cx="8510501" cy="0"/>
          </a:xfrm>
          <a:prstGeom prst="line">
            <a:avLst/>
          </a:prstGeom>
          <a:ln w="57150">
            <a:solidFill>
              <a:srgbClr val="145060"/>
            </a:solidFill>
          </a:ln>
        </p:spPr>
        <p:style>
          <a:lnRef idx="1">
            <a:schemeClr val="accent1"/>
          </a:lnRef>
          <a:fillRef idx="0">
            <a:schemeClr val="accent1"/>
          </a:fillRef>
          <a:effectRef idx="0">
            <a:schemeClr val="accent1"/>
          </a:effectRef>
          <a:fontRef idx="minor">
            <a:schemeClr val="tx1"/>
          </a:fontRef>
        </p:style>
      </p:cxnSp>
      <p:cxnSp>
        <p:nvCxnSpPr>
          <p:cNvPr id="35" name="Conector recto 34">
            <a:extLst>
              <a:ext uri="{FF2B5EF4-FFF2-40B4-BE49-F238E27FC236}">
                <a16:creationId xmlns:a16="http://schemas.microsoft.com/office/drawing/2014/main" id="{AD040726-F5D3-4A77-9226-C87FFD83FC21}"/>
              </a:ext>
            </a:extLst>
          </p:cNvPr>
          <p:cNvCxnSpPr>
            <a:cxnSpLocks/>
          </p:cNvCxnSpPr>
          <p:nvPr/>
        </p:nvCxnSpPr>
        <p:spPr>
          <a:xfrm>
            <a:off x="10561729" y="2440776"/>
            <a:ext cx="0" cy="549528"/>
          </a:xfrm>
          <a:prstGeom prst="line">
            <a:avLst/>
          </a:prstGeom>
          <a:ln w="57150">
            <a:solidFill>
              <a:srgbClr val="145060"/>
            </a:solidFill>
          </a:ln>
        </p:spPr>
        <p:style>
          <a:lnRef idx="1">
            <a:schemeClr val="accent1"/>
          </a:lnRef>
          <a:fillRef idx="0">
            <a:schemeClr val="accent1"/>
          </a:fillRef>
          <a:effectRef idx="0">
            <a:schemeClr val="accent1"/>
          </a:effectRef>
          <a:fontRef idx="minor">
            <a:schemeClr val="tx1"/>
          </a:fontRef>
        </p:style>
      </p:cxnSp>
      <p:cxnSp>
        <p:nvCxnSpPr>
          <p:cNvPr id="41" name="Conector recto de flecha 40">
            <a:extLst>
              <a:ext uri="{FF2B5EF4-FFF2-40B4-BE49-F238E27FC236}">
                <a16:creationId xmlns:a16="http://schemas.microsoft.com/office/drawing/2014/main" id="{8FC277C6-F833-4C15-8DD4-0E4C0CE2BD27}"/>
              </a:ext>
            </a:extLst>
          </p:cNvPr>
          <p:cNvCxnSpPr>
            <a:cxnSpLocks/>
          </p:cNvCxnSpPr>
          <p:nvPr/>
        </p:nvCxnSpPr>
        <p:spPr>
          <a:xfrm>
            <a:off x="6198159" y="4633632"/>
            <a:ext cx="0" cy="681318"/>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Conector recto 41">
            <a:extLst>
              <a:ext uri="{FF2B5EF4-FFF2-40B4-BE49-F238E27FC236}">
                <a16:creationId xmlns:a16="http://schemas.microsoft.com/office/drawing/2014/main" id="{70333670-F6C2-4776-A55B-C435F1FC29CD}"/>
              </a:ext>
            </a:extLst>
          </p:cNvPr>
          <p:cNvCxnSpPr>
            <a:cxnSpLocks/>
          </p:cNvCxnSpPr>
          <p:nvPr/>
        </p:nvCxnSpPr>
        <p:spPr>
          <a:xfrm>
            <a:off x="6172200" y="4659570"/>
            <a:ext cx="4143047" cy="0"/>
          </a:xfrm>
          <a:prstGeom prst="line">
            <a:avLst/>
          </a:prstGeom>
          <a:ln w="57150">
            <a:solidFill>
              <a:srgbClr val="145060"/>
            </a:solidFill>
          </a:ln>
        </p:spPr>
        <p:style>
          <a:lnRef idx="1">
            <a:schemeClr val="accent1"/>
          </a:lnRef>
          <a:fillRef idx="0">
            <a:schemeClr val="accent1"/>
          </a:fillRef>
          <a:effectRef idx="0">
            <a:schemeClr val="accent1"/>
          </a:effectRef>
          <a:fontRef idx="minor">
            <a:schemeClr val="tx1"/>
          </a:fontRef>
        </p:style>
      </p:cxnSp>
      <p:cxnSp>
        <p:nvCxnSpPr>
          <p:cNvPr id="43" name="Conector recto 42">
            <a:extLst>
              <a:ext uri="{FF2B5EF4-FFF2-40B4-BE49-F238E27FC236}">
                <a16:creationId xmlns:a16="http://schemas.microsoft.com/office/drawing/2014/main" id="{E5D79397-9FA2-47D9-9784-7E0F882FE86A}"/>
              </a:ext>
            </a:extLst>
          </p:cNvPr>
          <p:cNvCxnSpPr>
            <a:cxnSpLocks/>
          </p:cNvCxnSpPr>
          <p:nvPr/>
        </p:nvCxnSpPr>
        <p:spPr>
          <a:xfrm>
            <a:off x="10292796" y="4134110"/>
            <a:ext cx="0" cy="549528"/>
          </a:xfrm>
          <a:prstGeom prst="line">
            <a:avLst/>
          </a:prstGeom>
          <a:ln w="57150">
            <a:solidFill>
              <a:srgbClr val="145060"/>
            </a:solidFill>
          </a:ln>
        </p:spPr>
        <p:style>
          <a:lnRef idx="1">
            <a:schemeClr val="accent1"/>
          </a:lnRef>
          <a:fillRef idx="0">
            <a:schemeClr val="accent1"/>
          </a:fillRef>
          <a:effectRef idx="0">
            <a:schemeClr val="accent1"/>
          </a:effectRef>
          <a:fontRef idx="minor">
            <a:schemeClr val="tx1"/>
          </a:fontRef>
        </p:style>
      </p:cxnSp>
      <p:sp>
        <p:nvSpPr>
          <p:cNvPr id="46" name="CuadroTexto 45">
            <a:extLst>
              <a:ext uri="{FF2B5EF4-FFF2-40B4-BE49-F238E27FC236}">
                <a16:creationId xmlns:a16="http://schemas.microsoft.com/office/drawing/2014/main" id="{81770F36-D9ED-4B90-B816-DA2551DE26B8}"/>
              </a:ext>
            </a:extLst>
          </p:cNvPr>
          <p:cNvSpPr txBox="1"/>
          <p:nvPr/>
        </p:nvSpPr>
        <p:spPr>
          <a:xfrm>
            <a:off x="6966475" y="3057287"/>
            <a:ext cx="2814108" cy="369332"/>
          </a:xfrm>
          <a:prstGeom prst="rect">
            <a:avLst/>
          </a:prstGeom>
          <a:noFill/>
        </p:spPr>
        <p:txBody>
          <a:bodyPr wrap="square">
            <a:spAutoFit/>
          </a:bodyPr>
          <a:lstStyle/>
          <a:p>
            <a:pPr algn="ctr"/>
            <a:r>
              <a:rPr lang="es-MX" dirty="0">
                <a:solidFill>
                  <a:srgbClr val="4B4B4B"/>
                </a:solidFill>
              </a:rPr>
              <a:t>AUTORIDAD RESOLUTORA</a:t>
            </a:r>
          </a:p>
        </p:txBody>
      </p:sp>
    </p:spTree>
    <p:extLst>
      <p:ext uri="{BB962C8B-B14F-4D97-AF65-F5344CB8AC3E}">
        <p14:creationId xmlns:p14="http://schemas.microsoft.com/office/powerpoint/2010/main" val="38894881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ergamino: horizontal 10">
            <a:extLst>
              <a:ext uri="{FF2B5EF4-FFF2-40B4-BE49-F238E27FC236}">
                <a16:creationId xmlns:a16="http://schemas.microsoft.com/office/drawing/2014/main" id="{5A561E29-B633-493E-92F9-47F436A1610C}"/>
              </a:ext>
            </a:extLst>
          </p:cNvPr>
          <p:cNvSpPr/>
          <p:nvPr/>
        </p:nvSpPr>
        <p:spPr>
          <a:xfrm>
            <a:off x="1082146" y="1055077"/>
            <a:ext cx="10112113" cy="2999935"/>
          </a:xfrm>
          <a:prstGeom prst="horizontalScroll">
            <a:avLst/>
          </a:prstGeom>
          <a:solidFill>
            <a:schemeClr val="bg1">
              <a:lumMod val="50000"/>
            </a:schemeClr>
          </a:solidFill>
          <a:ln>
            <a:solidFill>
              <a:schemeClr val="tx1"/>
            </a:solidFill>
          </a:ln>
          <a:effectLst>
            <a:outerShdw blurRad="76200" dir="18900000" sy="23000" kx="-1200000" algn="bl" rotWithShape="0">
              <a:prstClr val="black">
                <a:alpha val="20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600" b="1" dirty="0">
                <a:ln w="0"/>
                <a:effectLst>
                  <a:outerShdw blurRad="38100" dist="19050" dir="2700000" algn="tl" rotWithShape="0">
                    <a:schemeClr val="dk1">
                      <a:alpha val="40000"/>
                    </a:schemeClr>
                  </a:outerShdw>
                </a:effectLst>
                <a:latin typeface="Tahoma" panose="020B0604030504040204" pitchFamily="34" charset="0"/>
                <a:ea typeface="Tahoma" panose="020B0604030504040204" pitchFamily="34" charset="0"/>
                <a:cs typeface="Tahoma" panose="020B0604030504040204" pitchFamily="34" charset="0"/>
              </a:rPr>
              <a:t>ETAPA RESOLUCIÓN</a:t>
            </a:r>
          </a:p>
        </p:txBody>
      </p:sp>
      <p:pic>
        <p:nvPicPr>
          <p:cNvPr id="5" name="Picture 30" descr="Iconos De Equipo, Reunión, Dibujo imagen png - imagen transparente descarga  gratuita">
            <a:extLst>
              <a:ext uri="{FF2B5EF4-FFF2-40B4-BE49-F238E27FC236}">
                <a16:creationId xmlns:a16="http://schemas.microsoft.com/office/drawing/2014/main" id="{92E5361D-9554-42D1-A105-84C98B7D7D0C}"/>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3167" b="96667" l="8889" r="92889">
                        <a14:foregroundMark x1="28333" y1="9167" x2="33556" y2="36000"/>
                        <a14:foregroundMark x1="33556" y1="36000" x2="33667" y2="36333"/>
                        <a14:foregroundMark x1="8889" y1="41167" x2="16444" y2="69500"/>
                        <a14:foregroundMark x1="16444" y1="69500" x2="19556" y2="75667"/>
                        <a14:foregroundMark x1="31889" y1="63833" x2="28000" y2="68500"/>
                        <a14:foregroundMark x1="25667" y1="48833" x2="25000" y2="55500"/>
                        <a14:foregroundMark x1="24667" y1="13167" x2="29444" y2="4833"/>
                        <a14:foregroundMark x1="29444" y1="4833" x2="34000" y2="10000"/>
                        <a14:foregroundMark x1="58444" y1="3333" x2="65778" y2="6333"/>
                        <a14:foregroundMark x1="65778" y1="6333" x2="66667" y2="11000"/>
                        <a14:foregroundMark x1="90333" y1="20500" x2="91111" y2="28167"/>
                        <a14:foregroundMark x1="91778" y1="51500" x2="92889" y2="63167"/>
                        <a14:foregroundMark x1="90333" y1="80667" x2="75000" y2="85333"/>
                        <a14:foregroundMark x1="92444" y1="87167" x2="76556" y2="89500"/>
                        <a14:foregroundMark x1="76556" y1="89500" x2="87222" y2="81333"/>
                        <a14:foregroundMark x1="87222" y1="81333" x2="79222" y2="77667"/>
                        <a14:foregroundMark x1="79222" y1="77667" x2="77889" y2="77833"/>
                        <a14:foregroundMark x1="92111" y1="84000" x2="87778" y2="75667"/>
                        <a14:foregroundMark x1="87778" y1="75667" x2="75333" y2="79667"/>
                        <a14:foregroundMark x1="75333" y1="79667" x2="73000" y2="87500"/>
                        <a14:foregroundMark x1="73000" y1="87500" x2="73222" y2="89167"/>
                        <a14:foregroundMark x1="60444" y1="75333" x2="59667" y2="96333"/>
                        <a14:foregroundMark x1="54889" y1="97500" x2="49111" y2="95333"/>
                        <a14:foregroundMark x1="49111" y1="95333" x2="35222" y2="96667"/>
                        <a14:foregroundMark x1="23333" y1="62333" x2="19889" y2="75500"/>
                        <a14:foregroundMark x1="19889" y1="75500" x2="11333" y2="74833"/>
                        <a14:foregroundMark x1="11333" y1="74833" x2="13222" y2="64667"/>
                        <a14:foregroundMark x1="13222" y1="64667" x2="20556" y2="67500"/>
                        <a14:foregroundMark x1="20556" y1="67500" x2="15111" y2="69500"/>
                        <a14:foregroundMark x1="15111" y1="69500" x2="21778" y2="67167"/>
                        <a14:foregroundMark x1="21778" y1="67167" x2="26444" y2="68000"/>
                        <a14:foregroundMark x1="25000" y1="25167" x2="30111" y2="32167"/>
                        <a14:foregroundMark x1="30111" y1="32167" x2="34444" y2="26333"/>
                        <a14:foregroundMark x1="34444" y1="26333" x2="26111" y2="27500"/>
                        <a14:foregroundMark x1="26111" y1="27500" x2="29222" y2="29333"/>
                        <a14:foregroundMark x1="79333" y1="38000" x2="82778" y2="38167"/>
                      </a14:backgroundRemoval>
                    </a14:imgEffect>
                  </a14:imgLayer>
                </a14:imgProps>
              </a:ext>
              <a:ext uri="{28A0092B-C50C-407E-A947-70E740481C1C}">
                <a14:useLocalDpi xmlns:a14="http://schemas.microsoft.com/office/drawing/2010/main" val="0"/>
              </a:ext>
            </a:extLst>
          </a:blip>
          <a:srcRect/>
          <a:stretch>
            <a:fillRect/>
          </a:stretch>
        </p:blipFill>
        <p:spPr bwMode="auto">
          <a:xfrm>
            <a:off x="5121853" y="4494628"/>
            <a:ext cx="2032697" cy="13551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800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F44BAE91-AC62-4607-8A14-1A14779858A2}"/>
              </a:ext>
            </a:extLst>
          </p:cNvPr>
          <p:cNvSpPr/>
          <p:nvPr/>
        </p:nvSpPr>
        <p:spPr>
          <a:xfrm>
            <a:off x="1342499" y="2114550"/>
            <a:ext cx="8831138" cy="36957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es-419" sz="3200" dirty="0">
                <a:solidFill>
                  <a:schemeClr val="tx1"/>
                </a:solidFill>
              </a:rPr>
              <a:t>Es el acto jurídico emitido por la Autoridad Resolutora que resuelve el fondo de las acciones deducidas del Informe de Presunta Responsabilidad Administrativa, así como, de las excepciones opuestas en la declaración y pruebas del presunto infractor en el Procedimiento de Responsabilidad Administrativa.</a:t>
            </a:r>
          </a:p>
        </p:txBody>
      </p:sp>
      <p:sp>
        <p:nvSpPr>
          <p:cNvPr id="5" name="Rectángulo 4">
            <a:extLst>
              <a:ext uri="{FF2B5EF4-FFF2-40B4-BE49-F238E27FC236}">
                <a16:creationId xmlns:a16="http://schemas.microsoft.com/office/drawing/2014/main" id="{83662588-3F8F-4491-A02A-11A731BE9C32}"/>
              </a:ext>
            </a:extLst>
          </p:cNvPr>
          <p:cNvSpPr/>
          <p:nvPr/>
        </p:nvSpPr>
        <p:spPr>
          <a:xfrm>
            <a:off x="657638" y="612453"/>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RESOLUCIÓN</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686787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a:extLst>
              <a:ext uri="{FF2B5EF4-FFF2-40B4-BE49-F238E27FC236}">
                <a16:creationId xmlns:a16="http://schemas.microsoft.com/office/drawing/2014/main" id="{83662588-3F8F-4491-A02A-11A731BE9C32}"/>
              </a:ext>
            </a:extLst>
          </p:cNvPr>
          <p:cNvSpPr/>
          <p:nvPr/>
        </p:nvSpPr>
        <p:spPr>
          <a:xfrm>
            <a:off x="657638" y="450528"/>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REQUISITOS FORMALES DE LA RESOLUCIÓN</a:t>
            </a:r>
          </a:p>
          <a:p>
            <a:pPr algn="ctr"/>
            <a:r>
              <a:rPr lang="es-ES" sz="2400" b="1" dirty="0">
                <a:latin typeface="Tahoma" panose="020B0604030504040204" pitchFamily="34" charset="0"/>
                <a:ea typeface="Tahoma" panose="020B0604030504040204" pitchFamily="34" charset="0"/>
                <a:cs typeface="Tahoma" panose="020B0604030504040204" pitchFamily="34" charset="0"/>
              </a:rPr>
              <a:t>ART. 207</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6" name="Rectángulo 5">
            <a:extLst>
              <a:ext uri="{FF2B5EF4-FFF2-40B4-BE49-F238E27FC236}">
                <a16:creationId xmlns:a16="http://schemas.microsoft.com/office/drawing/2014/main" id="{4492F0B5-40F4-4612-BB57-3D9CAA5E4958}"/>
              </a:ext>
            </a:extLst>
          </p:cNvPr>
          <p:cNvSpPr/>
          <p:nvPr/>
        </p:nvSpPr>
        <p:spPr>
          <a:xfrm>
            <a:off x="1448213" y="2195145"/>
            <a:ext cx="2112434" cy="78627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I. Lugar, fecha y Autoridad resolutora correspondiente.</a:t>
            </a:r>
            <a:endParaRPr lang="es-ES" sz="1600" b="1" i="1" dirty="0">
              <a:solidFill>
                <a:schemeClr val="tx1"/>
              </a:solidFill>
            </a:endParaRPr>
          </a:p>
        </p:txBody>
      </p:sp>
      <p:sp>
        <p:nvSpPr>
          <p:cNvPr id="7" name="Rectángulo 6">
            <a:extLst>
              <a:ext uri="{FF2B5EF4-FFF2-40B4-BE49-F238E27FC236}">
                <a16:creationId xmlns:a16="http://schemas.microsoft.com/office/drawing/2014/main" id="{5DA75C61-DD5F-49DE-8490-AC878A3744B2}"/>
              </a:ext>
            </a:extLst>
          </p:cNvPr>
          <p:cNvSpPr/>
          <p:nvPr/>
        </p:nvSpPr>
        <p:spPr>
          <a:xfrm>
            <a:off x="1448213" y="3273817"/>
            <a:ext cx="2112434" cy="138795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II. Los motivos y fundamentos que sostengan la competencia de la Autoridad resolutora.</a:t>
            </a:r>
            <a:endParaRPr lang="es-ES" sz="1600" b="1" i="1" dirty="0">
              <a:solidFill>
                <a:schemeClr val="tx1"/>
              </a:solidFill>
            </a:endParaRPr>
          </a:p>
        </p:txBody>
      </p:sp>
      <p:sp>
        <p:nvSpPr>
          <p:cNvPr id="8" name="Rectángulo 7">
            <a:extLst>
              <a:ext uri="{FF2B5EF4-FFF2-40B4-BE49-F238E27FC236}">
                <a16:creationId xmlns:a16="http://schemas.microsoft.com/office/drawing/2014/main" id="{DAF2B1B9-EA96-416B-AEE5-F5187F34B080}"/>
              </a:ext>
            </a:extLst>
          </p:cNvPr>
          <p:cNvSpPr/>
          <p:nvPr/>
        </p:nvSpPr>
        <p:spPr>
          <a:xfrm>
            <a:off x="1448213" y="4954175"/>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III. Los antecedentes del caso.</a:t>
            </a:r>
            <a:endParaRPr lang="es-ES" sz="1600" b="1" i="1" dirty="0">
              <a:solidFill>
                <a:schemeClr val="tx1"/>
              </a:solidFill>
            </a:endParaRPr>
          </a:p>
        </p:txBody>
      </p:sp>
      <p:sp>
        <p:nvSpPr>
          <p:cNvPr id="9" name="Rectángulo 8">
            <a:extLst>
              <a:ext uri="{FF2B5EF4-FFF2-40B4-BE49-F238E27FC236}">
                <a16:creationId xmlns:a16="http://schemas.microsoft.com/office/drawing/2014/main" id="{3222CB87-D5B3-471B-90FC-AB88C078AD1A}"/>
              </a:ext>
            </a:extLst>
          </p:cNvPr>
          <p:cNvSpPr/>
          <p:nvPr/>
        </p:nvSpPr>
        <p:spPr>
          <a:xfrm>
            <a:off x="4224545" y="2542004"/>
            <a:ext cx="2112434" cy="11187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IV. La fijación clara y precisa de los hechos controvertidos por las partes.</a:t>
            </a:r>
            <a:endParaRPr lang="es-ES" sz="1600" b="1" dirty="0">
              <a:solidFill>
                <a:schemeClr val="tx1"/>
              </a:solidFill>
            </a:endParaRPr>
          </a:p>
        </p:txBody>
      </p:sp>
      <p:sp>
        <p:nvSpPr>
          <p:cNvPr id="10" name="Rectángulo 9">
            <a:extLst>
              <a:ext uri="{FF2B5EF4-FFF2-40B4-BE49-F238E27FC236}">
                <a16:creationId xmlns:a16="http://schemas.microsoft.com/office/drawing/2014/main" id="{4E56422D-6286-43FF-A3AB-F9B80DAC65F2}"/>
              </a:ext>
            </a:extLst>
          </p:cNvPr>
          <p:cNvSpPr/>
          <p:nvPr/>
        </p:nvSpPr>
        <p:spPr>
          <a:xfrm>
            <a:off x="4224545" y="3953153"/>
            <a:ext cx="2112434" cy="8610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V. La valoración de las pruebas admitidas y desahogadas</a:t>
            </a:r>
            <a:endParaRPr lang="es-ES" sz="1600" b="1" dirty="0">
              <a:solidFill>
                <a:schemeClr val="tx1"/>
              </a:solidFill>
            </a:endParaRPr>
          </a:p>
        </p:txBody>
      </p:sp>
      <p:sp>
        <p:nvSpPr>
          <p:cNvPr id="11" name="Rectángulo 10">
            <a:extLst>
              <a:ext uri="{FF2B5EF4-FFF2-40B4-BE49-F238E27FC236}">
                <a16:creationId xmlns:a16="http://schemas.microsoft.com/office/drawing/2014/main" id="{2BFE0CD1-50CE-4063-9B42-DE9D74CC2CA7}"/>
              </a:ext>
            </a:extLst>
          </p:cNvPr>
          <p:cNvSpPr/>
          <p:nvPr/>
        </p:nvSpPr>
        <p:spPr>
          <a:xfrm>
            <a:off x="6924675" y="2373428"/>
            <a:ext cx="5103927" cy="2609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VI. Las consideraciones lógico jurídicas que sirven de sustento para la emisión de la resolución. En el caso de que se hayan ocasionado daños y perjuicios a la Hacienda Pública Federal, local o municipal o al patrimonio de los entes públicos, se deberá señalar la existencia de la relación de causalidad entre la conducta calificada como Falta administrativa grave o Falta de particulares y la lesión producida; la valoración del daño o perjuicio causado; así como la determinación del monto de la indemnización, explicitando los criterios utilizados para su cuantificación</a:t>
            </a:r>
            <a:endParaRPr lang="es-ES" sz="1600" b="1" dirty="0">
              <a:solidFill>
                <a:schemeClr val="tx1"/>
              </a:solidFill>
            </a:endParaRPr>
          </a:p>
        </p:txBody>
      </p:sp>
    </p:spTree>
    <p:extLst>
      <p:ext uri="{BB962C8B-B14F-4D97-AF65-F5344CB8AC3E}">
        <p14:creationId xmlns:p14="http://schemas.microsoft.com/office/powerpoint/2010/main" val="432115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CA46E43B-2927-4902-A83A-F668A5DA6250}"/>
              </a:ext>
            </a:extLst>
          </p:cNvPr>
          <p:cNvSpPr/>
          <p:nvPr/>
        </p:nvSpPr>
        <p:spPr>
          <a:xfrm>
            <a:off x="1224170" y="2981462"/>
            <a:ext cx="2166730" cy="272387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VII. El relativo a la existencia o inexistencia de los hechos que la ley señale como Falta administrativa grave o Falta de particulares y, en su caso, la responsabilidad plena del servidor público o particular vinculado con dichas faltas. </a:t>
            </a:r>
            <a:endParaRPr lang="es-ES" sz="1600" b="1" dirty="0">
              <a:solidFill>
                <a:schemeClr val="tx1"/>
              </a:solidFill>
            </a:endParaRPr>
          </a:p>
        </p:txBody>
      </p:sp>
      <p:sp>
        <p:nvSpPr>
          <p:cNvPr id="5" name="Rectángulo 4">
            <a:extLst>
              <a:ext uri="{FF2B5EF4-FFF2-40B4-BE49-F238E27FC236}">
                <a16:creationId xmlns:a16="http://schemas.microsoft.com/office/drawing/2014/main" id="{731A5F1D-69B0-4468-9C90-9AF2F47D6D2C}"/>
              </a:ext>
            </a:extLst>
          </p:cNvPr>
          <p:cNvSpPr/>
          <p:nvPr/>
        </p:nvSpPr>
        <p:spPr>
          <a:xfrm>
            <a:off x="3912704" y="3214825"/>
            <a:ext cx="2166730" cy="22571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VIII. La determinación de la sanción para el servidor público que haya sido declarado plenamente responsable o particular vinculado en la comisión de la Falta administrativa grave.</a:t>
            </a:r>
            <a:endParaRPr lang="es-ES" sz="1600" b="1" dirty="0">
              <a:solidFill>
                <a:schemeClr val="tx1"/>
              </a:solidFill>
            </a:endParaRPr>
          </a:p>
        </p:txBody>
      </p:sp>
      <p:sp>
        <p:nvSpPr>
          <p:cNvPr id="6" name="Rectángulo 5">
            <a:extLst>
              <a:ext uri="{FF2B5EF4-FFF2-40B4-BE49-F238E27FC236}">
                <a16:creationId xmlns:a16="http://schemas.microsoft.com/office/drawing/2014/main" id="{9F59A038-5079-4C35-8A66-EE485EA8C124}"/>
              </a:ext>
            </a:extLst>
          </p:cNvPr>
          <p:cNvSpPr/>
          <p:nvPr/>
        </p:nvSpPr>
        <p:spPr>
          <a:xfrm>
            <a:off x="6405770" y="3662501"/>
            <a:ext cx="2166730" cy="13617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IX. La existencia o inexistencia que en términos de esta Ley constituyen Faltas administrativas</a:t>
            </a:r>
            <a:endParaRPr lang="es-ES" sz="1600" b="1" dirty="0">
              <a:solidFill>
                <a:schemeClr val="tx1"/>
              </a:solidFill>
            </a:endParaRPr>
          </a:p>
        </p:txBody>
      </p:sp>
      <p:sp>
        <p:nvSpPr>
          <p:cNvPr id="7" name="Rectángulo 6">
            <a:extLst>
              <a:ext uri="{FF2B5EF4-FFF2-40B4-BE49-F238E27FC236}">
                <a16:creationId xmlns:a16="http://schemas.microsoft.com/office/drawing/2014/main" id="{157131C7-7B15-4236-92A8-446535353B5A}"/>
              </a:ext>
            </a:extLst>
          </p:cNvPr>
          <p:cNvSpPr/>
          <p:nvPr/>
        </p:nvSpPr>
        <p:spPr>
          <a:xfrm>
            <a:off x="8898836" y="3874362"/>
            <a:ext cx="3045513" cy="8809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X. Los puntos resolutivos, donde deberá precisarse la forma en que deberá cumplirse la resolución.</a:t>
            </a:r>
            <a:endParaRPr lang="es-ES" sz="1600" b="1" dirty="0">
              <a:solidFill>
                <a:schemeClr val="tx1"/>
              </a:solidFill>
            </a:endParaRPr>
          </a:p>
        </p:txBody>
      </p:sp>
      <p:sp>
        <p:nvSpPr>
          <p:cNvPr id="8" name="Rectángulo 7">
            <a:extLst>
              <a:ext uri="{FF2B5EF4-FFF2-40B4-BE49-F238E27FC236}">
                <a16:creationId xmlns:a16="http://schemas.microsoft.com/office/drawing/2014/main" id="{702CA466-8A7C-4F03-B7F7-84751FA74657}"/>
              </a:ext>
            </a:extLst>
          </p:cNvPr>
          <p:cNvSpPr/>
          <p:nvPr/>
        </p:nvSpPr>
        <p:spPr>
          <a:xfrm>
            <a:off x="657638" y="698178"/>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REQUISITOS FORMALES DE LA RESOLUCIÓN</a:t>
            </a:r>
          </a:p>
          <a:p>
            <a:pPr algn="ctr"/>
            <a:r>
              <a:rPr lang="es-ES" sz="2400" b="1" dirty="0">
                <a:latin typeface="Tahoma" panose="020B0604030504040204" pitchFamily="34" charset="0"/>
                <a:ea typeface="Tahoma" panose="020B0604030504040204" pitchFamily="34" charset="0"/>
                <a:cs typeface="Tahoma" panose="020B0604030504040204" pitchFamily="34" charset="0"/>
              </a:rPr>
              <a:t>ART. 207</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3245179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4C9E2AC6-9096-478B-94F2-6DDE79E8E383}"/>
              </a:ext>
            </a:extLst>
          </p:cNvPr>
          <p:cNvSpPr/>
          <p:nvPr/>
        </p:nvSpPr>
        <p:spPr>
          <a:xfrm>
            <a:off x="657638" y="698178"/>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TEORÍA DEL CASO</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5" name="Rectángulo 4">
            <a:extLst>
              <a:ext uri="{FF2B5EF4-FFF2-40B4-BE49-F238E27FC236}">
                <a16:creationId xmlns:a16="http://schemas.microsoft.com/office/drawing/2014/main" id="{C0F1BC16-2D0D-469D-8E40-7F499C0CC6D7}"/>
              </a:ext>
            </a:extLst>
          </p:cNvPr>
          <p:cNvSpPr/>
          <p:nvPr/>
        </p:nvSpPr>
        <p:spPr>
          <a:xfrm>
            <a:off x="1354730" y="2239157"/>
            <a:ext cx="2237957" cy="561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Elemento factico</a:t>
            </a:r>
          </a:p>
        </p:txBody>
      </p:sp>
      <p:cxnSp>
        <p:nvCxnSpPr>
          <p:cNvPr id="6" name="Conector recto 5">
            <a:extLst>
              <a:ext uri="{FF2B5EF4-FFF2-40B4-BE49-F238E27FC236}">
                <a16:creationId xmlns:a16="http://schemas.microsoft.com/office/drawing/2014/main" id="{7DCFBA84-2003-4BF7-9FEF-FD84691EBC26}"/>
              </a:ext>
            </a:extLst>
          </p:cNvPr>
          <p:cNvCxnSpPr>
            <a:cxnSpLocks/>
          </p:cNvCxnSpPr>
          <p:nvPr/>
        </p:nvCxnSpPr>
        <p:spPr>
          <a:xfrm>
            <a:off x="4317997" y="2374531"/>
            <a:ext cx="0" cy="3682214"/>
          </a:xfrm>
          <a:prstGeom prst="line">
            <a:avLst/>
          </a:prstGeom>
          <a:ln w="57150">
            <a:solidFill>
              <a:srgbClr val="145060"/>
            </a:solidFill>
          </a:ln>
        </p:spPr>
        <p:style>
          <a:lnRef idx="1">
            <a:schemeClr val="accent1"/>
          </a:lnRef>
          <a:fillRef idx="0">
            <a:schemeClr val="accent1"/>
          </a:fillRef>
          <a:effectRef idx="0">
            <a:schemeClr val="accent1"/>
          </a:effectRef>
          <a:fontRef idx="minor">
            <a:schemeClr val="tx1"/>
          </a:fontRef>
        </p:style>
      </p:cxnSp>
      <p:sp>
        <p:nvSpPr>
          <p:cNvPr id="7" name="Rectángulo 6">
            <a:extLst>
              <a:ext uri="{FF2B5EF4-FFF2-40B4-BE49-F238E27FC236}">
                <a16:creationId xmlns:a16="http://schemas.microsoft.com/office/drawing/2014/main" id="{FFB86EFA-5415-4ECD-B133-3DC2CA47564B}"/>
              </a:ext>
            </a:extLst>
          </p:cNvPr>
          <p:cNvSpPr/>
          <p:nvPr/>
        </p:nvSpPr>
        <p:spPr>
          <a:xfrm>
            <a:off x="4879621" y="2247628"/>
            <a:ext cx="2348784" cy="561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Elemento probatorio</a:t>
            </a:r>
          </a:p>
        </p:txBody>
      </p:sp>
      <p:sp>
        <p:nvSpPr>
          <p:cNvPr id="8" name="Rectángulo 7">
            <a:extLst>
              <a:ext uri="{FF2B5EF4-FFF2-40B4-BE49-F238E27FC236}">
                <a16:creationId xmlns:a16="http://schemas.microsoft.com/office/drawing/2014/main" id="{D121FC70-7C99-4409-B33E-A521C21758ED}"/>
              </a:ext>
            </a:extLst>
          </p:cNvPr>
          <p:cNvSpPr/>
          <p:nvPr/>
        </p:nvSpPr>
        <p:spPr>
          <a:xfrm>
            <a:off x="1422466" y="3205484"/>
            <a:ext cx="2059669" cy="102977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Hechos relevantes, lógicos y cronológicos.</a:t>
            </a:r>
          </a:p>
        </p:txBody>
      </p:sp>
      <p:sp>
        <p:nvSpPr>
          <p:cNvPr id="9" name="Rectángulo 8">
            <a:extLst>
              <a:ext uri="{FF2B5EF4-FFF2-40B4-BE49-F238E27FC236}">
                <a16:creationId xmlns:a16="http://schemas.microsoft.com/office/drawing/2014/main" id="{B6DDFC38-ACF0-408D-92D5-FFC4CD7B568A}"/>
              </a:ext>
            </a:extLst>
          </p:cNvPr>
          <p:cNvSpPr/>
          <p:nvPr/>
        </p:nvSpPr>
        <p:spPr>
          <a:xfrm>
            <a:off x="5153861" y="3205484"/>
            <a:ext cx="1845231" cy="102977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Datos de prueba obtenidos lícitamente.</a:t>
            </a:r>
            <a:endParaRPr lang="es-ES" sz="1600" b="1" i="1" dirty="0">
              <a:solidFill>
                <a:schemeClr val="tx1"/>
              </a:solidFill>
            </a:endParaRPr>
          </a:p>
        </p:txBody>
      </p:sp>
      <p:cxnSp>
        <p:nvCxnSpPr>
          <p:cNvPr id="10" name="Conector recto 9">
            <a:extLst>
              <a:ext uri="{FF2B5EF4-FFF2-40B4-BE49-F238E27FC236}">
                <a16:creationId xmlns:a16="http://schemas.microsoft.com/office/drawing/2014/main" id="{D59AE1E4-8EE2-4D0E-A6F8-55CF215A76CE}"/>
              </a:ext>
            </a:extLst>
          </p:cNvPr>
          <p:cNvCxnSpPr>
            <a:cxnSpLocks/>
          </p:cNvCxnSpPr>
          <p:nvPr/>
        </p:nvCxnSpPr>
        <p:spPr>
          <a:xfrm>
            <a:off x="7763935" y="2374531"/>
            <a:ext cx="0" cy="3682214"/>
          </a:xfrm>
          <a:prstGeom prst="line">
            <a:avLst/>
          </a:prstGeom>
          <a:ln w="57150">
            <a:solidFill>
              <a:srgbClr val="145060"/>
            </a:solidFill>
          </a:ln>
        </p:spPr>
        <p:style>
          <a:lnRef idx="1">
            <a:schemeClr val="accent1"/>
          </a:lnRef>
          <a:fillRef idx="0">
            <a:schemeClr val="accent1"/>
          </a:fillRef>
          <a:effectRef idx="0">
            <a:schemeClr val="accent1"/>
          </a:effectRef>
          <a:fontRef idx="minor">
            <a:schemeClr val="tx1"/>
          </a:fontRef>
        </p:style>
      </p:cxnSp>
      <p:sp>
        <p:nvSpPr>
          <p:cNvPr id="11" name="Rectángulo 10">
            <a:extLst>
              <a:ext uri="{FF2B5EF4-FFF2-40B4-BE49-F238E27FC236}">
                <a16:creationId xmlns:a16="http://schemas.microsoft.com/office/drawing/2014/main" id="{DC50DB38-84C4-4B80-B6D7-2BF925AD9E53}"/>
              </a:ext>
            </a:extLst>
          </p:cNvPr>
          <p:cNvSpPr/>
          <p:nvPr/>
        </p:nvSpPr>
        <p:spPr>
          <a:xfrm>
            <a:off x="8461032" y="2239158"/>
            <a:ext cx="2477901" cy="561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Elemento normativo</a:t>
            </a:r>
          </a:p>
        </p:txBody>
      </p:sp>
      <p:sp>
        <p:nvSpPr>
          <p:cNvPr id="12" name="Rectángulo 11">
            <a:extLst>
              <a:ext uri="{FF2B5EF4-FFF2-40B4-BE49-F238E27FC236}">
                <a16:creationId xmlns:a16="http://schemas.microsoft.com/office/drawing/2014/main" id="{215A3211-E0EF-4FC3-8CF2-ABE3F42C1B85}"/>
              </a:ext>
            </a:extLst>
          </p:cNvPr>
          <p:cNvSpPr/>
          <p:nvPr/>
        </p:nvSpPr>
        <p:spPr>
          <a:xfrm>
            <a:off x="9045029" y="2996230"/>
            <a:ext cx="1380621" cy="13302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Análisis dogmático de la falta administrativa</a:t>
            </a:r>
          </a:p>
        </p:txBody>
      </p:sp>
    </p:spTree>
    <p:extLst>
      <p:ext uri="{BB962C8B-B14F-4D97-AF65-F5344CB8AC3E}">
        <p14:creationId xmlns:p14="http://schemas.microsoft.com/office/powerpoint/2010/main" val="27346396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CD75A5E0-2F70-4C6A-94A2-FFD9568C519E}"/>
              </a:ext>
            </a:extLst>
          </p:cNvPr>
          <p:cNvSpPr/>
          <p:nvPr/>
        </p:nvSpPr>
        <p:spPr>
          <a:xfrm>
            <a:off x="657638" y="698178"/>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METODOLOGÍA PARA EL ANALISIS DE LOS ELEMENTOS DESCRIPTIVOS DE LA FALTA ADMINISTRATIVA</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7" name="Rectángulo 6">
            <a:extLst>
              <a:ext uri="{FF2B5EF4-FFF2-40B4-BE49-F238E27FC236}">
                <a16:creationId xmlns:a16="http://schemas.microsoft.com/office/drawing/2014/main" id="{1D2B0785-0E0D-4897-AAF8-B0806F2AAE8C}"/>
              </a:ext>
            </a:extLst>
          </p:cNvPr>
          <p:cNvSpPr/>
          <p:nvPr/>
        </p:nvSpPr>
        <p:spPr>
          <a:xfrm>
            <a:off x="1448212" y="2195145"/>
            <a:ext cx="8629238" cy="9576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000" dirty="0">
                <a:solidFill>
                  <a:schemeClr val="tx1"/>
                </a:solidFill>
              </a:rPr>
              <a:t>Se debe considerar que el derecho administrativo disciplinario carece de dogmática propia que establezca reglas o metodologías para realizar un análisis de tipicidad hacia las faltas administrativas.</a:t>
            </a:r>
            <a:endParaRPr lang="es-ES" sz="2000" b="1" i="1" dirty="0">
              <a:solidFill>
                <a:schemeClr val="tx1"/>
              </a:solidFill>
            </a:endParaRPr>
          </a:p>
        </p:txBody>
      </p:sp>
      <p:sp>
        <p:nvSpPr>
          <p:cNvPr id="8" name="Rectángulo 7">
            <a:extLst>
              <a:ext uri="{FF2B5EF4-FFF2-40B4-BE49-F238E27FC236}">
                <a16:creationId xmlns:a16="http://schemas.microsoft.com/office/drawing/2014/main" id="{6BA9110F-1B8D-40E1-BF62-E0E80A415754}"/>
              </a:ext>
            </a:extLst>
          </p:cNvPr>
          <p:cNvSpPr/>
          <p:nvPr/>
        </p:nvSpPr>
        <p:spPr>
          <a:xfrm>
            <a:off x="1448212" y="3429000"/>
            <a:ext cx="8629238" cy="11187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000" dirty="0">
                <a:solidFill>
                  <a:schemeClr val="tx1"/>
                </a:solidFill>
              </a:rPr>
              <a:t>Por lo tanto, su análisis se debe realizar conforme a los criterios emitidos por la Suprema Corte de Justicia de la Nación y los Tribunales Colegiados de Circuito.</a:t>
            </a:r>
            <a:endParaRPr lang="es-ES" sz="2000" b="1" dirty="0">
              <a:solidFill>
                <a:schemeClr val="tx1"/>
              </a:solidFill>
            </a:endParaRPr>
          </a:p>
        </p:txBody>
      </p:sp>
      <p:sp>
        <p:nvSpPr>
          <p:cNvPr id="9" name="Rectángulo 8">
            <a:extLst>
              <a:ext uri="{FF2B5EF4-FFF2-40B4-BE49-F238E27FC236}">
                <a16:creationId xmlns:a16="http://schemas.microsoft.com/office/drawing/2014/main" id="{1D128C19-1DE8-499A-ABAC-39534F2DB7A0}"/>
              </a:ext>
            </a:extLst>
          </p:cNvPr>
          <p:cNvSpPr/>
          <p:nvPr/>
        </p:nvSpPr>
        <p:spPr>
          <a:xfrm>
            <a:off x="1448212" y="4942039"/>
            <a:ext cx="2112434" cy="121778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b="1" i="1" dirty="0">
                <a:solidFill>
                  <a:schemeClr val="tx1"/>
                </a:solidFill>
              </a:rPr>
              <a:t>Los principios del Derecho Penal se aplican en lo conducente al Derecho Disciplinario.</a:t>
            </a:r>
          </a:p>
        </p:txBody>
      </p:sp>
      <p:sp>
        <p:nvSpPr>
          <p:cNvPr id="10" name="Rectángulo 9">
            <a:extLst>
              <a:ext uri="{FF2B5EF4-FFF2-40B4-BE49-F238E27FC236}">
                <a16:creationId xmlns:a16="http://schemas.microsoft.com/office/drawing/2014/main" id="{DD89B2FD-B967-4E22-A3B7-2060E3752620}"/>
              </a:ext>
            </a:extLst>
          </p:cNvPr>
          <p:cNvSpPr/>
          <p:nvPr/>
        </p:nvSpPr>
        <p:spPr>
          <a:xfrm>
            <a:off x="4524375" y="4928488"/>
            <a:ext cx="1057275"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Tipicidad</a:t>
            </a:r>
            <a:endParaRPr lang="es-ES" sz="1600" b="1" i="1" dirty="0">
              <a:solidFill>
                <a:schemeClr val="tx1"/>
              </a:solidFill>
            </a:endParaRPr>
          </a:p>
        </p:txBody>
      </p:sp>
      <p:sp>
        <p:nvSpPr>
          <p:cNvPr id="12" name="Rectángulo 11">
            <a:extLst>
              <a:ext uri="{FF2B5EF4-FFF2-40B4-BE49-F238E27FC236}">
                <a16:creationId xmlns:a16="http://schemas.microsoft.com/office/drawing/2014/main" id="{2B97A09C-66ED-4513-863A-F12B302C59E8}"/>
              </a:ext>
            </a:extLst>
          </p:cNvPr>
          <p:cNvSpPr/>
          <p:nvPr/>
        </p:nvSpPr>
        <p:spPr>
          <a:xfrm>
            <a:off x="4524375" y="5596518"/>
            <a:ext cx="1057275"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Legalidad</a:t>
            </a:r>
          </a:p>
        </p:txBody>
      </p:sp>
      <p:sp>
        <p:nvSpPr>
          <p:cNvPr id="13" name="Rectángulo 12">
            <a:extLst>
              <a:ext uri="{FF2B5EF4-FFF2-40B4-BE49-F238E27FC236}">
                <a16:creationId xmlns:a16="http://schemas.microsoft.com/office/drawing/2014/main" id="{0E51E0E8-93E9-4DB8-B7B1-65A02449AAEB}"/>
              </a:ext>
            </a:extLst>
          </p:cNvPr>
          <p:cNvSpPr/>
          <p:nvPr/>
        </p:nvSpPr>
        <p:spPr>
          <a:xfrm>
            <a:off x="5911966" y="5129634"/>
            <a:ext cx="4479809" cy="74687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Exacta aplicación de la norma jurídica. (prohibición de analizar la tipicidad mediante analogía o mayoría de razón).</a:t>
            </a:r>
          </a:p>
        </p:txBody>
      </p:sp>
    </p:spTree>
    <p:extLst>
      <p:ext uri="{BB962C8B-B14F-4D97-AF65-F5344CB8AC3E}">
        <p14:creationId xmlns:p14="http://schemas.microsoft.com/office/powerpoint/2010/main" val="37849548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F44BAE91-AC62-4607-8A14-1A14779858A2}"/>
              </a:ext>
            </a:extLst>
          </p:cNvPr>
          <p:cNvSpPr/>
          <p:nvPr/>
        </p:nvSpPr>
        <p:spPr>
          <a:xfrm>
            <a:off x="268171" y="1980386"/>
            <a:ext cx="8831138" cy="144861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es-419" sz="2400" dirty="0">
                <a:solidFill>
                  <a:schemeClr val="tx1"/>
                </a:solidFill>
              </a:rPr>
              <a:t>Es la etapa procesal que da inicio al Procedimiento de Responsabilidad Administrativa, con la presentación del Informe de Presunta responsabilidad Administrativa ante la Autoridad Substanciadora. </a:t>
            </a:r>
          </a:p>
        </p:txBody>
      </p:sp>
      <p:sp>
        <p:nvSpPr>
          <p:cNvPr id="5" name="Rectángulo 4">
            <a:extLst>
              <a:ext uri="{FF2B5EF4-FFF2-40B4-BE49-F238E27FC236}">
                <a16:creationId xmlns:a16="http://schemas.microsoft.com/office/drawing/2014/main" id="{83662588-3F8F-4491-A02A-11A731BE9C32}"/>
              </a:ext>
            </a:extLst>
          </p:cNvPr>
          <p:cNvSpPr/>
          <p:nvPr/>
        </p:nvSpPr>
        <p:spPr>
          <a:xfrm>
            <a:off x="657638" y="669603"/>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SUBSTANCIACIÓN</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6" name="Rectángulo 5">
            <a:extLst>
              <a:ext uri="{FF2B5EF4-FFF2-40B4-BE49-F238E27FC236}">
                <a16:creationId xmlns:a16="http://schemas.microsoft.com/office/drawing/2014/main" id="{673C6643-9C23-4DCF-A690-CEC0046C670B}"/>
              </a:ext>
            </a:extLst>
          </p:cNvPr>
          <p:cNvSpPr/>
          <p:nvPr/>
        </p:nvSpPr>
        <p:spPr>
          <a:xfrm>
            <a:off x="1342499" y="3688279"/>
            <a:ext cx="8831138" cy="11220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es-419" sz="2400" dirty="0">
                <a:solidFill>
                  <a:schemeClr val="tx1"/>
                </a:solidFill>
              </a:rPr>
              <a:t>En esta etapa se emplaza al procedimiento al presunto infractor, se le concede la oportunidad de presentar su declaración, así como, para ofrecer sus pruebas en la Audiencia Inicial. </a:t>
            </a:r>
          </a:p>
        </p:txBody>
      </p:sp>
      <p:sp>
        <p:nvSpPr>
          <p:cNvPr id="7" name="Rectángulo 6">
            <a:extLst>
              <a:ext uri="{FF2B5EF4-FFF2-40B4-BE49-F238E27FC236}">
                <a16:creationId xmlns:a16="http://schemas.microsoft.com/office/drawing/2014/main" id="{F41A8FB2-666D-4ACB-A5C9-B9D3F85266D9}"/>
              </a:ext>
            </a:extLst>
          </p:cNvPr>
          <p:cNvSpPr/>
          <p:nvPr/>
        </p:nvSpPr>
        <p:spPr>
          <a:xfrm>
            <a:off x="3002904" y="5069647"/>
            <a:ext cx="8831138" cy="11187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es-419" sz="2400" dirty="0">
                <a:solidFill>
                  <a:schemeClr val="tx1"/>
                </a:solidFill>
              </a:rPr>
              <a:t>En el caso de las faltas administrativas No Graves, la etapa de substanciación se tramita hasta la emisión del acuerdo que declara abierto el periodo de alegatos.</a:t>
            </a:r>
          </a:p>
        </p:txBody>
      </p:sp>
    </p:spTree>
    <p:extLst>
      <p:ext uri="{BB962C8B-B14F-4D97-AF65-F5344CB8AC3E}">
        <p14:creationId xmlns:p14="http://schemas.microsoft.com/office/powerpoint/2010/main" val="32515740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CD75A5E0-2F70-4C6A-94A2-FFD9568C519E}"/>
              </a:ext>
            </a:extLst>
          </p:cNvPr>
          <p:cNvSpPr/>
          <p:nvPr/>
        </p:nvSpPr>
        <p:spPr>
          <a:xfrm>
            <a:off x="657638" y="488628"/>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Elementos de la Tipicidad</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9" name="Rectángulo 8">
            <a:extLst>
              <a:ext uri="{FF2B5EF4-FFF2-40B4-BE49-F238E27FC236}">
                <a16:creationId xmlns:a16="http://schemas.microsoft.com/office/drawing/2014/main" id="{1D128C19-1DE8-499A-ABAC-39534F2DB7A0}"/>
              </a:ext>
            </a:extLst>
          </p:cNvPr>
          <p:cNvSpPr/>
          <p:nvPr/>
        </p:nvSpPr>
        <p:spPr>
          <a:xfrm>
            <a:off x="2034880" y="1899964"/>
            <a:ext cx="2237957" cy="561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b="1" dirty="0">
                <a:solidFill>
                  <a:schemeClr val="tx1"/>
                </a:solidFill>
              </a:rPr>
              <a:t>ELEMENTOS OBJETIVOS</a:t>
            </a:r>
          </a:p>
        </p:txBody>
      </p:sp>
      <p:sp>
        <p:nvSpPr>
          <p:cNvPr id="10" name="Rectángulo 9">
            <a:extLst>
              <a:ext uri="{FF2B5EF4-FFF2-40B4-BE49-F238E27FC236}">
                <a16:creationId xmlns:a16="http://schemas.microsoft.com/office/drawing/2014/main" id="{DD89B2FD-B967-4E22-A3B7-2060E3752620}"/>
              </a:ext>
            </a:extLst>
          </p:cNvPr>
          <p:cNvSpPr/>
          <p:nvPr/>
        </p:nvSpPr>
        <p:spPr>
          <a:xfrm>
            <a:off x="1421719" y="2605301"/>
            <a:ext cx="132397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Sujeto Activo</a:t>
            </a:r>
            <a:endParaRPr lang="es-ES" sz="1600" b="1" i="1" dirty="0">
              <a:solidFill>
                <a:schemeClr val="tx1"/>
              </a:solidFill>
            </a:endParaRPr>
          </a:p>
        </p:txBody>
      </p:sp>
      <p:sp>
        <p:nvSpPr>
          <p:cNvPr id="12" name="Rectángulo 11">
            <a:extLst>
              <a:ext uri="{FF2B5EF4-FFF2-40B4-BE49-F238E27FC236}">
                <a16:creationId xmlns:a16="http://schemas.microsoft.com/office/drawing/2014/main" id="{2B97A09C-66ED-4513-863A-F12B302C59E8}"/>
              </a:ext>
            </a:extLst>
          </p:cNvPr>
          <p:cNvSpPr/>
          <p:nvPr/>
        </p:nvSpPr>
        <p:spPr>
          <a:xfrm>
            <a:off x="1021280" y="3363250"/>
            <a:ext cx="2075965" cy="80257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Sujeto Pasivo</a:t>
            </a:r>
          </a:p>
          <a:p>
            <a:pPr algn="ctr"/>
            <a:r>
              <a:rPr lang="es-ES" sz="1600" dirty="0">
                <a:solidFill>
                  <a:schemeClr val="tx1"/>
                </a:solidFill>
              </a:rPr>
              <a:t>(Administración pública)</a:t>
            </a:r>
          </a:p>
        </p:txBody>
      </p:sp>
      <p:cxnSp>
        <p:nvCxnSpPr>
          <p:cNvPr id="11" name="Conector recto 10">
            <a:extLst>
              <a:ext uri="{FF2B5EF4-FFF2-40B4-BE49-F238E27FC236}">
                <a16:creationId xmlns:a16="http://schemas.microsoft.com/office/drawing/2014/main" id="{743AA15D-37CC-4E08-BEB5-1F2FB7FEB963}"/>
              </a:ext>
            </a:extLst>
          </p:cNvPr>
          <p:cNvCxnSpPr>
            <a:cxnSpLocks/>
          </p:cNvCxnSpPr>
          <p:nvPr/>
        </p:nvCxnSpPr>
        <p:spPr>
          <a:xfrm>
            <a:off x="5867399" y="2035863"/>
            <a:ext cx="0" cy="3682214"/>
          </a:xfrm>
          <a:prstGeom prst="line">
            <a:avLst/>
          </a:prstGeom>
          <a:ln w="57150">
            <a:solidFill>
              <a:srgbClr val="145060"/>
            </a:solidFill>
          </a:ln>
        </p:spPr>
        <p:style>
          <a:lnRef idx="1">
            <a:schemeClr val="accent1"/>
          </a:lnRef>
          <a:fillRef idx="0">
            <a:schemeClr val="accent1"/>
          </a:fillRef>
          <a:effectRef idx="0">
            <a:schemeClr val="accent1"/>
          </a:effectRef>
          <a:fontRef idx="minor">
            <a:schemeClr val="tx1"/>
          </a:fontRef>
        </p:style>
      </p:cxnSp>
      <p:sp>
        <p:nvSpPr>
          <p:cNvPr id="14" name="Rectángulo 13">
            <a:extLst>
              <a:ext uri="{FF2B5EF4-FFF2-40B4-BE49-F238E27FC236}">
                <a16:creationId xmlns:a16="http://schemas.microsoft.com/office/drawing/2014/main" id="{EC78F12B-B46A-41DF-9FD4-F9C3DFF612E9}"/>
              </a:ext>
            </a:extLst>
          </p:cNvPr>
          <p:cNvSpPr/>
          <p:nvPr/>
        </p:nvSpPr>
        <p:spPr>
          <a:xfrm>
            <a:off x="6141155" y="1908960"/>
            <a:ext cx="2348784" cy="561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b="1" dirty="0">
                <a:solidFill>
                  <a:schemeClr val="tx1"/>
                </a:solidFill>
              </a:rPr>
              <a:t>ELEMENTOS SUBJETIVOS</a:t>
            </a:r>
          </a:p>
        </p:txBody>
      </p:sp>
      <p:sp>
        <p:nvSpPr>
          <p:cNvPr id="15" name="Rectángulo 14">
            <a:extLst>
              <a:ext uri="{FF2B5EF4-FFF2-40B4-BE49-F238E27FC236}">
                <a16:creationId xmlns:a16="http://schemas.microsoft.com/office/drawing/2014/main" id="{7B416EE1-AA02-43DB-A9D6-E290296999E4}"/>
              </a:ext>
            </a:extLst>
          </p:cNvPr>
          <p:cNvSpPr/>
          <p:nvPr/>
        </p:nvSpPr>
        <p:spPr>
          <a:xfrm>
            <a:off x="1021280" y="4366999"/>
            <a:ext cx="2059669" cy="80257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Conducta</a:t>
            </a:r>
          </a:p>
          <a:p>
            <a:pPr algn="ctr"/>
            <a:r>
              <a:rPr lang="es-ES" sz="1600" dirty="0">
                <a:solidFill>
                  <a:schemeClr val="tx1"/>
                </a:solidFill>
              </a:rPr>
              <a:t>(acción, omisión o comisión por omisión)</a:t>
            </a:r>
          </a:p>
        </p:txBody>
      </p:sp>
      <p:sp>
        <p:nvSpPr>
          <p:cNvPr id="16" name="Rectángulo 15">
            <a:extLst>
              <a:ext uri="{FF2B5EF4-FFF2-40B4-BE49-F238E27FC236}">
                <a16:creationId xmlns:a16="http://schemas.microsoft.com/office/drawing/2014/main" id="{11F9E433-D023-46DC-AD1B-4BA6A1C3CB19}"/>
              </a:ext>
            </a:extLst>
          </p:cNvPr>
          <p:cNvSpPr/>
          <p:nvPr/>
        </p:nvSpPr>
        <p:spPr>
          <a:xfrm>
            <a:off x="1053872" y="5409477"/>
            <a:ext cx="2059669" cy="80257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Intervención ilícita</a:t>
            </a:r>
          </a:p>
          <a:p>
            <a:pPr algn="ctr"/>
            <a:r>
              <a:rPr lang="es-ES" sz="1600" dirty="0">
                <a:solidFill>
                  <a:schemeClr val="tx1"/>
                </a:solidFill>
              </a:rPr>
              <a:t>(Circunstancias de tiempo, modo y lugar)</a:t>
            </a:r>
          </a:p>
        </p:txBody>
      </p:sp>
      <p:sp>
        <p:nvSpPr>
          <p:cNvPr id="17" name="Rectángulo 16">
            <a:extLst>
              <a:ext uri="{FF2B5EF4-FFF2-40B4-BE49-F238E27FC236}">
                <a16:creationId xmlns:a16="http://schemas.microsoft.com/office/drawing/2014/main" id="{C6BC798B-25A8-4BFE-9904-DEE250169D3D}"/>
              </a:ext>
            </a:extLst>
          </p:cNvPr>
          <p:cNvSpPr/>
          <p:nvPr/>
        </p:nvSpPr>
        <p:spPr>
          <a:xfrm>
            <a:off x="3574936" y="2607860"/>
            <a:ext cx="2059669" cy="102977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Bien jurídico lesionado</a:t>
            </a:r>
          </a:p>
          <a:p>
            <a:pPr algn="ctr"/>
            <a:r>
              <a:rPr lang="es-ES" sz="1600" dirty="0">
                <a:solidFill>
                  <a:schemeClr val="tx1"/>
                </a:solidFill>
              </a:rPr>
              <a:t>(análisis desde el deber funcional y la ilicitud sustancial)</a:t>
            </a:r>
          </a:p>
        </p:txBody>
      </p:sp>
      <p:sp>
        <p:nvSpPr>
          <p:cNvPr id="18" name="Rectángulo 17">
            <a:extLst>
              <a:ext uri="{FF2B5EF4-FFF2-40B4-BE49-F238E27FC236}">
                <a16:creationId xmlns:a16="http://schemas.microsoft.com/office/drawing/2014/main" id="{F316F348-2F8F-4A1C-BE1F-73C2D3A13F66}"/>
              </a:ext>
            </a:extLst>
          </p:cNvPr>
          <p:cNvSpPr/>
          <p:nvPr/>
        </p:nvSpPr>
        <p:spPr>
          <a:xfrm>
            <a:off x="3558640" y="3898500"/>
            <a:ext cx="2059669" cy="102977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Resultado formal o material.</a:t>
            </a:r>
          </a:p>
        </p:txBody>
      </p:sp>
      <p:sp>
        <p:nvSpPr>
          <p:cNvPr id="19" name="Rectángulo 18">
            <a:extLst>
              <a:ext uri="{FF2B5EF4-FFF2-40B4-BE49-F238E27FC236}">
                <a16:creationId xmlns:a16="http://schemas.microsoft.com/office/drawing/2014/main" id="{AD5AFC98-657A-4FD2-907D-814E1D43139E}"/>
              </a:ext>
            </a:extLst>
          </p:cNvPr>
          <p:cNvSpPr/>
          <p:nvPr/>
        </p:nvSpPr>
        <p:spPr>
          <a:xfrm>
            <a:off x="3574936" y="5203189"/>
            <a:ext cx="2059669" cy="102977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Nexo: causal, normativo o atribuibilidad.</a:t>
            </a:r>
          </a:p>
        </p:txBody>
      </p:sp>
      <p:sp>
        <p:nvSpPr>
          <p:cNvPr id="21" name="Rectángulo 20">
            <a:extLst>
              <a:ext uri="{FF2B5EF4-FFF2-40B4-BE49-F238E27FC236}">
                <a16:creationId xmlns:a16="http://schemas.microsoft.com/office/drawing/2014/main" id="{E7D92410-C667-41D4-A609-94768A34F6A3}"/>
              </a:ext>
            </a:extLst>
          </p:cNvPr>
          <p:cNvSpPr/>
          <p:nvPr/>
        </p:nvSpPr>
        <p:spPr>
          <a:xfrm>
            <a:off x="6572753" y="2699897"/>
            <a:ext cx="1326646"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Dolo</a:t>
            </a:r>
            <a:endParaRPr lang="es-ES" sz="1600" b="1" i="1" dirty="0">
              <a:solidFill>
                <a:schemeClr val="tx1"/>
              </a:solidFill>
            </a:endParaRPr>
          </a:p>
        </p:txBody>
      </p:sp>
      <p:sp>
        <p:nvSpPr>
          <p:cNvPr id="22" name="Rectángulo 21">
            <a:extLst>
              <a:ext uri="{FF2B5EF4-FFF2-40B4-BE49-F238E27FC236}">
                <a16:creationId xmlns:a16="http://schemas.microsoft.com/office/drawing/2014/main" id="{F4811CEE-AE10-4EAB-A6AC-EEDEDCAF3D14}"/>
              </a:ext>
            </a:extLst>
          </p:cNvPr>
          <p:cNvSpPr/>
          <p:nvPr/>
        </p:nvSpPr>
        <p:spPr>
          <a:xfrm>
            <a:off x="6557155" y="3559175"/>
            <a:ext cx="132397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Culpa</a:t>
            </a:r>
            <a:endParaRPr lang="es-ES" sz="1600" b="1" i="1" dirty="0">
              <a:solidFill>
                <a:schemeClr val="tx1"/>
              </a:solidFill>
            </a:endParaRPr>
          </a:p>
        </p:txBody>
      </p:sp>
      <p:sp>
        <p:nvSpPr>
          <p:cNvPr id="23" name="Rectángulo 22">
            <a:extLst>
              <a:ext uri="{FF2B5EF4-FFF2-40B4-BE49-F238E27FC236}">
                <a16:creationId xmlns:a16="http://schemas.microsoft.com/office/drawing/2014/main" id="{9738032E-AE41-4DBA-97CA-83C520D90B5F}"/>
              </a:ext>
            </a:extLst>
          </p:cNvPr>
          <p:cNvSpPr/>
          <p:nvPr/>
        </p:nvSpPr>
        <p:spPr>
          <a:xfrm>
            <a:off x="6574089" y="4413388"/>
            <a:ext cx="132397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Comisión por omisión.</a:t>
            </a:r>
            <a:endParaRPr lang="es-ES" sz="1600" b="1" i="1" dirty="0">
              <a:solidFill>
                <a:schemeClr val="tx1"/>
              </a:solidFill>
            </a:endParaRPr>
          </a:p>
        </p:txBody>
      </p:sp>
      <p:cxnSp>
        <p:nvCxnSpPr>
          <p:cNvPr id="20" name="Conector recto 19">
            <a:extLst>
              <a:ext uri="{FF2B5EF4-FFF2-40B4-BE49-F238E27FC236}">
                <a16:creationId xmlns:a16="http://schemas.microsoft.com/office/drawing/2014/main" id="{F312EBFB-C025-4A2C-93AF-B00ACB378D58}"/>
              </a:ext>
            </a:extLst>
          </p:cNvPr>
          <p:cNvCxnSpPr>
            <a:cxnSpLocks/>
          </p:cNvCxnSpPr>
          <p:nvPr/>
        </p:nvCxnSpPr>
        <p:spPr>
          <a:xfrm>
            <a:off x="8830735" y="2035863"/>
            <a:ext cx="0" cy="3682214"/>
          </a:xfrm>
          <a:prstGeom prst="line">
            <a:avLst/>
          </a:prstGeom>
          <a:ln w="57150">
            <a:solidFill>
              <a:srgbClr val="145060"/>
            </a:solidFill>
          </a:ln>
        </p:spPr>
        <p:style>
          <a:lnRef idx="1">
            <a:schemeClr val="accent1"/>
          </a:lnRef>
          <a:fillRef idx="0">
            <a:schemeClr val="accent1"/>
          </a:fillRef>
          <a:effectRef idx="0">
            <a:schemeClr val="accent1"/>
          </a:effectRef>
          <a:fontRef idx="minor">
            <a:schemeClr val="tx1"/>
          </a:fontRef>
        </p:style>
      </p:cxnSp>
      <p:sp>
        <p:nvSpPr>
          <p:cNvPr id="24" name="Rectángulo 23">
            <a:extLst>
              <a:ext uri="{FF2B5EF4-FFF2-40B4-BE49-F238E27FC236}">
                <a16:creationId xmlns:a16="http://schemas.microsoft.com/office/drawing/2014/main" id="{2589C74A-CEF2-446B-B6E5-9A80E98A3366}"/>
              </a:ext>
            </a:extLst>
          </p:cNvPr>
          <p:cNvSpPr/>
          <p:nvPr/>
        </p:nvSpPr>
        <p:spPr>
          <a:xfrm>
            <a:off x="9112962" y="1900490"/>
            <a:ext cx="2477901" cy="561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b="1" dirty="0">
                <a:solidFill>
                  <a:schemeClr val="tx1"/>
                </a:solidFill>
              </a:rPr>
              <a:t>ELEMENTOS NORMATIVOS</a:t>
            </a:r>
          </a:p>
        </p:txBody>
      </p:sp>
      <p:sp>
        <p:nvSpPr>
          <p:cNvPr id="25" name="Rectángulo 24">
            <a:extLst>
              <a:ext uri="{FF2B5EF4-FFF2-40B4-BE49-F238E27FC236}">
                <a16:creationId xmlns:a16="http://schemas.microsoft.com/office/drawing/2014/main" id="{725F735A-3F56-449E-ACBA-673FE7FC5EA6}"/>
              </a:ext>
            </a:extLst>
          </p:cNvPr>
          <p:cNvSpPr/>
          <p:nvPr/>
        </p:nvSpPr>
        <p:spPr>
          <a:xfrm>
            <a:off x="9790093" y="2657562"/>
            <a:ext cx="1380621" cy="13302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Características especificas del tipo y que definen a éste</a:t>
            </a:r>
          </a:p>
        </p:txBody>
      </p:sp>
    </p:spTree>
    <p:extLst>
      <p:ext uri="{BB962C8B-B14F-4D97-AF65-F5344CB8AC3E}">
        <p14:creationId xmlns:p14="http://schemas.microsoft.com/office/powerpoint/2010/main" val="39430808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B9BFCB85-7D97-4081-A210-2B084DE8761B}"/>
              </a:ext>
            </a:extLst>
          </p:cNvPr>
          <p:cNvSpPr/>
          <p:nvPr/>
        </p:nvSpPr>
        <p:spPr>
          <a:xfrm>
            <a:off x="657638" y="488628"/>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Elementos de la Tipicidad</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5" name="Rectángulo 4">
            <a:extLst>
              <a:ext uri="{FF2B5EF4-FFF2-40B4-BE49-F238E27FC236}">
                <a16:creationId xmlns:a16="http://schemas.microsoft.com/office/drawing/2014/main" id="{5E5B365E-EBCB-427B-B46D-43C7F588AAD5}"/>
              </a:ext>
            </a:extLst>
          </p:cNvPr>
          <p:cNvSpPr/>
          <p:nvPr/>
        </p:nvSpPr>
        <p:spPr>
          <a:xfrm>
            <a:off x="1162813" y="1924393"/>
            <a:ext cx="2237957"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ANTIJURIDICIDAD</a:t>
            </a:r>
          </a:p>
        </p:txBody>
      </p:sp>
      <p:cxnSp>
        <p:nvCxnSpPr>
          <p:cNvPr id="6" name="Conector recto 5">
            <a:extLst>
              <a:ext uri="{FF2B5EF4-FFF2-40B4-BE49-F238E27FC236}">
                <a16:creationId xmlns:a16="http://schemas.microsoft.com/office/drawing/2014/main" id="{9DE2073E-7F62-4315-8355-108846321E43}"/>
              </a:ext>
            </a:extLst>
          </p:cNvPr>
          <p:cNvCxnSpPr>
            <a:cxnSpLocks/>
          </p:cNvCxnSpPr>
          <p:nvPr/>
        </p:nvCxnSpPr>
        <p:spPr>
          <a:xfrm>
            <a:off x="3759199" y="1924393"/>
            <a:ext cx="0" cy="3682214"/>
          </a:xfrm>
          <a:prstGeom prst="line">
            <a:avLst/>
          </a:prstGeom>
          <a:ln w="57150">
            <a:solidFill>
              <a:srgbClr val="145060"/>
            </a:solidFill>
          </a:ln>
        </p:spPr>
        <p:style>
          <a:lnRef idx="1">
            <a:schemeClr val="accent1"/>
          </a:lnRef>
          <a:fillRef idx="0">
            <a:schemeClr val="accent1"/>
          </a:fillRef>
          <a:effectRef idx="0">
            <a:schemeClr val="accent1"/>
          </a:effectRef>
          <a:fontRef idx="minor">
            <a:schemeClr val="tx1"/>
          </a:fontRef>
        </p:style>
      </p:cxnSp>
      <p:sp>
        <p:nvSpPr>
          <p:cNvPr id="7" name="Rectángulo 6">
            <a:extLst>
              <a:ext uri="{FF2B5EF4-FFF2-40B4-BE49-F238E27FC236}">
                <a16:creationId xmlns:a16="http://schemas.microsoft.com/office/drawing/2014/main" id="{885FC0CD-C790-48A3-A39A-1922194246CC}"/>
              </a:ext>
            </a:extLst>
          </p:cNvPr>
          <p:cNvSpPr/>
          <p:nvPr/>
        </p:nvSpPr>
        <p:spPr>
          <a:xfrm>
            <a:off x="1251956" y="3642249"/>
            <a:ext cx="2059669" cy="102977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elementos deónticos del tipo disciplinario</a:t>
            </a:r>
          </a:p>
        </p:txBody>
      </p:sp>
      <p:sp>
        <p:nvSpPr>
          <p:cNvPr id="8" name="Rectángulo 7">
            <a:extLst>
              <a:ext uri="{FF2B5EF4-FFF2-40B4-BE49-F238E27FC236}">
                <a16:creationId xmlns:a16="http://schemas.microsoft.com/office/drawing/2014/main" id="{48715E55-5F50-4D57-986F-04BE5CDAB151}"/>
              </a:ext>
            </a:extLst>
          </p:cNvPr>
          <p:cNvSpPr/>
          <p:nvPr/>
        </p:nvSpPr>
        <p:spPr>
          <a:xfrm>
            <a:off x="4016028" y="1924393"/>
            <a:ext cx="3248369" cy="561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CULPABILIDAD</a:t>
            </a:r>
          </a:p>
        </p:txBody>
      </p:sp>
      <p:sp>
        <p:nvSpPr>
          <p:cNvPr id="9" name="Rectángulo 8">
            <a:extLst>
              <a:ext uri="{FF2B5EF4-FFF2-40B4-BE49-F238E27FC236}">
                <a16:creationId xmlns:a16="http://schemas.microsoft.com/office/drawing/2014/main" id="{BA710519-70B4-476A-91C6-C2E96A0447C9}"/>
              </a:ext>
            </a:extLst>
          </p:cNvPr>
          <p:cNvSpPr/>
          <p:nvPr/>
        </p:nvSpPr>
        <p:spPr>
          <a:xfrm>
            <a:off x="4016028" y="3650127"/>
            <a:ext cx="3248368" cy="102977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¿Es sujeto punible?</a:t>
            </a:r>
          </a:p>
        </p:txBody>
      </p:sp>
      <p:sp>
        <p:nvSpPr>
          <p:cNvPr id="10" name="Rectángulo 9">
            <a:extLst>
              <a:ext uri="{FF2B5EF4-FFF2-40B4-BE49-F238E27FC236}">
                <a16:creationId xmlns:a16="http://schemas.microsoft.com/office/drawing/2014/main" id="{A2A74441-3409-4C1B-9E9E-75A3472EB4DB}"/>
              </a:ext>
            </a:extLst>
          </p:cNvPr>
          <p:cNvSpPr/>
          <p:nvPr/>
        </p:nvSpPr>
        <p:spPr>
          <a:xfrm>
            <a:off x="7724427" y="1912659"/>
            <a:ext cx="3248369" cy="561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RESPONSABILIDAD</a:t>
            </a:r>
          </a:p>
        </p:txBody>
      </p:sp>
      <p:sp>
        <p:nvSpPr>
          <p:cNvPr id="11" name="Rectángulo 10">
            <a:extLst>
              <a:ext uri="{FF2B5EF4-FFF2-40B4-BE49-F238E27FC236}">
                <a16:creationId xmlns:a16="http://schemas.microsoft.com/office/drawing/2014/main" id="{DE5261A4-AD2E-486E-AA16-4798FF31CD51}"/>
              </a:ext>
            </a:extLst>
          </p:cNvPr>
          <p:cNvSpPr/>
          <p:nvPr/>
        </p:nvSpPr>
        <p:spPr>
          <a:xfrm>
            <a:off x="7724428" y="3650127"/>
            <a:ext cx="3248368" cy="102977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Juicio de reproche</a:t>
            </a:r>
          </a:p>
        </p:txBody>
      </p:sp>
      <p:cxnSp>
        <p:nvCxnSpPr>
          <p:cNvPr id="12" name="Conector recto 11">
            <a:extLst>
              <a:ext uri="{FF2B5EF4-FFF2-40B4-BE49-F238E27FC236}">
                <a16:creationId xmlns:a16="http://schemas.microsoft.com/office/drawing/2014/main" id="{8BA5ED7D-286C-448F-8E17-57D4885BF785}"/>
              </a:ext>
            </a:extLst>
          </p:cNvPr>
          <p:cNvCxnSpPr>
            <a:cxnSpLocks/>
          </p:cNvCxnSpPr>
          <p:nvPr/>
        </p:nvCxnSpPr>
        <p:spPr>
          <a:xfrm>
            <a:off x="7493013" y="1925384"/>
            <a:ext cx="0" cy="3682214"/>
          </a:xfrm>
          <a:prstGeom prst="line">
            <a:avLst/>
          </a:prstGeom>
          <a:ln w="57150">
            <a:solidFill>
              <a:srgbClr val="145060"/>
            </a:solidFill>
          </a:ln>
        </p:spPr>
        <p:style>
          <a:lnRef idx="1">
            <a:schemeClr val="accent1"/>
          </a:lnRef>
          <a:fillRef idx="0">
            <a:schemeClr val="accent1"/>
          </a:fillRef>
          <a:effectRef idx="0">
            <a:schemeClr val="accent1"/>
          </a:effectRef>
          <a:fontRef idx="minor">
            <a:schemeClr val="tx1"/>
          </a:fontRef>
        </p:style>
      </p:cxnSp>
      <p:cxnSp>
        <p:nvCxnSpPr>
          <p:cNvPr id="13" name="Conector recto de flecha 12">
            <a:extLst>
              <a:ext uri="{FF2B5EF4-FFF2-40B4-BE49-F238E27FC236}">
                <a16:creationId xmlns:a16="http://schemas.microsoft.com/office/drawing/2014/main" id="{F93E385F-3AB8-47B3-9426-00A147D60437}"/>
              </a:ext>
            </a:extLst>
          </p:cNvPr>
          <p:cNvCxnSpPr>
            <a:cxnSpLocks/>
          </p:cNvCxnSpPr>
          <p:nvPr/>
        </p:nvCxnSpPr>
        <p:spPr>
          <a:xfrm>
            <a:off x="2253603" y="2546074"/>
            <a:ext cx="0" cy="1096175"/>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ector recto de flecha 15">
            <a:extLst>
              <a:ext uri="{FF2B5EF4-FFF2-40B4-BE49-F238E27FC236}">
                <a16:creationId xmlns:a16="http://schemas.microsoft.com/office/drawing/2014/main" id="{1789591D-34D7-4F54-86AF-094915B9DD3D}"/>
              </a:ext>
            </a:extLst>
          </p:cNvPr>
          <p:cNvCxnSpPr>
            <a:cxnSpLocks/>
          </p:cNvCxnSpPr>
          <p:nvPr/>
        </p:nvCxnSpPr>
        <p:spPr>
          <a:xfrm>
            <a:off x="5716470" y="2546074"/>
            <a:ext cx="0" cy="1096175"/>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ector recto de flecha 16">
            <a:extLst>
              <a:ext uri="{FF2B5EF4-FFF2-40B4-BE49-F238E27FC236}">
                <a16:creationId xmlns:a16="http://schemas.microsoft.com/office/drawing/2014/main" id="{7BC818CB-044E-411E-A08C-210E86BCB7D2}"/>
              </a:ext>
            </a:extLst>
          </p:cNvPr>
          <p:cNvCxnSpPr>
            <a:cxnSpLocks/>
          </p:cNvCxnSpPr>
          <p:nvPr/>
        </p:nvCxnSpPr>
        <p:spPr>
          <a:xfrm>
            <a:off x="9407936" y="2553952"/>
            <a:ext cx="0" cy="1096175"/>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76922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91CBC36C-CFAF-4EA3-AAFD-8A97CBBB974A}"/>
              </a:ext>
            </a:extLst>
          </p:cNvPr>
          <p:cNvSpPr/>
          <p:nvPr/>
        </p:nvSpPr>
        <p:spPr>
          <a:xfrm>
            <a:off x="657638" y="488628"/>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ORIGEN DE LA METODOLOGIA DE ANALISIS DEL TIPO</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5" name="Rectángulo 4">
            <a:extLst>
              <a:ext uri="{FF2B5EF4-FFF2-40B4-BE49-F238E27FC236}">
                <a16:creationId xmlns:a16="http://schemas.microsoft.com/office/drawing/2014/main" id="{6659E1C7-2358-4044-B18A-D474555F788A}"/>
              </a:ext>
            </a:extLst>
          </p:cNvPr>
          <p:cNvSpPr/>
          <p:nvPr/>
        </p:nvSpPr>
        <p:spPr>
          <a:xfrm>
            <a:off x="496772" y="2050796"/>
            <a:ext cx="10495724" cy="95487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El Derecho Administrativo Disciplinario, no cuenta con un desarrollo de elementos dogmáticos dentro de su propia estructura, por lo tanto, para su análisis resulta necesario acudir a lo señalado en la Constitución Política de los Estados Unidos Mexicanos y a los Criterios de la Suprema Corte de Justicia de la Nación y Tribunales Colegiados de Circuito.</a:t>
            </a:r>
          </a:p>
        </p:txBody>
      </p:sp>
      <p:sp>
        <p:nvSpPr>
          <p:cNvPr id="6" name="Rectángulo 5">
            <a:extLst>
              <a:ext uri="{FF2B5EF4-FFF2-40B4-BE49-F238E27FC236}">
                <a16:creationId xmlns:a16="http://schemas.microsoft.com/office/drawing/2014/main" id="{418A5191-4085-4A2F-9F16-1474D6712EB9}"/>
              </a:ext>
            </a:extLst>
          </p:cNvPr>
          <p:cNvSpPr/>
          <p:nvPr/>
        </p:nvSpPr>
        <p:spPr>
          <a:xfrm>
            <a:off x="1038638" y="3306294"/>
            <a:ext cx="10848562" cy="26820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El Principio de tipicidad lo encontramos en el articulo 14 de la Constitución Política de los Estados Unidos Mexicanos.</a:t>
            </a:r>
          </a:p>
          <a:p>
            <a:pPr algn="just"/>
            <a:endParaRPr lang="es-ES" sz="1600" dirty="0">
              <a:solidFill>
                <a:schemeClr val="tx1"/>
              </a:solidFill>
            </a:endParaRPr>
          </a:p>
          <a:p>
            <a:pPr algn="just"/>
            <a:r>
              <a:rPr lang="es-ES" sz="1600" dirty="0">
                <a:solidFill>
                  <a:schemeClr val="tx1"/>
                </a:solidFill>
              </a:rPr>
              <a:t>Artículo 14. A ninguna ley se dará efecto retroactivo en perjuicio de persona alguna. Nadie podrá ser privado de la libertad o de sus propiedades, posesiones o derechos, sino mediante juicio seguido ante los tribunales previamente establecidos, en el que se cumplan las formalidades esenciales del procedimiento </a:t>
            </a:r>
            <a:r>
              <a:rPr lang="es-ES" sz="1600" u="sng" dirty="0">
                <a:solidFill>
                  <a:schemeClr val="tx1"/>
                </a:solidFill>
              </a:rPr>
              <a:t>y conforme a las Leyes expedidas con anterioridad al hecho.</a:t>
            </a:r>
          </a:p>
          <a:p>
            <a:pPr algn="just"/>
            <a:endParaRPr lang="es-ES" sz="1600" dirty="0">
              <a:solidFill>
                <a:schemeClr val="tx1"/>
              </a:solidFill>
            </a:endParaRPr>
          </a:p>
          <a:p>
            <a:pPr algn="just"/>
            <a:r>
              <a:rPr lang="es-ES" sz="1600" dirty="0">
                <a:solidFill>
                  <a:schemeClr val="tx1"/>
                </a:solidFill>
              </a:rPr>
              <a:t>En los juicios del orden criminal </a:t>
            </a:r>
            <a:r>
              <a:rPr lang="es-ES" sz="1600" u="sng" dirty="0">
                <a:solidFill>
                  <a:schemeClr val="tx1"/>
                </a:solidFill>
              </a:rPr>
              <a:t>queda prohibido imponer, por simple analogía, y aún por mayoría de razón, pena alguna que no esté decretada por una ley exactamente aplicable al delito de que se trata</a:t>
            </a:r>
            <a:r>
              <a:rPr lang="es-ES" sz="1600" dirty="0">
                <a:solidFill>
                  <a:schemeClr val="tx1"/>
                </a:solidFill>
              </a:rPr>
              <a:t>. En los juicios del orden civil, la sentencia definitiva deberá ser conforme a la letra o a la interpretación jurídica de la ley, y a falta de ésta se fundará en los principios generales del derecho. </a:t>
            </a:r>
          </a:p>
        </p:txBody>
      </p:sp>
    </p:spTree>
    <p:extLst>
      <p:ext uri="{BB962C8B-B14F-4D97-AF65-F5344CB8AC3E}">
        <p14:creationId xmlns:p14="http://schemas.microsoft.com/office/powerpoint/2010/main" val="33625543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B987F6C7-58B9-4367-899A-B85075B4FEEE}"/>
              </a:ext>
            </a:extLst>
          </p:cNvPr>
          <p:cNvSpPr/>
          <p:nvPr/>
        </p:nvSpPr>
        <p:spPr>
          <a:xfrm>
            <a:off x="657638" y="370096"/>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TAXATIVIDAD</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5" name="Rectángulo 4">
            <a:extLst>
              <a:ext uri="{FF2B5EF4-FFF2-40B4-BE49-F238E27FC236}">
                <a16:creationId xmlns:a16="http://schemas.microsoft.com/office/drawing/2014/main" id="{FC6634A6-E5BA-4917-BC92-58BA56B1D083}"/>
              </a:ext>
            </a:extLst>
          </p:cNvPr>
          <p:cNvSpPr/>
          <p:nvPr/>
        </p:nvSpPr>
        <p:spPr>
          <a:xfrm>
            <a:off x="159483" y="1707355"/>
            <a:ext cx="2237957" cy="210574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b="1" dirty="0">
                <a:solidFill>
                  <a:schemeClr val="tx1"/>
                </a:solidFill>
              </a:rPr>
              <a:t>Principio que corresponde al ámbito legislativo determinar con precisión en la Ley, cuales son las conductas prohibidas y, además, las sanciones</a:t>
            </a:r>
          </a:p>
        </p:txBody>
      </p:sp>
      <p:sp>
        <p:nvSpPr>
          <p:cNvPr id="8" name="Rectángulo 7">
            <a:extLst>
              <a:ext uri="{FF2B5EF4-FFF2-40B4-BE49-F238E27FC236}">
                <a16:creationId xmlns:a16="http://schemas.microsoft.com/office/drawing/2014/main" id="{4C7AE2C4-BDB5-4996-9820-B24A33A0BBF6}"/>
              </a:ext>
            </a:extLst>
          </p:cNvPr>
          <p:cNvSpPr/>
          <p:nvPr/>
        </p:nvSpPr>
        <p:spPr>
          <a:xfrm>
            <a:off x="2617601" y="2055133"/>
            <a:ext cx="2237957" cy="210574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b="1" dirty="0">
                <a:solidFill>
                  <a:schemeClr val="tx1"/>
                </a:solidFill>
              </a:rPr>
              <a:t>Su cumplimiento busca  no violentar derechos humanos o colocar en estado de indefensión a las personas sobre las que recae el IUS PUNIENDI</a:t>
            </a:r>
          </a:p>
        </p:txBody>
      </p:sp>
      <p:sp>
        <p:nvSpPr>
          <p:cNvPr id="9" name="Rectángulo 8">
            <a:extLst>
              <a:ext uri="{FF2B5EF4-FFF2-40B4-BE49-F238E27FC236}">
                <a16:creationId xmlns:a16="http://schemas.microsoft.com/office/drawing/2014/main" id="{7ED0DF76-0DB0-4497-8310-8B8C8DA2488B}"/>
              </a:ext>
            </a:extLst>
          </p:cNvPr>
          <p:cNvSpPr/>
          <p:nvPr/>
        </p:nvSpPr>
        <p:spPr>
          <a:xfrm>
            <a:off x="5098487" y="2463892"/>
            <a:ext cx="2237957" cy="2451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b="1" dirty="0">
                <a:solidFill>
                  <a:schemeClr val="tx1"/>
                </a:solidFill>
              </a:rPr>
              <a:t>A efecto de evitar la analogía o mayoría de razón, así como, la aplicación de las normas de forma creativa, el legislador conformó diversos tipos disciplinarios con carácter abierto y compuesto.</a:t>
            </a:r>
          </a:p>
        </p:txBody>
      </p:sp>
      <p:sp>
        <p:nvSpPr>
          <p:cNvPr id="10" name="Rectángulo 9">
            <a:extLst>
              <a:ext uri="{FF2B5EF4-FFF2-40B4-BE49-F238E27FC236}">
                <a16:creationId xmlns:a16="http://schemas.microsoft.com/office/drawing/2014/main" id="{CFEF7EF3-4BCF-461D-BBB7-CA774EE1313B}"/>
              </a:ext>
            </a:extLst>
          </p:cNvPr>
          <p:cNvSpPr/>
          <p:nvPr/>
        </p:nvSpPr>
        <p:spPr>
          <a:xfrm>
            <a:off x="7579373" y="2935273"/>
            <a:ext cx="2237957" cy="24511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b="1" dirty="0">
                <a:solidFill>
                  <a:schemeClr val="tx1"/>
                </a:solidFill>
              </a:rPr>
              <a:t>Lo que implica otorgarle a la Autoridad Investigadora y Resolutora un ámbito de discrecionalidad respecto a la interpretación y aplicación del complemento de la tipicidad. </a:t>
            </a:r>
          </a:p>
        </p:txBody>
      </p:sp>
      <p:sp>
        <p:nvSpPr>
          <p:cNvPr id="11" name="Rectángulo 10">
            <a:extLst>
              <a:ext uri="{FF2B5EF4-FFF2-40B4-BE49-F238E27FC236}">
                <a16:creationId xmlns:a16="http://schemas.microsoft.com/office/drawing/2014/main" id="{241F7CB3-2384-42CE-AAE4-0B7C1249BF11}"/>
              </a:ext>
            </a:extLst>
          </p:cNvPr>
          <p:cNvSpPr/>
          <p:nvPr/>
        </p:nvSpPr>
        <p:spPr>
          <a:xfrm>
            <a:off x="10060259" y="3417571"/>
            <a:ext cx="2010673" cy="299504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b="1" dirty="0">
                <a:solidFill>
                  <a:schemeClr val="tx1"/>
                </a:solidFill>
              </a:rPr>
              <a:t>La conducta no necesariamente tiene que estar descrita en el tipo disciplinario con exactitud, pero si debe haber precisión en la complementación típica, de ahí el principio de legalidad en su vertiente de taxatividad.</a:t>
            </a:r>
          </a:p>
        </p:txBody>
      </p:sp>
    </p:spTree>
    <p:extLst>
      <p:ext uri="{BB962C8B-B14F-4D97-AF65-F5344CB8AC3E}">
        <p14:creationId xmlns:p14="http://schemas.microsoft.com/office/powerpoint/2010/main" val="30576793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AFCE0F81-0C36-46EF-A2BF-0D5015ABDFA4}"/>
              </a:ext>
            </a:extLst>
          </p:cNvPr>
          <p:cNvSpPr/>
          <p:nvPr/>
        </p:nvSpPr>
        <p:spPr>
          <a:xfrm>
            <a:off x="657638" y="488628"/>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CRITERIOS JUDICIALES</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5" name="Rectángulo 4">
            <a:extLst>
              <a:ext uri="{FF2B5EF4-FFF2-40B4-BE49-F238E27FC236}">
                <a16:creationId xmlns:a16="http://schemas.microsoft.com/office/drawing/2014/main" id="{79F8CA8C-5271-4BE3-9323-03BF2F17E33E}"/>
              </a:ext>
            </a:extLst>
          </p:cNvPr>
          <p:cNvSpPr/>
          <p:nvPr/>
        </p:nvSpPr>
        <p:spPr>
          <a:xfrm>
            <a:off x="771942" y="2593256"/>
            <a:ext cx="2237957" cy="11187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TRIBUNALES COLEGIADO DE CIRCUITO, TESIS I.4°A 156 A (10ª.)</a:t>
            </a:r>
          </a:p>
        </p:txBody>
      </p:sp>
      <p:sp>
        <p:nvSpPr>
          <p:cNvPr id="9" name="Rectángulo 8">
            <a:extLst>
              <a:ext uri="{FF2B5EF4-FFF2-40B4-BE49-F238E27FC236}">
                <a16:creationId xmlns:a16="http://schemas.microsoft.com/office/drawing/2014/main" id="{94E8A5E3-0A4B-4E5E-8932-2849EC44868C}"/>
              </a:ext>
            </a:extLst>
          </p:cNvPr>
          <p:cNvSpPr/>
          <p:nvPr/>
        </p:nvSpPr>
        <p:spPr>
          <a:xfrm>
            <a:off x="3388142" y="2593256"/>
            <a:ext cx="2237957" cy="11187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TRIBUNALES COLEGIADO DE CIRCUITO, TESIS I.4°A 104 A (10ª.)</a:t>
            </a:r>
          </a:p>
        </p:txBody>
      </p:sp>
      <p:sp>
        <p:nvSpPr>
          <p:cNvPr id="10" name="Rectángulo 9">
            <a:extLst>
              <a:ext uri="{FF2B5EF4-FFF2-40B4-BE49-F238E27FC236}">
                <a16:creationId xmlns:a16="http://schemas.microsoft.com/office/drawing/2014/main" id="{9D776F58-4911-4255-944A-F08F76F96DEE}"/>
              </a:ext>
            </a:extLst>
          </p:cNvPr>
          <p:cNvSpPr/>
          <p:nvPr/>
        </p:nvSpPr>
        <p:spPr>
          <a:xfrm>
            <a:off x="6004342" y="2593256"/>
            <a:ext cx="2237957" cy="11187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PRIMERA SALA, TESIS 1ª. CCLXVIII/2015 (10ª.)</a:t>
            </a:r>
          </a:p>
        </p:txBody>
      </p:sp>
      <p:sp>
        <p:nvSpPr>
          <p:cNvPr id="11" name="Rectángulo 10">
            <a:extLst>
              <a:ext uri="{FF2B5EF4-FFF2-40B4-BE49-F238E27FC236}">
                <a16:creationId xmlns:a16="http://schemas.microsoft.com/office/drawing/2014/main" id="{CAB7BD62-EFA1-4EC4-BB41-D2CC09E65927}"/>
              </a:ext>
            </a:extLst>
          </p:cNvPr>
          <p:cNvSpPr/>
          <p:nvPr/>
        </p:nvSpPr>
        <p:spPr>
          <a:xfrm>
            <a:off x="8620542" y="2579833"/>
            <a:ext cx="2237957" cy="11187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PRIMERA SALA, TESIS 1ª./J. 24/2016 (10ª.)</a:t>
            </a:r>
          </a:p>
        </p:txBody>
      </p:sp>
      <p:sp>
        <p:nvSpPr>
          <p:cNvPr id="12" name="Rectángulo 11">
            <a:extLst>
              <a:ext uri="{FF2B5EF4-FFF2-40B4-BE49-F238E27FC236}">
                <a16:creationId xmlns:a16="http://schemas.microsoft.com/office/drawing/2014/main" id="{32646D21-FA85-421B-A387-C946B764A33F}"/>
              </a:ext>
            </a:extLst>
          </p:cNvPr>
          <p:cNvSpPr/>
          <p:nvPr/>
        </p:nvSpPr>
        <p:spPr>
          <a:xfrm>
            <a:off x="780409" y="3914057"/>
            <a:ext cx="2237957" cy="11187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PLENOS DE CIRCUITO, TESIS PC.XV. J/2 A (11ª.)</a:t>
            </a:r>
          </a:p>
        </p:txBody>
      </p:sp>
      <p:sp>
        <p:nvSpPr>
          <p:cNvPr id="13" name="Rectángulo 12">
            <a:extLst>
              <a:ext uri="{FF2B5EF4-FFF2-40B4-BE49-F238E27FC236}">
                <a16:creationId xmlns:a16="http://schemas.microsoft.com/office/drawing/2014/main" id="{F827C20E-5368-4F82-BEC3-7182AC266285}"/>
              </a:ext>
            </a:extLst>
          </p:cNvPr>
          <p:cNvSpPr/>
          <p:nvPr/>
        </p:nvSpPr>
        <p:spPr>
          <a:xfrm>
            <a:off x="3396609" y="3914057"/>
            <a:ext cx="2237957" cy="11187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TRIBUNALES COLEGIADO DE CIRCUITO, TESIS X.2º 2 A (10ª.)</a:t>
            </a:r>
          </a:p>
        </p:txBody>
      </p:sp>
      <p:sp>
        <p:nvSpPr>
          <p:cNvPr id="14" name="Rectángulo 13">
            <a:extLst>
              <a:ext uri="{FF2B5EF4-FFF2-40B4-BE49-F238E27FC236}">
                <a16:creationId xmlns:a16="http://schemas.microsoft.com/office/drawing/2014/main" id="{3762C844-1F8C-42D2-A704-1B7AE0FC70D6}"/>
              </a:ext>
            </a:extLst>
          </p:cNvPr>
          <p:cNvSpPr/>
          <p:nvPr/>
        </p:nvSpPr>
        <p:spPr>
          <a:xfrm>
            <a:off x="6012809" y="3914057"/>
            <a:ext cx="2237957" cy="11187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PLENOS DE CIRCUITO, TESIS PC.I.A. J/159 A (10ª.)</a:t>
            </a:r>
          </a:p>
        </p:txBody>
      </p:sp>
      <p:sp>
        <p:nvSpPr>
          <p:cNvPr id="15" name="Rectángulo 14">
            <a:extLst>
              <a:ext uri="{FF2B5EF4-FFF2-40B4-BE49-F238E27FC236}">
                <a16:creationId xmlns:a16="http://schemas.microsoft.com/office/drawing/2014/main" id="{F870AC1D-C5E4-4804-98A6-3DF096591FEC}"/>
              </a:ext>
            </a:extLst>
          </p:cNvPr>
          <p:cNvSpPr/>
          <p:nvPr/>
        </p:nvSpPr>
        <p:spPr>
          <a:xfrm>
            <a:off x="8629009" y="3900634"/>
            <a:ext cx="2237957" cy="11187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TRIBUNALES COLEGIADOS DE CIRCUITO, TESIS I. 1º. A 224 A (10ª.)</a:t>
            </a:r>
          </a:p>
        </p:txBody>
      </p:sp>
    </p:spTree>
    <p:extLst>
      <p:ext uri="{BB962C8B-B14F-4D97-AF65-F5344CB8AC3E}">
        <p14:creationId xmlns:p14="http://schemas.microsoft.com/office/powerpoint/2010/main" val="29750735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C60A9EE6-011F-4DA2-957C-A71A267EB6BB}"/>
              </a:ext>
            </a:extLst>
          </p:cNvPr>
          <p:cNvSpPr/>
          <p:nvPr/>
        </p:nvSpPr>
        <p:spPr>
          <a:xfrm>
            <a:off x="657638" y="488628"/>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CLASIFICACIÓN DE LOS TIPOS ADMINISTRATIVOS</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5" name="Rectángulo 4">
            <a:extLst>
              <a:ext uri="{FF2B5EF4-FFF2-40B4-BE49-F238E27FC236}">
                <a16:creationId xmlns:a16="http://schemas.microsoft.com/office/drawing/2014/main" id="{1F6AACDE-FAB0-42E4-BBDA-232F51148D46}"/>
              </a:ext>
            </a:extLst>
          </p:cNvPr>
          <p:cNvSpPr/>
          <p:nvPr/>
        </p:nvSpPr>
        <p:spPr>
          <a:xfrm>
            <a:off x="657638" y="2879703"/>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Falta administrativa no grave de tipo abierto simple.</a:t>
            </a:r>
          </a:p>
        </p:txBody>
      </p:sp>
      <p:sp>
        <p:nvSpPr>
          <p:cNvPr id="6" name="Rectángulo 5">
            <a:extLst>
              <a:ext uri="{FF2B5EF4-FFF2-40B4-BE49-F238E27FC236}">
                <a16:creationId xmlns:a16="http://schemas.microsoft.com/office/drawing/2014/main" id="{4BC666EA-E66F-4185-8D8B-A42D151C7BD9}"/>
              </a:ext>
            </a:extLst>
          </p:cNvPr>
          <p:cNvSpPr/>
          <p:nvPr/>
        </p:nvSpPr>
        <p:spPr>
          <a:xfrm>
            <a:off x="2161885" y="1924393"/>
            <a:ext cx="2237957"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NO GRAVE</a:t>
            </a:r>
          </a:p>
        </p:txBody>
      </p:sp>
      <p:cxnSp>
        <p:nvCxnSpPr>
          <p:cNvPr id="7" name="Conector recto 6">
            <a:extLst>
              <a:ext uri="{FF2B5EF4-FFF2-40B4-BE49-F238E27FC236}">
                <a16:creationId xmlns:a16="http://schemas.microsoft.com/office/drawing/2014/main" id="{E9F90E73-BCF0-4EE5-92F5-1F7999BBE18F}"/>
              </a:ext>
            </a:extLst>
          </p:cNvPr>
          <p:cNvCxnSpPr>
            <a:cxnSpLocks/>
          </p:cNvCxnSpPr>
          <p:nvPr/>
        </p:nvCxnSpPr>
        <p:spPr>
          <a:xfrm>
            <a:off x="6011337" y="1924393"/>
            <a:ext cx="0" cy="3682214"/>
          </a:xfrm>
          <a:prstGeom prst="line">
            <a:avLst/>
          </a:prstGeom>
          <a:ln w="57150">
            <a:solidFill>
              <a:srgbClr val="145060"/>
            </a:solidFill>
          </a:ln>
        </p:spPr>
        <p:style>
          <a:lnRef idx="1">
            <a:schemeClr val="accent1"/>
          </a:lnRef>
          <a:fillRef idx="0">
            <a:schemeClr val="accent1"/>
          </a:fillRef>
          <a:effectRef idx="0">
            <a:schemeClr val="accent1"/>
          </a:effectRef>
          <a:fontRef idx="minor">
            <a:schemeClr val="tx1"/>
          </a:fontRef>
        </p:style>
      </p:cxnSp>
      <p:sp>
        <p:nvSpPr>
          <p:cNvPr id="8" name="Rectángulo 7">
            <a:extLst>
              <a:ext uri="{FF2B5EF4-FFF2-40B4-BE49-F238E27FC236}">
                <a16:creationId xmlns:a16="http://schemas.microsoft.com/office/drawing/2014/main" id="{8CDB235C-1A72-44C0-B19E-92B4C2E6370A}"/>
              </a:ext>
            </a:extLst>
          </p:cNvPr>
          <p:cNvSpPr/>
          <p:nvPr/>
        </p:nvSpPr>
        <p:spPr>
          <a:xfrm>
            <a:off x="7546635" y="1924393"/>
            <a:ext cx="2596434" cy="561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GRAVE</a:t>
            </a:r>
          </a:p>
        </p:txBody>
      </p:sp>
      <p:sp>
        <p:nvSpPr>
          <p:cNvPr id="9" name="Rectángulo 8">
            <a:extLst>
              <a:ext uri="{FF2B5EF4-FFF2-40B4-BE49-F238E27FC236}">
                <a16:creationId xmlns:a16="http://schemas.microsoft.com/office/drawing/2014/main" id="{F533EA7C-ED4D-472F-B7BB-184273210E3C}"/>
              </a:ext>
            </a:extLst>
          </p:cNvPr>
          <p:cNvSpPr/>
          <p:nvPr/>
        </p:nvSpPr>
        <p:spPr>
          <a:xfrm>
            <a:off x="657636" y="3573970"/>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Falta administrativa no grave de tipo abierto compuesto.</a:t>
            </a:r>
          </a:p>
        </p:txBody>
      </p:sp>
      <p:sp>
        <p:nvSpPr>
          <p:cNvPr id="10" name="Rectángulo 9">
            <a:extLst>
              <a:ext uri="{FF2B5EF4-FFF2-40B4-BE49-F238E27FC236}">
                <a16:creationId xmlns:a16="http://schemas.microsoft.com/office/drawing/2014/main" id="{1FFE89B2-0B76-4F11-B1E0-2B0558912A52}"/>
              </a:ext>
            </a:extLst>
          </p:cNvPr>
          <p:cNvSpPr/>
          <p:nvPr/>
        </p:nvSpPr>
        <p:spPr>
          <a:xfrm>
            <a:off x="674571" y="4268237"/>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Falta administrativa no grave de tipo cerrado simple.</a:t>
            </a:r>
          </a:p>
        </p:txBody>
      </p:sp>
      <p:sp>
        <p:nvSpPr>
          <p:cNvPr id="11" name="Rectángulo 10">
            <a:extLst>
              <a:ext uri="{FF2B5EF4-FFF2-40B4-BE49-F238E27FC236}">
                <a16:creationId xmlns:a16="http://schemas.microsoft.com/office/drawing/2014/main" id="{DF419F23-AD40-4FB2-94E4-AB2F4C98C01E}"/>
              </a:ext>
            </a:extLst>
          </p:cNvPr>
          <p:cNvSpPr/>
          <p:nvPr/>
        </p:nvSpPr>
        <p:spPr>
          <a:xfrm>
            <a:off x="683037" y="4954038"/>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Falta administrativa no grave de tipo cerrado compuesto.</a:t>
            </a:r>
          </a:p>
        </p:txBody>
      </p:sp>
      <p:sp>
        <p:nvSpPr>
          <p:cNvPr id="12" name="Rectángulo 11">
            <a:extLst>
              <a:ext uri="{FF2B5EF4-FFF2-40B4-BE49-F238E27FC236}">
                <a16:creationId xmlns:a16="http://schemas.microsoft.com/office/drawing/2014/main" id="{090002C7-27FE-430B-BD35-B89F7F423A5B}"/>
              </a:ext>
            </a:extLst>
          </p:cNvPr>
          <p:cNvSpPr/>
          <p:nvPr/>
        </p:nvSpPr>
        <p:spPr>
          <a:xfrm>
            <a:off x="6575857" y="2862767"/>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Falta administrativa grave de tipo abierto simple.</a:t>
            </a:r>
          </a:p>
        </p:txBody>
      </p:sp>
      <p:sp>
        <p:nvSpPr>
          <p:cNvPr id="13" name="Rectángulo 12">
            <a:extLst>
              <a:ext uri="{FF2B5EF4-FFF2-40B4-BE49-F238E27FC236}">
                <a16:creationId xmlns:a16="http://schemas.microsoft.com/office/drawing/2014/main" id="{058237F0-9334-46C5-BAB0-B453341014B8}"/>
              </a:ext>
            </a:extLst>
          </p:cNvPr>
          <p:cNvSpPr/>
          <p:nvPr/>
        </p:nvSpPr>
        <p:spPr>
          <a:xfrm>
            <a:off x="6575855" y="3557034"/>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Falta administrativa grave de tipo abierto compuesto.</a:t>
            </a:r>
          </a:p>
        </p:txBody>
      </p:sp>
      <p:sp>
        <p:nvSpPr>
          <p:cNvPr id="14" name="Rectángulo 13">
            <a:extLst>
              <a:ext uri="{FF2B5EF4-FFF2-40B4-BE49-F238E27FC236}">
                <a16:creationId xmlns:a16="http://schemas.microsoft.com/office/drawing/2014/main" id="{C8D99189-E57D-4EBB-9584-6E06819C07A3}"/>
              </a:ext>
            </a:extLst>
          </p:cNvPr>
          <p:cNvSpPr/>
          <p:nvPr/>
        </p:nvSpPr>
        <p:spPr>
          <a:xfrm>
            <a:off x="6592790" y="4251301"/>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Falta administrativa grave de tipo cerrado simple.</a:t>
            </a:r>
          </a:p>
        </p:txBody>
      </p:sp>
      <p:sp>
        <p:nvSpPr>
          <p:cNvPr id="15" name="Rectángulo 14">
            <a:extLst>
              <a:ext uri="{FF2B5EF4-FFF2-40B4-BE49-F238E27FC236}">
                <a16:creationId xmlns:a16="http://schemas.microsoft.com/office/drawing/2014/main" id="{B48EDB87-8CEA-4668-B30D-77A482468F6E}"/>
              </a:ext>
            </a:extLst>
          </p:cNvPr>
          <p:cNvSpPr/>
          <p:nvPr/>
        </p:nvSpPr>
        <p:spPr>
          <a:xfrm>
            <a:off x="6601256" y="4937102"/>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Falta administrativa grave de tipo cerrado compuesto.</a:t>
            </a:r>
          </a:p>
        </p:txBody>
      </p:sp>
    </p:spTree>
    <p:extLst>
      <p:ext uri="{BB962C8B-B14F-4D97-AF65-F5344CB8AC3E}">
        <p14:creationId xmlns:p14="http://schemas.microsoft.com/office/powerpoint/2010/main" val="30627751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C60A9EE6-011F-4DA2-957C-A71A267EB6BB}"/>
              </a:ext>
            </a:extLst>
          </p:cNvPr>
          <p:cNvSpPr/>
          <p:nvPr/>
        </p:nvSpPr>
        <p:spPr>
          <a:xfrm>
            <a:off x="657638" y="488628"/>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CLASIFICACIÓN DE LOS TIPOS ADMINISTRATIVOS</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6" name="Rectángulo 5">
            <a:extLst>
              <a:ext uri="{FF2B5EF4-FFF2-40B4-BE49-F238E27FC236}">
                <a16:creationId xmlns:a16="http://schemas.microsoft.com/office/drawing/2014/main" id="{4BC666EA-E66F-4185-8D8B-A42D151C7BD9}"/>
              </a:ext>
            </a:extLst>
          </p:cNvPr>
          <p:cNvSpPr/>
          <p:nvPr/>
        </p:nvSpPr>
        <p:spPr>
          <a:xfrm>
            <a:off x="2161885" y="1924393"/>
            <a:ext cx="2237957"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NO GRAVE</a:t>
            </a:r>
          </a:p>
        </p:txBody>
      </p:sp>
      <p:cxnSp>
        <p:nvCxnSpPr>
          <p:cNvPr id="7" name="Conector recto 6">
            <a:extLst>
              <a:ext uri="{FF2B5EF4-FFF2-40B4-BE49-F238E27FC236}">
                <a16:creationId xmlns:a16="http://schemas.microsoft.com/office/drawing/2014/main" id="{E9F90E73-BCF0-4EE5-92F5-1F7999BBE18F}"/>
              </a:ext>
            </a:extLst>
          </p:cNvPr>
          <p:cNvCxnSpPr>
            <a:cxnSpLocks/>
          </p:cNvCxnSpPr>
          <p:nvPr/>
        </p:nvCxnSpPr>
        <p:spPr>
          <a:xfrm>
            <a:off x="6011337" y="1924393"/>
            <a:ext cx="0" cy="3682214"/>
          </a:xfrm>
          <a:prstGeom prst="line">
            <a:avLst/>
          </a:prstGeom>
          <a:ln w="57150">
            <a:solidFill>
              <a:srgbClr val="145060"/>
            </a:solidFill>
          </a:ln>
        </p:spPr>
        <p:style>
          <a:lnRef idx="1">
            <a:schemeClr val="accent1"/>
          </a:lnRef>
          <a:fillRef idx="0">
            <a:schemeClr val="accent1"/>
          </a:fillRef>
          <a:effectRef idx="0">
            <a:schemeClr val="accent1"/>
          </a:effectRef>
          <a:fontRef idx="minor">
            <a:schemeClr val="tx1"/>
          </a:fontRef>
        </p:style>
      </p:cxnSp>
      <p:sp>
        <p:nvSpPr>
          <p:cNvPr id="8" name="Rectángulo 7">
            <a:extLst>
              <a:ext uri="{FF2B5EF4-FFF2-40B4-BE49-F238E27FC236}">
                <a16:creationId xmlns:a16="http://schemas.microsoft.com/office/drawing/2014/main" id="{8CDB235C-1A72-44C0-B19E-92B4C2E6370A}"/>
              </a:ext>
            </a:extLst>
          </p:cNvPr>
          <p:cNvSpPr/>
          <p:nvPr/>
        </p:nvSpPr>
        <p:spPr>
          <a:xfrm>
            <a:off x="7546635" y="1924393"/>
            <a:ext cx="2596434" cy="561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GRAVE</a:t>
            </a:r>
          </a:p>
        </p:txBody>
      </p:sp>
      <p:sp>
        <p:nvSpPr>
          <p:cNvPr id="9" name="Rectángulo 8">
            <a:extLst>
              <a:ext uri="{FF2B5EF4-FFF2-40B4-BE49-F238E27FC236}">
                <a16:creationId xmlns:a16="http://schemas.microsoft.com/office/drawing/2014/main" id="{F533EA7C-ED4D-472F-B7BB-184273210E3C}"/>
              </a:ext>
            </a:extLst>
          </p:cNvPr>
          <p:cNvSpPr/>
          <p:nvPr/>
        </p:nvSpPr>
        <p:spPr>
          <a:xfrm>
            <a:off x="657636" y="3573970"/>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Falta administrativa no grave de tipo abierto compuesto.</a:t>
            </a:r>
          </a:p>
        </p:txBody>
      </p:sp>
      <p:sp>
        <p:nvSpPr>
          <p:cNvPr id="10" name="Rectángulo 9">
            <a:extLst>
              <a:ext uri="{FF2B5EF4-FFF2-40B4-BE49-F238E27FC236}">
                <a16:creationId xmlns:a16="http://schemas.microsoft.com/office/drawing/2014/main" id="{1FFE89B2-0B76-4F11-B1E0-2B0558912A52}"/>
              </a:ext>
            </a:extLst>
          </p:cNvPr>
          <p:cNvSpPr/>
          <p:nvPr/>
        </p:nvSpPr>
        <p:spPr>
          <a:xfrm>
            <a:off x="674571" y="4268237"/>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Falta administrativa no grave de tipo cerrado simple.</a:t>
            </a:r>
          </a:p>
        </p:txBody>
      </p:sp>
      <p:sp>
        <p:nvSpPr>
          <p:cNvPr id="11" name="Rectángulo 10">
            <a:extLst>
              <a:ext uri="{FF2B5EF4-FFF2-40B4-BE49-F238E27FC236}">
                <a16:creationId xmlns:a16="http://schemas.microsoft.com/office/drawing/2014/main" id="{DF419F23-AD40-4FB2-94E4-AB2F4C98C01E}"/>
              </a:ext>
            </a:extLst>
          </p:cNvPr>
          <p:cNvSpPr/>
          <p:nvPr/>
        </p:nvSpPr>
        <p:spPr>
          <a:xfrm>
            <a:off x="683037" y="4954038"/>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Falta administrativa no grave de tipo cerrado compuesto.</a:t>
            </a:r>
          </a:p>
        </p:txBody>
      </p:sp>
      <p:sp>
        <p:nvSpPr>
          <p:cNvPr id="13" name="Rectángulo 12">
            <a:extLst>
              <a:ext uri="{FF2B5EF4-FFF2-40B4-BE49-F238E27FC236}">
                <a16:creationId xmlns:a16="http://schemas.microsoft.com/office/drawing/2014/main" id="{058237F0-9334-46C5-BAB0-B453341014B8}"/>
              </a:ext>
            </a:extLst>
          </p:cNvPr>
          <p:cNvSpPr/>
          <p:nvPr/>
        </p:nvSpPr>
        <p:spPr>
          <a:xfrm>
            <a:off x="6575855" y="3557034"/>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Falta administrativa grave de tipo abierto compuesto.</a:t>
            </a:r>
          </a:p>
        </p:txBody>
      </p:sp>
      <p:sp>
        <p:nvSpPr>
          <p:cNvPr id="14" name="Rectángulo 13">
            <a:extLst>
              <a:ext uri="{FF2B5EF4-FFF2-40B4-BE49-F238E27FC236}">
                <a16:creationId xmlns:a16="http://schemas.microsoft.com/office/drawing/2014/main" id="{C8D99189-E57D-4EBB-9584-6E06819C07A3}"/>
              </a:ext>
            </a:extLst>
          </p:cNvPr>
          <p:cNvSpPr/>
          <p:nvPr/>
        </p:nvSpPr>
        <p:spPr>
          <a:xfrm>
            <a:off x="6592790" y="4251301"/>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Falta administrativa grave de tipo cerrado simple.</a:t>
            </a:r>
          </a:p>
        </p:txBody>
      </p:sp>
      <p:sp>
        <p:nvSpPr>
          <p:cNvPr id="15" name="Rectángulo 14">
            <a:extLst>
              <a:ext uri="{FF2B5EF4-FFF2-40B4-BE49-F238E27FC236}">
                <a16:creationId xmlns:a16="http://schemas.microsoft.com/office/drawing/2014/main" id="{B48EDB87-8CEA-4668-B30D-77A482468F6E}"/>
              </a:ext>
            </a:extLst>
          </p:cNvPr>
          <p:cNvSpPr/>
          <p:nvPr/>
        </p:nvSpPr>
        <p:spPr>
          <a:xfrm>
            <a:off x="6601256" y="4937102"/>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Falta administrativa grave de tipo cerrado compuesto.</a:t>
            </a:r>
          </a:p>
        </p:txBody>
      </p:sp>
    </p:spTree>
    <p:extLst>
      <p:ext uri="{BB962C8B-B14F-4D97-AF65-F5344CB8AC3E}">
        <p14:creationId xmlns:p14="http://schemas.microsoft.com/office/powerpoint/2010/main" val="8241117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BFD35D35-E937-4E01-B73E-CB6D444E39F9}"/>
              </a:ext>
            </a:extLst>
          </p:cNvPr>
          <p:cNvSpPr/>
          <p:nvPr/>
        </p:nvSpPr>
        <p:spPr>
          <a:xfrm>
            <a:off x="657638" y="488628"/>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TIPOS ABIERTOS Y CERRADOS</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5" name="Rectángulo 4">
            <a:extLst>
              <a:ext uri="{FF2B5EF4-FFF2-40B4-BE49-F238E27FC236}">
                <a16:creationId xmlns:a16="http://schemas.microsoft.com/office/drawing/2014/main" id="{EDECCB8E-7525-45B4-B8A8-FE16389B18DD}"/>
              </a:ext>
            </a:extLst>
          </p:cNvPr>
          <p:cNvSpPr/>
          <p:nvPr/>
        </p:nvSpPr>
        <p:spPr>
          <a:xfrm>
            <a:off x="691506" y="3506234"/>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Falta administrativa de tipo abierto.</a:t>
            </a:r>
          </a:p>
        </p:txBody>
      </p:sp>
      <p:sp>
        <p:nvSpPr>
          <p:cNvPr id="8" name="Rectángulo 7">
            <a:extLst>
              <a:ext uri="{FF2B5EF4-FFF2-40B4-BE49-F238E27FC236}">
                <a16:creationId xmlns:a16="http://schemas.microsoft.com/office/drawing/2014/main" id="{56200C2B-3338-431F-A325-29C18271121C}"/>
              </a:ext>
            </a:extLst>
          </p:cNvPr>
          <p:cNvSpPr/>
          <p:nvPr/>
        </p:nvSpPr>
        <p:spPr>
          <a:xfrm>
            <a:off x="5991639" y="2473817"/>
            <a:ext cx="4989628" cy="26141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600" dirty="0">
              <a:solidFill>
                <a:schemeClr val="tx1"/>
              </a:solidFill>
            </a:endParaRPr>
          </a:p>
          <a:p>
            <a:pPr algn="just"/>
            <a:r>
              <a:rPr lang="es-ES" sz="1600" dirty="0">
                <a:solidFill>
                  <a:schemeClr val="tx1"/>
                </a:solidFill>
              </a:rPr>
              <a:t>Son las que no determinan con exactitud la conducta prohibida del sujeto activo y la forma de intervención encontrándose tal descripción  en otra norma.</a:t>
            </a:r>
          </a:p>
          <a:p>
            <a:pPr algn="just"/>
            <a:endParaRPr lang="es-ES" sz="1600" dirty="0">
              <a:solidFill>
                <a:schemeClr val="tx1"/>
              </a:solidFill>
            </a:endParaRPr>
          </a:p>
          <a:p>
            <a:pPr algn="just"/>
            <a:r>
              <a:rPr lang="es-ES" sz="1600" dirty="0">
                <a:solidFill>
                  <a:schemeClr val="tx1"/>
                </a:solidFill>
              </a:rPr>
              <a:t>El tipo administrativo requiere para su configuración el análisis de otra disposición normativa para completar su exacta descripción típica.</a:t>
            </a:r>
          </a:p>
          <a:p>
            <a:pPr algn="just"/>
            <a:r>
              <a:rPr lang="es-ES" sz="1600" dirty="0">
                <a:solidFill>
                  <a:schemeClr val="tx1"/>
                </a:solidFill>
              </a:rPr>
              <a:t>(Leyes, reglamentos, circulares, códigos internos publicados)</a:t>
            </a:r>
          </a:p>
        </p:txBody>
      </p:sp>
    </p:spTree>
    <p:extLst>
      <p:ext uri="{BB962C8B-B14F-4D97-AF65-F5344CB8AC3E}">
        <p14:creationId xmlns:p14="http://schemas.microsoft.com/office/powerpoint/2010/main" val="34266589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BFD35D35-E937-4E01-B73E-CB6D444E39F9}"/>
              </a:ext>
            </a:extLst>
          </p:cNvPr>
          <p:cNvSpPr/>
          <p:nvPr/>
        </p:nvSpPr>
        <p:spPr>
          <a:xfrm>
            <a:off x="657638" y="488628"/>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EJEMPLO TIPO ABIERTO COMPUESTO</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5" name="Rectángulo 4">
            <a:extLst>
              <a:ext uri="{FF2B5EF4-FFF2-40B4-BE49-F238E27FC236}">
                <a16:creationId xmlns:a16="http://schemas.microsoft.com/office/drawing/2014/main" id="{EDECCB8E-7525-45B4-B8A8-FE16389B18DD}"/>
              </a:ext>
            </a:extLst>
          </p:cNvPr>
          <p:cNvSpPr/>
          <p:nvPr/>
        </p:nvSpPr>
        <p:spPr>
          <a:xfrm>
            <a:off x="691506" y="3108302"/>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Art. 49, fracción I de la LGRA</a:t>
            </a:r>
          </a:p>
        </p:txBody>
      </p:sp>
      <p:sp>
        <p:nvSpPr>
          <p:cNvPr id="8" name="Rectángulo 7">
            <a:extLst>
              <a:ext uri="{FF2B5EF4-FFF2-40B4-BE49-F238E27FC236}">
                <a16:creationId xmlns:a16="http://schemas.microsoft.com/office/drawing/2014/main" id="{56200C2B-3338-431F-A325-29C18271121C}"/>
              </a:ext>
            </a:extLst>
          </p:cNvPr>
          <p:cNvSpPr/>
          <p:nvPr/>
        </p:nvSpPr>
        <p:spPr>
          <a:xfrm>
            <a:off x="6096000" y="1788537"/>
            <a:ext cx="4989628" cy="302052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Incurrirá en Falta administrativa no grave la Persona Servidora Pública cuyos actos u omisiones incumplan o transgredan lo contenido en las obligaciones siguientes:</a:t>
            </a:r>
          </a:p>
          <a:p>
            <a:pPr algn="just"/>
            <a:endParaRPr lang="es-ES" sz="1600" dirty="0">
              <a:solidFill>
                <a:schemeClr val="tx1"/>
              </a:solidFill>
            </a:endParaRPr>
          </a:p>
          <a:p>
            <a:pPr algn="just"/>
            <a:r>
              <a:rPr lang="es-ES" sz="1600" dirty="0">
                <a:solidFill>
                  <a:schemeClr val="tx1"/>
                </a:solidFill>
              </a:rPr>
              <a:t>I. Cumplir con las funciones, atribuciones y comisiones encomendadas, observando en su desempeño disciplina y respeto, tanto a las demás Personas Servidoras Públicas como a los particulares con los que llegare a tratar, en los términos que se establezcan en el código de ética a que se refiere el artículo 16 de esta Ley, y los de conducta, según corresponda; </a:t>
            </a:r>
          </a:p>
        </p:txBody>
      </p:sp>
      <p:sp>
        <p:nvSpPr>
          <p:cNvPr id="6" name="Rectángulo 5">
            <a:extLst>
              <a:ext uri="{FF2B5EF4-FFF2-40B4-BE49-F238E27FC236}">
                <a16:creationId xmlns:a16="http://schemas.microsoft.com/office/drawing/2014/main" id="{D913580D-543F-4490-B57C-0A057535FFEB}"/>
              </a:ext>
            </a:extLst>
          </p:cNvPr>
          <p:cNvSpPr/>
          <p:nvPr/>
        </p:nvSpPr>
        <p:spPr>
          <a:xfrm>
            <a:off x="3121439" y="4979438"/>
            <a:ext cx="4989628" cy="13874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Elementos del tipo a definir conforme a otros dispositivos normativos:</a:t>
            </a:r>
          </a:p>
          <a:p>
            <a:pPr algn="ctr"/>
            <a:endParaRPr lang="es-ES" sz="1600" dirty="0">
              <a:solidFill>
                <a:schemeClr val="tx1"/>
              </a:solidFill>
            </a:endParaRPr>
          </a:p>
          <a:p>
            <a:pPr algn="ctr"/>
            <a:r>
              <a:rPr lang="es-ES" sz="1600" dirty="0">
                <a:solidFill>
                  <a:schemeClr val="tx1"/>
                </a:solidFill>
              </a:rPr>
              <a:t>Funciones, atribuciones y comisiones</a:t>
            </a:r>
          </a:p>
          <a:p>
            <a:pPr algn="ctr"/>
            <a:endParaRPr lang="es-ES" sz="1600" dirty="0">
              <a:solidFill>
                <a:schemeClr val="tx1"/>
              </a:solidFill>
            </a:endParaRPr>
          </a:p>
        </p:txBody>
      </p:sp>
    </p:spTree>
    <p:extLst>
      <p:ext uri="{BB962C8B-B14F-4D97-AF65-F5344CB8AC3E}">
        <p14:creationId xmlns:p14="http://schemas.microsoft.com/office/powerpoint/2010/main" val="5716810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BFD35D35-E937-4E01-B73E-CB6D444E39F9}"/>
              </a:ext>
            </a:extLst>
          </p:cNvPr>
          <p:cNvSpPr/>
          <p:nvPr/>
        </p:nvSpPr>
        <p:spPr>
          <a:xfrm>
            <a:off x="657638" y="488628"/>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TIPOS ABIERTOS Y CERRADOS</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5" name="Rectángulo 4">
            <a:extLst>
              <a:ext uri="{FF2B5EF4-FFF2-40B4-BE49-F238E27FC236}">
                <a16:creationId xmlns:a16="http://schemas.microsoft.com/office/drawing/2014/main" id="{EDECCB8E-7525-45B4-B8A8-FE16389B18DD}"/>
              </a:ext>
            </a:extLst>
          </p:cNvPr>
          <p:cNvSpPr/>
          <p:nvPr/>
        </p:nvSpPr>
        <p:spPr>
          <a:xfrm>
            <a:off x="691506" y="3506234"/>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Falta administrativa de tipo cerrado.</a:t>
            </a:r>
          </a:p>
        </p:txBody>
      </p:sp>
      <p:sp>
        <p:nvSpPr>
          <p:cNvPr id="8" name="Rectángulo 7">
            <a:extLst>
              <a:ext uri="{FF2B5EF4-FFF2-40B4-BE49-F238E27FC236}">
                <a16:creationId xmlns:a16="http://schemas.microsoft.com/office/drawing/2014/main" id="{56200C2B-3338-431F-A325-29C18271121C}"/>
              </a:ext>
            </a:extLst>
          </p:cNvPr>
          <p:cNvSpPr/>
          <p:nvPr/>
        </p:nvSpPr>
        <p:spPr>
          <a:xfrm>
            <a:off x="6067839" y="2302933"/>
            <a:ext cx="4989628" cy="24553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El tipo cerrado son aquellos que si determinan exactamente la conducta prohibida, los medios de comisión, si los hubiere y la forma de intervención del sujeto activo.</a:t>
            </a:r>
          </a:p>
          <a:p>
            <a:pPr algn="just"/>
            <a:endParaRPr lang="es-ES" sz="1600" dirty="0">
              <a:solidFill>
                <a:schemeClr val="tx1"/>
              </a:solidFill>
            </a:endParaRPr>
          </a:p>
          <a:p>
            <a:pPr algn="just"/>
            <a:r>
              <a:rPr lang="es-ES" sz="1600" dirty="0">
                <a:solidFill>
                  <a:schemeClr val="tx1"/>
                </a:solidFill>
              </a:rPr>
              <a:t>El tipo administrativo no requiere para su configuración el análisis de otra disposición normativa para completar su descripción típica conductual.</a:t>
            </a:r>
          </a:p>
        </p:txBody>
      </p:sp>
    </p:spTree>
    <p:extLst>
      <p:ext uri="{BB962C8B-B14F-4D97-AF65-F5344CB8AC3E}">
        <p14:creationId xmlns:p14="http://schemas.microsoft.com/office/powerpoint/2010/main" val="21603371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F826943E-C294-4793-B5AC-1BDECE3FF194}"/>
              </a:ext>
            </a:extLst>
          </p:cNvPr>
          <p:cNvSpPr/>
          <p:nvPr/>
        </p:nvSpPr>
        <p:spPr>
          <a:xfrm>
            <a:off x="1418166" y="2816701"/>
            <a:ext cx="9567333" cy="23204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400" dirty="0">
                <a:solidFill>
                  <a:schemeClr val="tx1"/>
                </a:solidFill>
              </a:rPr>
              <a:t>La autoridad a quien se encomiende la substanciación y, en su caso, resolución del procedimiento de responsabilidad administrativa, </a:t>
            </a:r>
            <a:r>
              <a:rPr lang="es-ES" sz="2400" b="1" dirty="0">
                <a:solidFill>
                  <a:schemeClr val="tx1"/>
                </a:solidFill>
              </a:rPr>
              <a:t>deberá ser distinto de aquél o aquellos encargados de la investigación</a:t>
            </a:r>
            <a:r>
              <a:rPr lang="es-ES" sz="2400" dirty="0">
                <a:solidFill>
                  <a:schemeClr val="tx1"/>
                </a:solidFill>
              </a:rPr>
              <a:t>. </a:t>
            </a:r>
          </a:p>
          <a:p>
            <a:pPr algn="just"/>
            <a:r>
              <a:rPr lang="es-ES" sz="2400" dirty="0"/>
              <a:t>             </a:t>
            </a:r>
          </a:p>
          <a:p>
            <a:pPr algn="just"/>
            <a:r>
              <a:rPr lang="es-ES" sz="2400" dirty="0"/>
              <a:t>             </a:t>
            </a:r>
            <a:r>
              <a:rPr lang="es-ES" sz="2400" dirty="0">
                <a:solidFill>
                  <a:schemeClr val="tx1"/>
                </a:solidFill>
              </a:rPr>
              <a:t>Artículo 115 de la Ley General de Responsabilidades Administrativas.</a:t>
            </a:r>
            <a:endParaRPr lang="es-MX" sz="2400" dirty="0">
              <a:solidFill>
                <a:schemeClr val="tx1"/>
              </a:solidFill>
            </a:endParaRPr>
          </a:p>
        </p:txBody>
      </p:sp>
      <p:sp>
        <p:nvSpPr>
          <p:cNvPr id="7" name="Rectángulo 6">
            <a:extLst>
              <a:ext uri="{FF2B5EF4-FFF2-40B4-BE49-F238E27FC236}">
                <a16:creationId xmlns:a16="http://schemas.microsoft.com/office/drawing/2014/main" id="{1B24A8C0-22A4-4C9C-A55E-5FA09C26FED8}"/>
              </a:ext>
            </a:extLst>
          </p:cNvPr>
          <p:cNvSpPr/>
          <p:nvPr/>
        </p:nvSpPr>
        <p:spPr>
          <a:xfrm>
            <a:off x="784638" y="602090"/>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AUTORIDAD SUBSTANCIADORA</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3295484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BFD35D35-E937-4E01-B73E-CB6D444E39F9}"/>
              </a:ext>
            </a:extLst>
          </p:cNvPr>
          <p:cNvSpPr/>
          <p:nvPr/>
        </p:nvSpPr>
        <p:spPr>
          <a:xfrm>
            <a:off x="657638" y="488628"/>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EJEMPLO TIPO CERRADO</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5" name="Rectángulo 4">
            <a:extLst>
              <a:ext uri="{FF2B5EF4-FFF2-40B4-BE49-F238E27FC236}">
                <a16:creationId xmlns:a16="http://schemas.microsoft.com/office/drawing/2014/main" id="{EDECCB8E-7525-45B4-B8A8-FE16389B18DD}"/>
              </a:ext>
            </a:extLst>
          </p:cNvPr>
          <p:cNvSpPr/>
          <p:nvPr/>
        </p:nvSpPr>
        <p:spPr>
          <a:xfrm>
            <a:off x="691506" y="3108302"/>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Art. 59, párrafo primero de la LGRA</a:t>
            </a:r>
          </a:p>
        </p:txBody>
      </p:sp>
      <p:sp>
        <p:nvSpPr>
          <p:cNvPr id="8" name="Rectángulo 7">
            <a:extLst>
              <a:ext uri="{FF2B5EF4-FFF2-40B4-BE49-F238E27FC236}">
                <a16:creationId xmlns:a16="http://schemas.microsoft.com/office/drawing/2014/main" id="{56200C2B-3338-431F-A325-29C18271121C}"/>
              </a:ext>
            </a:extLst>
          </p:cNvPr>
          <p:cNvSpPr/>
          <p:nvPr/>
        </p:nvSpPr>
        <p:spPr>
          <a:xfrm>
            <a:off x="6096000" y="1788537"/>
            <a:ext cx="4989628" cy="302052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Será responsable de contratación indebida el servidor público que </a:t>
            </a:r>
            <a:r>
              <a:rPr lang="es-ES" sz="1600" b="1" dirty="0">
                <a:solidFill>
                  <a:schemeClr val="tx1"/>
                </a:solidFill>
              </a:rPr>
              <a:t>autorice</a:t>
            </a:r>
            <a:r>
              <a:rPr lang="es-ES" sz="1600" dirty="0">
                <a:solidFill>
                  <a:schemeClr val="tx1"/>
                </a:solidFill>
              </a:rPr>
              <a:t> cualquier tipo de contratación, así como la selección, nombramiento o designación, de quien se encuentre </a:t>
            </a:r>
            <a:r>
              <a:rPr lang="es-ES" sz="1600" b="1" dirty="0">
                <a:solidFill>
                  <a:schemeClr val="tx1"/>
                </a:solidFill>
              </a:rPr>
              <a:t>impedido por disposición legal o inhabilitado por resolución de autoridad competente</a:t>
            </a:r>
            <a:r>
              <a:rPr lang="es-ES" sz="1600" dirty="0">
                <a:solidFill>
                  <a:schemeClr val="tx1"/>
                </a:solidFill>
              </a:rPr>
              <a:t> para ocupar un empleo, cargo o comisión en el servicio público o inhabilitado para realizar contrataciones con los entes públicos, siempre que en el caso de las inhabilitaciones, al momento de la autorización, éstas se encuentren inscritas en el sistema nacional de servidores públicos y particulares sancionados de la Plataforma digital nacional. </a:t>
            </a:r>
          </a:p>
        </p:txBody>
      </p:sp>
      <p:sp>
        <p:nvSpPr>
          <p:cNvPr id="6" name="Rectángulo 5">
            <a:extLst>
              <a:ext uri="{FF2B5EF4-FFF2-40B4-BE49-F238E27FC236}">
                <a16:creationId xmlns:a16="http://schemas.microsoft.com/office/drawing/2014/main" id="{D913580D-543F-4490-B57C-0A057535FFEB}"/>
              </a:ext>
            </a:extLst>
          </p:cNvPr>
          <p:cNvSpPr/>
          <p:nvPr/>
        </p:nvSpPr>
        <p:spPr>
          <a:xfrm>
            <a:off x="3121439" y="4979438"/>
            <a:ext cx="4989628" cy="13874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El articulo señala con exactitud la conducta prohibida para el servidor público, así como, los elementos para su realización, sin necesidad de recurrir a otra normatividad.</a:t>
            </a:r>
          </a:p>
          <a:p>
            <a:pPr algn="ctr"/>
            <a:endParaRPr lang="es-ES" sz="1600" dirty="0">
              <a:solidFill>
                <a:schemeClr val="tx1"/>
              </a:solidFill>
            </a:endParaRPr>
          </a:p>
        </p:txBody>
      </p:sp>
    </p:spTree>
    <p:extLst>
      <p:ext uri="{BB962C8B-B14F-4D97-AF65-F5344CB8AC3E}">
        <p14:creationId xmlns:p14="http://schemas.microsoft.com/office/powerpoint/2010/main" val="33453783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BFD35D35-E937-4E01-B73E-CB6D444E39F9}"/>
              </a:ext>
            </a:extLst>
          </p:cNvPr>
          <p:cNvSpPr/>
          <p:nvPr/>
        </p:nvSpPr>
        <p:spPr>
          <a:xfrm>
            <a:off x="657638" y="488628"/>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EJEMPLO TIPO CERRADO</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5" name="Rectángulo 4">
            <a:extLst>
              <a:ext uri="{FF2B5EF4-FFF2-40B4-BE49-F238E27FC236}">
                <a16:creationId xmlns:a16="http://schemas.microsoft.com/office/drawing/2014/main" id="{EDECCB8E-7525-45B4-B8A8-FE16389B18DD}"/>
              </a:ext>
            </a:extLst>
          </p:cNvPr>
          <p:cNvSpPr/>
          <p:nvPr/>
        </p:nvSpPr>
        <p:spPr>
          <a:xfrm>
            <a:off x="768440" y="3506752"/>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Art. 60 de la LGRA</a:t>
            </a:r>
          </a:p>
        </p:txBody>
      </p:sp>
      <p:sp>
        <p:nvSpPr>
          <p:cNvPr id="8" name="Rectángulo 7">
            <a:extLst>
              <a:ext uri="{FF2B5EF4-FFF2-40B4-BE49-F238E27FC236}">
                <a16:creationId xmlns:a16="http://schemas.microsoft.com/office/drawing/2014/main" id="{56200C2B-3338-431F-A325-29C18271121C}"/>
              </a:ext>
            </a:extLst>
          </p:cNvPr>
          <p:cNvSpPr/>
          <p:nvPr/>
        </p:nvSpPr>
        <p:spPr>
          <a:xfrm>
            <a:off x="6096000" y="2271137"/>
            <a:ext cx="4989628" cy="302052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Incurrirá en enriquecimiento oculto u ocultamiento de Conflicto de Interés el servidor público que falte a la veracidad en la presentación de las declaraciones de situación patrimonial o de intereses, que tenga como fin ocultar, respectivamente, el incremento en su patrimonio o el uso y disfrute de bienes o servicios que no sea explicable o justificable, o un Conflicto de Interés. </a:t>
            </a:r>
            <a:endParaRPr lang="es-MX" sz="1600" dirty="0">
              <a:solidFill>
                <a:schemeClr val="tx1"/>
              </a:solidFill>
            </a:endParaRPr>
          </a:p>
        </p:txBody>
      </p:sp>
      <p:sp>
        <p:nvSpPr>
          <p:cNvPr id="7" name="Rectángulo 6">
            <a:extLst>
              <a:ext uri="{FF2B5EF4-FFF2-40B4-BE49-F238E27FC236}">
                <a16:creationId xmlns:a16="http://schemas.microsoft.com/office/drawing/2014/main" id="{6760F6A0-C4EF-4E1F-90C6-9D459862F30F}"/>
              </a:ext>
            </a:extLst>
          </p:cNvPr>
          <p:cNvSpPr/>
          <p:nvPr/>
        </p:nvSpPr>
        <p:spPr>
          <a:xfrm>
            <a:off x="657638" y="488628"/>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TIPOS SIMPLES Y COMPUESTOS</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9" name="Rectángulo 8">
            <a:extLst>
              <a:ext uri="{FF2B5EF4-FFF2-40B4-BE49-F238E27FC236}">
                <a16:creationId xmlns:a16="http://schemas.microsoft.com/office/drawing/2014/main" id="{486EF934-360B-4B4E-B5E1-8BD5D8675FA8}"/>
              </a:ext>
            </a:extLst>
          </p:cNvPr>
          <p:cNvSpPr/>
          <p:nvPr/>
        </p:nvSpPr>
        <p:spPr>
          <a:xfrm>
            <a:off x="691506" y="3506234"/>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Falta administrativa de tipo cerrado simple.</a:t>
            </a:r>
          </a:p>
        </p:txBody>
      </p:sp>
      <p:sp>
        <p:nvSpPr>
          <p:cNvPr id="10" name="Rectángulo 9">
            <a:extLst>
              <a:ext uri="{FF2B5EF4-FFF2-40B4-BE49-F238E27FC236}">
                <a16:creationId xmlns:a16="http://schemas.microsoft.com/office/drawing/2014/main" id="{97F88491-CBEC-4643-9233-1EBABC2D895B}"/>
              </a:ext>
            </a:extLst>
          </p:cNvPr>
          <p:cNvSpPr/>
          <p:nvPr/>
        </p:nvSpPr>
        <p:spPr>
          <a:xfrm>
            <a:off x="6067839" y="2271137"/>
            <a:ext cx="4989628" cy="32999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Son las que determinan con exactitud la conducta prohibida del sujeto activo, y la forma de su intervención.</a:t>
            </a:r>
          </a:p>
          <a:p>
            <a:pPr algn="just"/>
            <a:endParaRPr lang="es-ES" sz="1600" dirty="0">
              <a:solidFill>
                <a:schemeClr val="tx1"/>
              </a:solidFill>
            </a:endParaRPr>
          </a:p>
          <a:p>
            <a:pPr algn="just"/>
            <a:r>
              <a:rPr lang="es-ES" sz="1600" dirty="0">
                <a:solidFill>
                  <a:schemeClr val="tx1"/>
                </a:solidFill>
              </a:rPr>
              <a:t>El tipo administrativo no requiere para su configuración el análisis de otra disposición normativa para completar su exacta descripción típica.</a:t>
            </a:r>
          </a:p>
          <a:p>
            <a:pPr algn="just"/>
            <a:endParaRPr lang="es-ES" sz="1600" dirty="0">
              <a:solidFill>
                <a:schemeClr val="tx1"/>
              </a:solidFill>
            </a:endParaRPr>
          </a:p>
          <a:p>
            <a:pPr algn="just"/>
            <a:r>
              <a:rPr lang="es-ES" sz="1600" dirty="0">
                <a:solidFill>
                  <a:schemeClr val="tx1"/>
                </a:solidFill>
              </a:rPr>
              <a:t>Si el tipo administrativo es cerrado es de clasificación simple, salvo los casos que tengan características del compuesto.</a:t>
            </a:r>
          </a:p>
        </p:txBody>
      </p:sp>
    </p:spTree>
    <p:extLst>
      <p:ext uri="{BB962C8B-B14F-4D97-AF65-F5344CB8AC3E}">
        <p14:creationId xmlns:p14="http://schemas.microsoft.com/office/powerpoint/2010/main" val="2082058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BFD35D35-E937-4E01-B73E-CB6D444E39F9}"/>
              </a:ext>
            </a:extLst>
          </p:cNvPr>
          <p:cNvSpPr/>
          <p:nvPr/>
        </p:nvSpPr>
        <p:spPr>
          <a:xfrm>
            <a:off x="657638" y="488628"/>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EJEMPLO TIPO CERRADO</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5" name="Rectángulo 4">
            <a:extLst>
              <a:ext uri="{FF2B5EF4-FFF2-40B4-BE49-F238E27FC236}">
                <a16:creationId xmlns:a16="http://schemas.microsoft.com/office/drawing/2014/main" id="{EDECCB8E-7525-45B4-B8A8-FE16389B18DD}"/>
              </a:ext>
            </a:extLst>
          </p:cNvPr>
          <p:cNvSpPr/>
          <p:nvPr/>
        </p:nvSpPr>
        <p:spPr>
          <a:xfrm>
            <a:off x="768440" y="3506752"/>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Art. 60 de la LGRA</a:t>
            </a:r>
          </a:p>
        </p:txBody>
      </p:sp>
      <p:sp>
        <p:nvSpPr>
          <p:cNvPr id="8" name="Rectángulo 7">
            <a:extLst>
              <a:ext uri="{FF2B5EF4-FFF2-40B4-BE49-F238E27FC236}">
                <a16:creationId xmlns:a16="http://schemas.microsoft.com/office/drawing/2014/main" id="{56200C2B-3338-431F-A325-29C18271121C}"/>
              </a:ext>
            </a:extLst>
          </p:cNvPr>
          <p:cNvSpPr/>
          <p:nvPr/>
        </p:nvSpPr>
        <p:spPr>
          <a:xfrm>
            <a:off x="6096000" y="2271137"/>
            <a:ext cx="4989628" cy="302052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Incurrirá en enriquecimiento oculto u ocultamiento de Conflicto de Interés el servidor público que falte a la veracidad en la presentación de las declaraciones de situación patrimonial o de intereses, que tenga como fin ocultar, respectivamente, el incremento en su patrimonio o el uso y disfrute de bienes o servicios que no sea explicable o justificable, o un Conflicto de Interés. </a:t>
            </a:r>
            <a:endParaRPr lang="es-MX" sz="1600" dirty="0">
              <a:solidFill>
                <a:schemeClr val="tx1"/>
              </a:solidFill>
            </a:endParaRPr>
          </a:p>
        </p:txBody>
      </p:sp>
      <p:sp>
        <p:nvSpPr>
          <p:cNvPr id="7" name="Rectángulo 6">
            <a:extLst>
              <a:ext uri="{FF2B5EF4-FFF2-40B4-BE49-F238E27FC236}">
                <a16:creationId xmlns:a16="http://schemas.microsoft.com/office/drawing/2014/main" id="{6760F6A0-C4EF-4E1F-90C6-9D459862F30F}"/>
              </a:ext>
            </a:extLst>
          </p:cNvPr>
          <p:cNvSpPr/>
          <p:nvPr/>
        </p:nvSpPr>
        <p:spPr>
          <a:xfrm>
            <a:off x="657638" y="488628"/>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TIPOS SIMPLES Y COMPUESTOS</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9" name="Rectángulo 8">
            <a:extLst>
              <a:ext uri="{FF2B5EF4-FFF2-40B4-BE49-F238E27FC236}">
                <a16:creationId xmlns:a16="http://schemas.microsoft.com/office/drawing/2014/main" id="{486EF934-360B-4B4E-B5E1-8BD5D8675FA8}"/>
              </a:ext>
            </a:extLst>
          </p:cNvPr>
          <p:cNvSpPr/>
          <p:nvPr/>
        </p:nvSpPr>
        <p:spPr>
          <a:xfrm>
            <a:off x="691506" y="3506234"/>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Falta administrativa de tipo cerrado compuesto.</a:t>
            </a:r>
          </a:p>
        </p:txBody>
      </p:sp>
      <p:sp>
        <p:nvSpPr>
          <p:cNvPr id="10" name="Rectángulo 9">
            <a:extLst>
              <a:ext uri="{FF2B5EF4-FFF2-40B4-BE49-F238E27FC236}">
                <a16:creationId xmlns:a16="http://schemas.microsoft.com/office/drawing/2014/main" id="{97F88491-CBEC-4643-9233-1EBABC2D895B}"/>
              </a:ext>
            </a:extLst>
          </p:cNvPr>
          <p:cNvSpPr/>
          <p:nvPr/>
        </p:nvSpPr>
        <p:spPr>
          <a:xfrm>
            <a:off x="6067839" y="2271137"/>
            <a:ext cx="4989628" cy="32999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Son las que determinan con exactitud la conducta prohibida del sujeto activo y la forma de su intervención.</a:t>
            </a:r>
          </a:p>
          <a:p>
            <a:pPr algn="just"/>
            <a:endParaRPr lang="es-ES" sz="1600" dirty="0">
              <a:solidFill>
                <a:schemeClr val="tx1"/>
              </a:solidFill>
            </a:endParaRPr>
          </a:p>
          <a:p>
            <a:pPr algn="just"/>
            <a:r>
              <a:rPr lang="es-ES" sz="1600" dirty="0">
                <a:solidFill>
                  <a:schemeClr val="tx1"/>
                </a:solidFill>
              </a:rPr>
              <a:t>Sin embargo, se puede analizar como uno de los elementos del tipo que el resultado de la conducta redireccione a otra conducta prohibida en otra normatividad administrativa.</a:t>
            </a:r>
          </a:p>
        </p:txBody>
      </p:sp>
    </p:spTree>
    <p:extLst>
      <p:ext uri="{BB962C8B-B14F-4D97-AF65-F5344CB8AC3E}">
        <p14:creationId xmlns:p14="http://schemas.microsoft.com/office/powerpoint/2010/main" val="29208507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BFD35D35-E937-4E01-B73E-CB6D444E39F9}"/>
              </a:ext>
            </a:extLst>
          </p:cNvPr>
          <p:cNvSpPr/>
          <p:nvPr/>
        </p:nvSpPr>
        <p:spPr>
          <a:xfrm>
            <a:off x="657638" y="488628"/>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EJEMPLO TIPO CERRADO COMPUESTO</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5" name="Rectángulo 4">
            <a:extLst>
              <a:ext uri="{FF2B5EF4-FFF2-40B4-BE49-F238E27FC236}">
                <a16:creationId xmlns:a16="http://schemas.microsoft.com/office/drawing/2014/main" id="{EDECCB8E-7525-45B4-B8A8-FE16389B18DD}"/>
              </a:ext>
            </a:extLst>
          </p:cNvPr>
          <p:cNvSpPr/>
          <p:nvPr/>
        </p:nvSpPr>
        <p:spPr>
          <a:xfrm>
            <a:off x="691506" y="2684963"/>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Art. 53, párrafo primero de la LGRA</a:t>
            </a:r>
          </a:p>
        </p:txBody>
      </p:sp>
      <p:sp>
        <p:nvSpPr>
          <p:cNvPr id="8" name="Rectángulo 7">
            <a:extLst>
              <a:ext uri="{FF2B5EF4-FFF2-40B4-BE49-F238E27FC236}">
                <a16:creationId xmlns:a16="http://schemas.microsoft.com/office/drawing/2014/main" id="{56200C2B-3338-431F-A325-29C18271121C}"/>
              </a:ext>
            </a:extLst>
          </p:cNvPr>
          <p:cNvSpPr/>
          <p:nvPr/>
        </p:nvSpPr>
        <p:spPr>
          <a:xfrm>
            <a:off x="6096000" y="1788537"/>
            <a:ext cx="4989628" cy="208919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Cometerá peculado el servidor público que autorice, solicite o realice actos para el uso o apropiación para sí o para las personas a las que se refiere el artículo anterior, de recursos públicos, sean materiales, humanos o financieros, sin fundamento jurídico o </a:t>
            </a:r>
            <a:r>
              <a:rPr lang="es-ES" sz="1600" u="sng" dirty="0">
                <a:solidFill>
                  <a:schemeClr val="tx1"/>
                </a:solidFill>
              </a:rPr>
              <a:t>en contraposición a las normas aplicables</a:t>
            </a:r>
            <a:r>
              <a:rPr lang="es-ES" sz="1600" dirty="0">
                <a:solidFill>
                  <a:schemeClr val="tx1"/>
                </a:solidFill>
              </a:rPr>
              <a:t>. </a:t>
            </a:r>
          </a:p>
        </p:txBody>
      </p:sp>
      <p:sp>
        <p:nvSpPr>
          <p:cNvPr id="6" name="Rectángulo 5">
            <a:extLst>
              <a:ext uri="{FF2B5EF4-FFF2-40B4-BE49-F238E27FC236}">
                <a16:creationId xmlns:a16="http://schemas.microsoft.com/office/drawing/2014/main" id="{D913580D-543F-4490-B57C-0A057535FFEB}"/>
              </a:ext>
            </a:extLst>
          </p:cNvPr>
          <p:cNvSpPr/>
          <p:nvPr/>
        </p:nvSpPr>
        <p:spPr>
          <a:xfrm>
            <a:off x="3121439" y="4193072"/>
            <a:ext cx="4989628" cy="2089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El articulo señala con exactitud la conducta prohibida para el servidor público, así como, los elementos para su realización, sin embargo al referirse “en contraposición a las normas aplicables” se tiene que el análisis de la tipicidad debe realizarse considerando la prohibición del otro dispositivo prohibitivo, para cumplir con el principio de legalidad en su vertiente de exacta aplicación de la ley.</a:t>
            </a:r>
          </a:p>
        </p:txBody>
      </p:sp>
    </p:spTree>
    <p:extLst>
      <p:ext uri="{BB962C8B-B14F-4D97-AF65-F5344CB8AC3E}">
        <p14:creationId xmlns:p14="http://schemas.microsoft.com/office/powerpoint/2010/main" val="10039694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CD75A5E0-2F70-4C6A-94A2-FFD9568C519E}"/>
              </a:ext>
            </a:extLst>
          </p:cNvPr>
          <p:cNvSpPr/>
          <p:nvPr/>
        </p:nvSpPr>
        <p:spPr>
          <a:xfrm>
            <a:off x="657638" y="488628"/>
            <a:ext cx="10200861" cy="802579"/>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Ejercicios</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9" name="Rectángulo 8">
            <a:extLst>
              <a:ext uri="{FF2B5EF4-FFF2-40B4-BE49-F238E27FC236}">
                <a16:creationId xmlns:a16="http://schemas.microsoft.com/office/drawing/2014/main" id="{1D128C19-1DE8-499A-ABAC-39534F2DB7A0}"/>
              </a:ext>
            </a:extLst>
          </p:cNvPr>
          <p:cNvSpPr/>
          <p:nvPr/>
        </p:nvSpPr>
        <p:spPr>
          <a:xfrm>
            <a:off x="161348" y="1558571"/>
            <a:ext cx="2895117" cy="187042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Art. 49, fracción III:</a:t>
            </a:r>
          </a:p>
          <a:p>
            <a:pPr algn="just"/>
            <a:endParaRPr lang="es-ES" sz="1600" dirty="0">
              <a:solidFill>
                <a:schemeClr val="tx1"/>
              </a:solidFill>
            </a:endParaRPr>
          </a:p>
          <a:p>
            <a:pPr algn="just"/>
            <a:r>
              <a:rPr lang="es-ES" sz="1600" dirty="0">
                <a:solidFill>
                  <a:schemeClr val="tx1"/>
                </a:solidFill>
              </a:rPr>
              <a:t>Atender las instrucciones de sus superiores, siempre que éstas sean acordes con las disposiciones relacionadas con el servicio público. </a:t>
            </a:r>
          </a:p>
        </p:txBody>
      </p:sp>
      <p:sp>
        <p:nvSpPr>
          <p:cNvPr id="26" name="Rectángulo 25">
            <a:extLst>
              <a:ext uri="{FF2B5EF4-FFF2-40B4-BE49-F238E27FC236}">
                <a16:creationId xmlns:a16="http://schemas.microsoft.com/office/drawing/2014/main" id="{F893342B-68A2-4902-9908-28DD409B677E}"/>
              </a:ext>
            </a:extLst>
          </p:cNvPr>
          <p:cNvSpPr/>
          <p:nvPr/>
        </p:nvSpPr>
        <p:spPr>
          <a:xfrm>
            <a:off x="337554" y="3574516"/>
            <a:ext cx="2583444" cy="102977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FALTA ADMINISTRATIVA NO GRAVE DE TIPO ABIERTO COMPUESTO.</a:t>
            </a:r>
          </a:p>
        </p:txBody>
      </p:sp>
      <p:sp>
        <p:nvSpPr>
          <p:cNvPr id="27" name="Rectángulo 26">
            <a:extLst>
              <a:ext uri="{FF2B5EF4-FFF2-40B4-BE49-F238E27FC236}">
                <a16:creationId xmlns:a16="http://schemas.microsoft.com/office/drawing/2014/main" id="{853396F0-4F90-49E0-A624-F310F71D1703}"/>
              </a:ext>
            </a:extLst>
          </p:cNvPr>
          <p:cNvSpPr/>
          <p:nvPr/>
        </p:nvSpPr>
        <p:spPr>
          <a:xfrm>
            <a:off x="3124685" y="1558567"/>
            <a:ext cx="2895117" cy="33690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Artículo 61. Cometerá tráfico de influencias el servidor público que utilice la posición que su empleo, cargo o comisión le confiere para inducir a que otro servidor público efectúe, retrase u omita realizar algún acto de su competencia, para generar cualquier beneficio, provecho o ventaja para sí o para alguna de las personas a que se refiere el artículo 52 de esta Ley. </a:t>
            </a:r>
          </a:p>
        </p:txBody>
      </p:sp>
      <p:sp>
        <p:nvSpPr>
          <p:cNvPr id="28" name="Rectángulo 27">
            <a:extLst>
              <a:ext uri="{FF2B5EF4-FFF2-40B4-BE49-F238E27FC236}">
                <a16:creationId xmlns:a16="http://schemas.microsoft.com/office/drawing/2014/main" id="{30226751-A7FE-401C-9A8A-F4471FC46DE2}"/>
              </a:ext>
            </a:extLst>
          </p:cNvPr>
          <p:cNvSpPr/>
          <p:nvPr/>
        </p:nvSpPr>
        <p:spPr>
          <a:xfrm>
            <a:off x="3280521" y="5156198"/>
            <a:ext cx="2583444" cy="87895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FALTA ADMINISTRATIVA GRAVE DE TIPO CERRADO COMPUESTO.</a:t>
            </a:r>
          </a:p>
        </p:txBody>
      </p:sp>
      <p:sp>
        <p:nvSpPr>
          <p:cNvPr id="29" name="Rectángulo 28">
            <a:extLst>
              <a:ext uri="{FF2B5EF4-FFF2-40B4-BE49-F238E27FC236}">
                <a16:creationId xmlns:a16="http://schemas.microsoft.com/office/drawing/2014/main" id="{38473C47-C404-4129-9969-CDC8502D219D}"/>
              </a:ext>
            </a:extLst>
          </p:cNvPr>
          <p:cNvSpPr/>
          <p:nvPr/>
        </p:nvSpPr>
        <p:spPr>
          <a:xfrm>
            <a:off x="6155757" y="1558566"/>
            <a:ext cx="2895117" cy="387861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Artículo 60. Incurrirá en enriquecimiento oculto u ocultamiento de Conflicto de Interés el servidor público que falte a la veracidad en la presentación de las declaraciones de situación patrimonial o de intereses, que tenga como fin ocultar, respectivamente, el incremento en su patrimonio o el uso y disfrute de bienes o servicios que no sea explicable o justificable, o un Conflicto de Interés.</a:t>
            </a:r>
          </a:p>
        </p:txBody>
      </p:sp>
      <p:sp>
        <p:nvSpPr>
          <p:cNvPr id="30" name="Rectángulo 29">
            <a:extLst>
              <a:ext uri="{FF2B5EF4-FFF2-40B4-BE49-F238E27FC236}">
                <a16:creationId xmlns:a16="http://schemas.microsoft.com/office/drawing/2014/main" id="{71F83632-AF47-4343-9817-57DF4735BBC3}"/>
              </a:ext>
            </a:extLst>
          </p:cNvPr>
          <p:cNvSpPr/>
          <p:nvPr/>
        </p:nvSpPr>
        <p:spPr>
          <a:xfrm>
            <a:off x="6311593" y="5587998"/>
            <a:ext cx="2583444" cy="8789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FALTA ADMINISTRATIVA GRAVE DE TIPO CERRADO SIMPLE.</a:t>
            </a:r>
          </a:p>
        </p:txBody>
      </p:sp>
      <p:sp>
        <p:nvSpPr>
          <p:cNvPr id="31" name="Rectángulo 30">
            <a:extLst>
              <a:ext uri="{FF2B5EF4-FFF2-40B4-BE49-F238E27FC236}">
                <a16:creationId xmlns:a16="http://schemas.microsoft.com/office/drawing/2014/main" id="{C071CE3D-D063-4B05-B7F7-87325625FDF7}"/>
              </a:ext>
            </a:extLst>
          </p:cNvPr>
          <p:cNvSpPr/>
          <p:nvPr/>
        </p:nvSpPr>
        <p:spPr>
          <a:xfrm>
            <a:off x="9212231" y="1558564"/>
            <a:ext cx="2895117" cy="387861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Artículo 53. Cometerá peculado el servidor público que autorice, solicite o realice actos para el uso o apropiación para sí o para las personas a las que se refiere el artículo anterior, de recursos públicos, sean materiales, humanos o financieros, sin fundamento jurídico o en contraposición a las normas aplicables. </a:t>
            </a:r>
          </a:p>
        </p:txBody>
      </p:sp>
      <p:sp>
        <p:nvSpPr>
          <p:cNvPr id="32" name="Rectángulo 31">
            <a:extLst>
              <a:ext uri="{FF2B5EF4-FFF2-40B4-BE49-F238E27FC236}">
                <a16:creationId xmlns:a16="http://schemas.microsoft.com/office/drawing/2014/main" id="{2CC91A4F-658C-4411-A643-FBF60D61BA3F}"/>
              </a:ext>
            </a:extLst>
          </p:cNvPr>
          <p:cNvSpPr/>
          <p:nvPr/>
        </p:nvSpPr>
        <p:spPr>
          <a:xfrm>
            <a:off x="9368067" y="5587996"/>
            <a:ext cx="2583444" cy="8789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FALTA ADMINISTRATIVA GRAVE DE TIPO MIXTO.</a:t>
            </a:r>
          </a:p>
        </p:txBody>
      </p:sp>
    </p:spTree>
    <p:extLst>
      <p:ext uri="{BB962C8B-B14F-4D97-AF65-F5344CB8AC3E}">
        <p14:creationId xmlns:p14="http://schemas.microsoft.com/office/powerpoint/2010/main" val="2043725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8" grpId="0" animBg="1"/>
      <p:bldP spid="30" grpId="0" animBg="1"/>
      <p:bldP spid="3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DBAFFFD7-E0AF-4E15-908B-7B2CC391263C}"/>
              </a:ext>
            </a:extLst>
          </p:cNvPr>
          <p:cNvSpPr/>
          <p:nvPr/>
        </p:nvSpPr>
        <p:spPr>
          <a:xfrm>
            <a:off x="657638" y="488628"/>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TIPOS MIXTOS</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5" name="Rectángulo 4">
            <a:extLst>
              <a:ext uri="{FF2B5EF4-FFF2-40B4-BE49-F238E27FC236}">
                <a16:creationId xmlns:a16="http://schemas.microsoft.com/office/drawing/2014/main" id="{D3F59574-4AA8-46A2-91CE-A4A2418867A2}"/>
              </a:ext>
            </a:extLst>
          </p:cNvPr>
          <p:cNvSpPr/>
          <p:nvPr/>
        </p:nvSpPr>
        <p:spPr>
          <a:xfrm>
            <a:off x="691506" y="3065967"/>
            <a:ext cx="4989628" cy="5492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chemeClr val="tx1"/>
                </a:solidFill>
              </a:rPr>
              <a:t>Falta administrativa de tipo cerrado mixto.</a:t>
            </a:r>
          </a:p>
        </p:txBody>
      </p:sp>
      <p:sp>
        <p:nvSpPr>
          <p:cNvPr id="6" name="Rectángulo 5">
            <a:extLst>
              <a:ext uri="{FF2B5EF4-FFF2-40B4-BE49-F238E27FC236}">
                <a16:creationId xmlns:a16="http://schemas.microsoft.com/office/drawing/2014/main" id="{7C79F107-46A9-4BAD-BF3F-FA7BEEA4A0B2}"/>
              </a:ext>
            </a:extLst>
          </p:cNvPr>
          <p:cNvSpPr/>
          <p:nvPr/>
        </p:nvSpPr>
        <p:spPr>
          <a:xfrm>
            <a:off x="6067839" y="1881669"/>
            <a:ext cx="4989628" cy="35623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1600" dirty="0">
                <a:solidFill>
                  <a:schemeClr val="tx1"/>
                </a:solidFill>
              </a:rPr>
              <a:t>Son las que determinan con exactitud la conducta prohibida del sujeto activo, y la forma de su intervención. Pero al contener diversas hipótesis en su descripción, requieren, según sea el caso, el análisis de otra disposición normativa para completar su exacta descripción típica.</a:t>
            </a:r>
          </a:p>
          <a:p>
            <a:pPr algn="just"/>
            <a:endParaRPr lang="es-ES" sz="1600" dirty="0">
              <a:solidFill>
                <a:schemeClr val="tx1"/>
              </a:solidFill>
            </a:endParaRPr>
          </a:p>
          <a:p>
            <a:pPr algn="just"/>
            <a:r>
              <a:rPr lang="es-ES" sz="1600" dirty="0">
                <a:solidFill>
                  <a:schemeClr val="tx1"/>
                </a:solidFill>
              </a:rPr>
              <a:t>En otras palabras, en la misma descripción del tipo se incluyeron hipótesis que, por un lado, alguna de ellas no requiere del auxilio de otro dispositivo normativo, mientras que las siguientes hipótesis si requieren la utilización de otros dispositivos para completar su descripción en </a:t>
            </a:r>
            <a:r>
              <a:rPr lang="es-ES" sz="1600" u="sng" dirty="0">
                <a:solidFill>
                  <a:schemeClr val="tx1"/>
                </a:solidFill>
              </a:rPr>
              <a:t>cuanto a la conducta y la forma de su intervención.</a:t>
            </a:r>
          </a:p>
        </p:txBody>
      </p:sp>
    </p:spTree>
    <p:extLst>
      <p:ext uri="{BB962C8B-B14F-4D97-AF65-F5344CB8AC3E}">
        <p14:creationId xmlns:p14="http://schemas.microsoft.com/office/powerpoint/2010/main" val="1180379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CC8E992B-2540-476B-B4EC-1B5BA3C1A478}"/>
              </a:ext>
            </a:extLst>
          </p:cNvPr>
          <p:cNvSpPr/>
          <p:nvPr/>
        </p:nvSpPr>
        <p:spPr>
          <a:xfrm>
            <a:off x="1905498" y="728830"/>
            <a:ext cx="8906435" cy="387861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400" dirty="0">
                <a:solidFill>
                  <a:schemeClr val="tx1"/>
                </a:solidFill>
              </a:rPr>
              <a:t>Artículo 53. Cometerá peculado el servidor público que </a:t>
            </a:r>
            <a:r>
              <a:rPr lang="es-ES" sz="2400" dirty="0">
                <a:solidFill>
                  <a:schemeClr val="tx1"/>
                </a:solidFill>
                <a:highlight>
                  <a:srgbClr val="FFFF00"/>
                </a:highlight>
              </a:rPr>
              <a:t>autorice</a:t>
            </a:r>
            <a:r>
              <a:rPr lang="es-ES" sz="2400" dirty="0">
                <a:solidFill>
                  <a:schemeClr val="tx1"/>
                </a:solidFill>
              </a:rPr>
              <a:t>, </a:t>
            </a:r>
            <a:r>
              <a:rPr lang="es-ES" sz="2400" dirty="0">
                <a:solidFill>
                  <a:schemeClr val="tx1"/>
                </a:solidFill>
                <a:highlight>
                  <a:srgbClr val="FFFF00"/>
                </a:highlight>
              </a:rPr>
              <a:t>solicite o realice actos para el uso o apropiación </a:t>
            </a:r>
            <a:r>
              <a:rPr lang="es-ES" sz="2400" dirty="0">
                <a:solidFill>
                  <a:schemeClr val="tx1"/>
                </a:solidFill>
              </a:rPr>
              <a:t>para sí o </a:t>
            </a:r>
            <a:r>
              <a:rPr lang="es-ES" sz="2400" dirty="0">
                <a:solidFill>
                  <a:schemeClr val="tx1"/>
                </a:solidFill>
                <a:highlight>
                  <a:srgbClr val="FFFF00"/>
                </a:highlight>
              </a:rPr>
              <a:t>para las personas a las que se refiere el artículo anterior</a:t>
            </a:r>
            <a:r>
              <a:rPr lang="es-ES" sz="2400" dirty="0">
                <a:solidFill>
                  <a:schemeClr val="tx1"/>
                </a:solidFill>
              </a:rPr>
              <a:t>, de recursos públicos, sean materiales, humanos o financieros, </a:t>
            </a:r>
            <a:r>
              <a:rPr lang="es-ES" sz="2400" dirty="0">
                <a:solidFill>
                  <a:schemeClr val="tx1"/>
                </a:solidFill>
                <a:highlight>
                  <a:srgbClr val="FFFF00"/>
                </a:highlight>
              </a:rPr>
              <a:t>sin fundamento jurídico o en contraposición a las normas aplicables</a:t>
            </a:r>
            <a:r>
              <a:rPr lang="es-ES" sz="2400" dirty="0">
                <a:solidFill>
                  <a:schemeClr val="tx1"/>
                </a:solidFill>
              </a:rPr>
              <a:t>. </a:t>
            </a:r>
          </a:p>
        </p:txBody>
      </p:sp>
    </p:spTree>
    <p:extLst>
      <p:ext uri="{BB962C8B-B14F-4D97-AF65-F5344CB8AC3E}">
        <p14:creationId xmlns:p14="http://schemas.microsoft.com/office/powerpoint/2010/main" val="34211392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contenido 2"/>
          <p:cNvSpPr>
            <a:spLocks noGrp="1"/>
          </p:cNvSpPr>
          <p:nvPr>
            <p:ph idx="1"/>
          </p:nvPr>
        </p:nvSpPr>
        <p:spPr>
          <a:xfrm>
            <a:off x="693812" y="2996953"/>
            <a:ext cx="10128787" cy="1370332"/>
          </a:xfrm>
        </p:spPr>
        <p:txBody>
          <a:bodyPr>
            <a:noAutofit/>
          </a:bodyPr>
          <a:lstStyle/>
          <a:p>
            <a:pPr marL="0" indent="0" algn="ctr">
              <a:buNone/>
            </a:pPr>
            <a:r>
              <a:rPr lang="es-MX" sz="10000" dirty="0">
                <a:latin typeface="Franklin Gothic Demi Cond" panose="020B0706030402020204" pitchFamily="34" charset="0"/>
              </a:rPr>
              <a:t>¡GRACIAS!</a:t>
            </a:r>
          </a:p>
        </p:txBody>
      </p:sp>
    </p:spTree>
    <p:extLst>
      <p:ext uri="{BB962C8B-B14F-4D97-AF65-F5344CB8AC3E}">
        <p14:creationId xmlns:p14="http://schemas.microsoft.com/office/powerpoint/2010/main" val="32407166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83662588-3F8F-4491-A02A-11A731BE9C32}"/>
              </a:ext>
            </a:extLst>
          </p:cNvPr>
          <p:cNvSpPr/>
          <p:nvPr/>
        </p:nvSpPr>
        <p:spPr>
          <a:xfrm>
            <a:off x="657638" y="414867"/>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Análisis del Informe de Presunta Responsabilidad Administrativa.</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6" name="Rectángulo 5">
            <a:extLst>
              <a:ext uri="{FF2B5EF4-FFF2-40B4-BE49-F238E27FC236}">
                <a16:creationId xmlns:a16="http://schemas.microsoft.com/office/drawing/2014/main" id="{F44BAE91-AC62-4607-8A14-1A14779858A2}"/>
              </a:ext>
            </a:extLst>
          </p:cNvPr>
          <p:cNvSpPr/>
          <p:nvPr/>
        </p:nvSpPr>
        <p:spPr>
          <a:xfrm>
            <a:off x="1177025" y="1617133"/>
            <a:ext cx="10357337" cy="447886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 typeface="Arial" panose="020B0604020202020204" pitchFamily="34" charset="0"/>
              <a:buChar char="•"/>
            </a:pPr>
            <a:r>
              <a:rPr lang="es-ES" dirty="0">
                <a:solidFill>
                  <a:schemeClr val="tx1"/>
                </a:solidFill>
              </a:rPr>
              <a:t>Nombre de la Autoridad Investigadora.</a:t>
            </a:r>
          </a:p>
          <a:p>
            <a:pPr marL="285750" indent="-285750" algn="just">
              <a:buFont typeface="Arial" panose="020B0604020202020204" pitchFamily="34" charset="0"/>
              <a:buChar char="•"/>
            </a:pPr>
            <a:r>
              <a:rPr lang="es-ES" dirty="0">
                <a:solidFill>
                  <a:schemeClr val="tx1"/>
                </a:solidFill>
              </a:rPr>
              <a:t>El domicilio de la Autoridad Investigadora para oír y recibir notificaciones.</a:t>
            </a:r>
          </a:p>
          <a:p>
            <a:pPr marL="285750" indent="-285750" algn="just">
              <a:buFont typeface="Arial" panose="020B0604020202020204" pitchFamily="34" charset="0"/>
              <a:buChar char="•"/>
            </a:pPr>
            <a:r>
              <a:rPr lang="es-ES" dirty="0">
                <a:solidFill>
                  <a:schemeClr val="tx1"/>
                </a:solidFill>
              </a:rPr>
              <a:t>El nombre o nombres de los funcionarios que podrán imponerse de los autos del expediente de responsabilidad por parte de la Autoridad Investigadora.</a:t>
            </a:r>
          </a:p>
          <a:p>
            <a:pPr marL="285750" indent="-285750" algn="just">
              <a:buFont typeface="Arial" panose="020B0604020202020204" pitchFamily="34" charset="0"/>
              <a:buChar char="•"/>
            </a:pPr>
            <a:r>
              <a:rPr lang="es-MX" dirty="0">
                <a:solidFill>
                  <a:schemeClr val="tx1"/>
                </a:solidFill>
              </a:rPr>
              <a:t>El nombre y domicilio del servidor público a quien se señale como presunto responsable, </a:t>
            </a:r>
            <a:r>
              <a:rPr lang="es-MX" dirty="0" err="1">
                <a:solidFill>
                  <a:schemeClr val="tx1"/>
                </a:solidFill>
              </a:rPr>
              <a:t>asi</a:t>
            </a:r>
            <a:r>
              <a:rPr lang="es-MX" dirty="0">
                <a:solidFill>
                  <a:schemeClr val="tx1"/>
                </a:solidFill>
              </a:rPr>
              <a:t> como el Ente Público al que se encuentre adscrito. En el caso de particulares se deberá señalar nombre o razón social y domicilio para ser emplazados.</a:t>
            </a:r>
          </a:p>
          <a:p>
            <a:pPr marL="285750" indent="-285750" algn="just">
              <a:buFont typeface="Arial" panose="020B0604020202020204" pitchFamily="34" charset="0"/>
              <a:buChar char="•"/>
            </a:pPr>
            <a:r>
              <a:rPr lang="es-MX" dirty="0">
                <a:solidFill>
                  <a:schemeClr val="tx1"/>
                </a:solidFill>
              </a:rPr>
              <a:t>Narración lógica y cronológica de los hechos que dieron lugar a la comisión de la presunta falta administrativa.</a:t>
            </a:r>
          </a:p>
          <a:p>
            <a:pPr marL="285750" indent="-285750" algn="just">
              <a:buFont typeface="Arial" panose="020B0604020202020204" pitchFamily="34" charset="0"/>
              <a:buChar char="•"/>
            </a:pPr>
            <a:r>
              <a:rPr lang="es-MX" dirty="0">
                <a:solidFill>
                  <a:schemeClr val="tx1"/>
                </a:solidFill>
              </a:rPr>
              <a:t>La infracción que se imputa al presunto responsable, señalando con claridad las razones por las que se considera que ha cometido la falta.</a:t>
            </a:r>
          </a:p>
          <a:p>
            <a:pPr marL="285750" indent="-285750" algn="just">
              <a:buFont typeface="Arial" panose="020B0604020202020204" pitchFamily="34" charset="0"/>
              <a:buChar char="•"/>
            </a:pPr>
            <a:r>
              <a:rPr lang="es-MX" dirty="0">
                <a:solidFill>
                  <a:schemeClr val="tx1"/>
                </a:solidFill>
              </a:rPr>
              <a:t>Las pruebas que se ofrecerán en el procedimiento de responsabilidad administrativa para acreditar la comisión de la falta administrativa y la responsabilidad que se atribuye al señalado.</a:t>
            </a:r>
          </a:p>
          <a:p>
            <a:pPr marL="285750" indent="-285750" algn="just">
              <a:buFont typeface="Arial" panose="020B0604020202020204" pitchFamily="34" charset="0"/>
              <a:buChar char="•"/>
            </a:pPr>
            <a:r>
              <a:rPr lang="es-MX" dirty="0">
                <a:solidFill>
                  <a:schemeClr val="tx1"/>
                </a:solidFill>
              </a:rPr>
              <a:t>Solicitud de medidas cautelares.</a:t>
            </a:r>
          </a:p>
          <a:p>
            <a:pPr marL="285750" indent="-285750" algn="just">
              <a:buFont typeface="Arial" panose="020B0604020202020204" pitchFamily="34" charset="0"/>
              <a:buChar char="•"/>
            </a:pPr>
            <a:r>
              <a:rPr lang="es-MX" dirty="0">
                <a:solidFill>
                  <a:schemeClr val="tx1"/>
                </a:solidFill>
              </a:rPr>
              <a:t>Firma autógrafa de la Autoridad Investigadora.</a:t>
            </a:r>
          </a:p>
        </p:txBody>
      </p:sp>
      <p:sp>
        <p:nvSpPr>
          <p:cNvPr id="5" name="Rectángulo 4">
            <a:extLst>
              <a:ext uri="{FF2B5EF4-FFF2-40B4-BE49-F238E27FC236}">
                <a16:creationId xmlns:a16="http://schemas.microsoft.com/office/drawing/2014/main" id="{EF7E0702-B003-44DE-95B8-EABDD9373AA7}"/>
              </a:ext>
            </a:extLst>
          </p:cNvPr>
          <p:cNvSpPr/>
          <p:nvPr/>
        </p:nvSpPr>
        <p:spPr>
          <a:xfrm>
            <a:off x="5518794" y="6095999"/>
            <a:ext cx="6015568" cy="3925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2000" b="1" dirty="0">
                <a:solidFill>
                  <a:schemeClr val="tx1"/>
                </a:solidFill>
              </a:rPr>
              <a:t>194 Ley General de Responsabilidades Administrativas</a:t>
            </a:r>
            <a:endParaRPr lang="es-MX" sz="2000" b="1" dirty="0">
              <a:solidFill>
                <a:schemeClr val="tx1"/>
              </a:solidFill>
            </a:endParaRPr>
          </a:p>
        </p:txBody>
      </p:sp>
    </p:spTree>
    <p:extLst>
      <p:ext uri="{BB962C8B-B14F-4D97-AF65-F5344CB8AC3E}">
        <p14:creationId xmlns:p14="http://schemas.microsoft.com/office/powerpoint/2010/main" val="26126531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83662588-3F8F-4491-A02A-11A731BE9C32}"/>
              </a:ext>
            </a:extLst>
          </p:cNvPr>
          <p:cNvSpPr/>
          <p:nvPr/>
        </p:nvSpPr>
        <p:spPr>
          <a:xfrm>
            <a:off x="657638" y="669603"/>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ACUERDO DE ADMISIÓN DEL IPRA</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5" name="Rectángulo 4">
            <a:extLst>
              <a:ext uri="{FF2B5EF4-FFF2-40B4-BE49-F238E27FC236}">
                <a16:creationId xmlns:a16="http://schemas.microsoft.com/office/drawing/2014/main" id="{F44BAE91-AC62-4607-8A14-1A14779858A2}"/>
              </a:ext>
            </a:extLst>
          </p:cNvPr>
          <p:cNvSpPr/>
          <p:nvPr/>
        </p:nvSpPr>
        <p:spPr>
          <a:xfrm>
            <a:off x="1460498" y="2218264"/>
            <a:ext cx="10357337" cy="38438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Arial" panose="020B0604020202020204" pitchFamily="34" charset="0"/>
              <a:buChar char="•"/>
            </a:pPr>
            <a:r>
              <a:rPr lang="es-ES" sz="2000" b="1" dirty="0">
                <a:solidFill>
                  <a:schemeClr val="tx1"/>
                </a:solidFill>
              </a:rPr>
              <a:t>Orden de emplazamiento del presunto responsable.</a:t>
            </a:r>
          </a:p>
          <a:p>
            <a:pPr algn="just"/>
            <a:endParaRPr lang="es-ES" sz="2000" b="1" dirty="0">
              <a:solidFill>
                <a:schemeClr val="tx1"/>
              </a:solidFill>
            </a:endParaRPr>
          </a:p>
          <a:p>
            <a:pPr marL="342900" indent="-342900" algn="just">
              <a:buFont typeface="Arial" panose="020B0604020202020204" pitchFamily="34" charset="0"/>
              <a:buChar char="•"/>
            </a:pPr>
            <a:r>
              <a:rPr lang="es-ES" sz="2000" b="1" dirty="0">
                <a:solidFill>
                  <a:schemeClr val="tx1"/>
                </a:solidFill>
              </a:rPr>
              <a:t>Citación para que comparezca personalmente a la Audiencia Inicial, señalando </a:t>
            </a:r>
            <a:r>
              <a:rPr lang="es-ES" sz="2000" b="1" dirty="0" err="1">
                <a:solidFill>
                  <a:schemeClr val="tx1"/>
                </a:solidFill>
              </a:rPr>
              <a:t>dia</a:t>
            </a:r>
            <a:r>
              <a:rPr lang="es-ES" sz="2000" b="1" dirty="0">
                <a:solidFill>
                  <a:schemeClr val="tx1"/>
                </a:solidFill>
              </a:rPr>
              <a:t>, hora y lugar, así como, la Autoridad ante la que se llevará a cabo.</a:t>
            </a:r>
          </a:p>
          <a:p>
            <a:pPr algn="just"/>
            <a:endParaRPr lang="es-ES" sz="2000" b="1" dirty="0">
              <a:solidFill>
                <a:schemeClr val="tx1"/>
              </a:solidFill>
            </a:endParaRPr>
          </a:p>
          <a:p>
            <a:pPr marL="342900" indent="-342900" algn="just">
              <a:buFont typeface="Arial" panose="020B0604020202020204" pitchFamily="34" charset="0"/>
              <a:buChar char="•"/>
            </a:pPr>
            <a:r>
              <a:rPr lang="es-ES" sz="2000" b="1" dirty="0">
                <a:solidFill>
                  <a:schemeClr val="tx1"/>
                </a:solidFill>
              </a:rPr>
              <a:t>Hacer del conocimiento del presunto responsable el derecho que tiene de no declarar contra sí mismo ni a declararse culpable, de defenderse personalmente o ser asistido por un defensor perito en la materia y que, en caso de no contar con un defensor, le será nombrado un defensor de oficio.</a:t>
            </a:r>
          </a:p>
          <a:p>
            <a:pPr algn="just"/>
            <a:endParaRPr lang="es-ES" sz="2000" b="1" dirty="0">
              <a:solidFill>
                <a:schemeClr val="tx1"/>
              </a:solidFill>
            </a:endParaRPr>
          </a:p>
          <a:p>
            <a:pPr algn="just"/>
            <a:r>
              <a:rPr lang="es-ES" sz="2000" b="1" dirty="0">
                <a:solidFill>
                  <a:schemeClr val="tx1"/>
                </a:solidFill>
              </a:rPr>
              <a:t>	Articulo 208, fracción II de la Ley General de Responsabilidades Administrativas.</a:t>
            </a:r>
            <a:endParaRPr lang="es-MX" sz="2000" b="1" dirty="0">
              <a:solidFill>
                <a:schemeClr val="tx1"/>
              </a:solidFill>
            </a:endParaRPr>
          </a:p>
        </p:txBody>
      </p:sp>
    </p:spTree>
    <p:extLst>
      <p:ext uri="{BB962C8B-B14F-4D97-AF65-F5344CB8AC3E}">
        <p14:creationId xmlns:p14="http://schemas.microsoft.com/office/powerpoint/2010/main" val="24696666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BE741541-C2E9-432F-ABC2-F9E77CB8DFD3}"/>
              </a:ext>
            </a:extLst>
          </p:cNvPr>
          <p:cNvSpPr/>
          <p:nvPr/>
        </p:nvSpPr>
        <p:spPr>
          <a:xfrm>
            <a:off x="657638" y="414867"/>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ESTRUCTURA DEL ACUERDO DE ADMISIÓN DEL IPRA.</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3" name="Rectángulo 2">
            <a:extLst>
              <a:ext uri="{FF2B5EF4-FFF2-40B4-BE49-F238E27FC236}">
                <a16:creationId xmlns:a16="http://schemas.microsoft.com/office/drawing/2014/main" id="{2398A83F-05DA-4B93-86CA-75331413EC2C}"/>
              </a:ext>
            </a:extLst>
          </p:cNvPr>
          <p:cNvSpPr/>
          <p:nvPr/>
        </p:nvSpPr>
        <p:spPr>
          <a:xfrm>
            <a:off x="2257843" y="2033152"/>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dirty="0">
                <a:solidFill>
                  <a:schemeClr val="tx1"/>
                </a:solidFill>
              </a:rPr>
              <a:t>Cuenta</a:t>
            </a:r>
          </a:p>
        </p:txBody>
      </p:sp>
      <p:sp>
        <p:nvSpPr>
          <p:cNvPr id="5" name="Rectángulo 4">
            <a:extLst>
              <a:ext uri="{FF2B5EF4-FFF2-40B4-BE49-F238E27FC236}">
                <a16:creationId xmlns:a16="http://schemas.microsoft.com/office/drawing/2014/main" id="{358184E8-C8BA-43C0-8C93-A5D42F62D7F1}"/>
              </a:ext>
            </a:extLst>
          </p:cNvPr>
          <p:cNvSpPr/>
          <p:nvPr/>
        </p:nvSpPr>
        <p:spPr>
          <a:xfrm>
            <a:off x="2257838" y="2693553"/>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dirty="0">
                <a:solidFill>
                  <a:schemeClr val="tx1"/>
                </a:solidFill>
              </a:rPr>
              <a:t>Competencia Substanciadora</a:t>
            </a:r>
          </a:p>
        </p:txBody>
      </p:sp>
      <p:sp>
        <p:nvSpPr>
          <p:cNvPr id="6" name="Rectángulo 5">
            <a:extLst>
              <a:ext uri="{FF2B5EF4-FFF2-40B4-BE49-F238E27FC236}">
                <a16:creationId xmlns:a16="http://schemas.microsoft.com/office/drawing/2014/main" id="{8873D88B-2670-4A9B-BC0B-DECAC7D89DEA}"/>
              </a:ext>
            </a:extLst>
          </p:cNvPr>
          <p:cNvSpPr/>
          <p:nvPr/>
        </p:nvSpPr>
        <p:spPr>
          <a:xfrm>
            <a:off x="2249365" y="3345487"/>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dirty="0">
                <a:solidFill>
                  <a:schemeClr val="tx1"/>
                </a:solidFill>
              </a:rPr>
              <a:t>Análisis de los hechos</a:t>
            </a:r>
          </a:p>
        </p:txBody>
      </p:sp>
      <p:sp>
        <p:nvSpPr>
          <p:cNvPr id="7" name="Rectángulo 6">
            <a:extLst>
              <a:ext uri="{FF2B5EF4-FFF2-40B4-BE49-F238E27FC236}">
                <a16:creationId xmlns:a16="http://schemas.microsoft.com/office/drawing/2014/main" id="{62A63F89-46F8-4D90-8B55-337BF8C13FB2}"/>
              </a:ext>
            </a:extLst>
          </p:cNvPr>
          <p:cNvSpPr/>
          <p:nvPr/>
        </p:nvSpPr>
        <p:spPr>
          <a:xfrm>
            <a:off x="2249363" y="4005886"/>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dirty="0">
                <a:solidFill>
                  <a:schemeClr val="tx1"/>
                </a:solidFill>
              </a:rPr>
              <a:t>Conductas Infractoras</a:t>
            </a:r>
          </a:p>
        </p:txBody>
      </p:sp>
      <p:sp>
        <p:nvSpPr>
          <p:cNvPr id="8" name="Rectángulo 7">
            <a:extLst>
              <a:ext uri="{FF2B5EF4-FFF2-40B4-BE49-F238E27FC236}">
                <a16:creationId xmlns:a16="http://schemas.microsoft.com/office/drawing/2014/main" id="{F9457BE2-8C7C-4FE5-AC19-7A53545E9508}"/>
              </a:ext>
            </a:extLst>
          </p:cNvPr>
          <p:cNvSpPr/>
          <p:nvPr/>
        </p:nvSpPr>
        <p:spPr>
          <a:xfrm>
            <a:off x="2249359" y="4657821"/>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dirty="0">
                <a:solidFill>
                  <a:schemeClr val="tx1"/>
                </a:solidFill>
              </a:rPr>
              <a:t>Descripción de Pruebas</a:t>
            </a:r>
          </a:p>
        </p:txBody>
      </p:sp>
      <p:sp>
        <p:nvSpPr>
          <p:cNvPr id="9" name="Rectángulo 8">
            <a:extLst>
              <a:ext uri="{FF2B5EF4-FFF2-40B4-BE49-F238E27FC236}">
                <a16:creationId xmlns:a16="http://schemas.microsoft.com/office/drawing/2014/main" id="{CD6539EE-D141-4EC4-99D0-C0C524176474}"/>
              </a:ext>
            </a:extLst>
          </p:cNvPr>
          <p:cNvSpPr/>
          <p:nvPr/>
        </p:nvSpPr>
        <p:spPr>
          <a:xfrm>
            <a:off x="2257824" y="5318220"/>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dirty="0">
                <a:solidFill>
                  <a:schemeClr val="tx1"/>
                </a:solidFill>
              </a:rPr>
              <a:t>Puntos de acuerdo.</a:t>
            </a:r>
          </a:p>
        </p:txBody>
      </p:sp>
      <p:sp>
        <p:nvSpPr>
          <p:cNvPr id="10" name="Rectángulo 9">
            <a:extLst>
              <a:ext uri="{FF2B5EF4-FFF2-40B4-BE49-F238E27FC236}">
                <a16:creationId xmlns:a16="http://schemas.microsoft.com/office/drawing/2014/main" id="{C0461426-A264-4D99-9D5F-364B7E990B7B}"/>
              </a:ext>
            </a:extLst>
          </p:cNvPr>
          <p:cNvSpPr/>
          <p:nvPr/>
        </p:nvSpPr>
        <p:spPr>
          <a:xfrm>
            <a:off x="7287034" y="2168611"/>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dirty="0">
                <a:solidFill>
                  <a:schemeClr val="tx1"/>
                </a:solidFill>
              </a:rPr>
              <a:t>Verificación de requisitos IPRA</a:t>
            </a:r>
          </a:p>
        </p:txBody>
      </p:sp>
      <p:sp>
        <p:nvSpPr>
          <p:cNvPr id="11" name="Rectángulo 10">
            <a:extLst>
              <a:ext uri="{FF2B5EF4-FFF2-40B4-BE49-F238E27FC236}">
                <a16:creationId xmlns:a16="http://schemas.microsoft.com/office/drawing/2014/main" id="{5ACC1658-D903-4FBE-BD4F-1A34C0370A26}"/>
              </a:ext>
            </a:extLst>
          </p:cNvPr>
          <p:cNvSpPr/>
          <p:nvPr/>
        </p:nvSpPr>
        <p:spPr>
          <a:xfrm>
            <a:off x="7295497" y="2820545"/>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dirty="0">
                <a:solidFill>
                  <a:schemeClr val="tx1"/>
                </a:solidFill>
              </a:rPr>
              <a:t>Conformación de Expediente</a:t>
            </a:r>
          </a:p>
        </p:txBody>
      </p:sp>
      <p:sp>
        <p:nvSpPr>
          <p:cNvPr id="12" name="Rectángulo 11">
            <a:extLst>
              <a:ext uri="{FF2B5EF4-FFF2-40B4-BE49-F238E27FC236}">
                <a16:creationId xmlns:a16="http://schemas.microsoft.com/office/drawing/2014/main" id="{803B0977-014A-4E4A-B62D-A4C82FC2CF10}"/>
              </a:ext>
            </a:extLst>
          </p:cNvPr>
          <p:cNvSpPr/>
          <p:nvPr/>
        </p:nvSpPr>
        <p:spPr>
          <a:xfrm>
            <a:off x="7303959" y="3472477"/>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dirty="0">
                <a:solidFill>
                  <a:schemeClr val="tx1"/>
                </a:solidFill>
              </a:rPr>
              <a:t>Atender peticiones de AI</a:t>
            </a:r>
          </a:p>
        </p:txBody>
      </p:sp>
      <p:sp>
        <p:nvSpPr>
          <p:cNvPr id="13" name="Rectángulo 12">
            <a:extLst>
              <a:ext uri="{FF2B5EF4-FFF2-40B4-BE49-F238E27FC236}">
                <a16:creationId xmlns:a16="http://schemas.microsoft.com/office/drawing/2014/main" id="{B340F4C7-6B77-416B-B9F0-FFAEAD68BA08}"/>
              </a:ext>
            </a:extLst>
          </p:cNvPr>
          <p:cNvSpPr/>
          <p:nvPr/>
        </p:nvSpPr>
        <p:spPr>
          <a:xfrm>
            <a:off x="7303957" y="4141345"/>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dirty="0">
                <a:solidFill>
                  <a:schemeClr val="tx1"/>
                </a:solidFill>
              </a:rPr>
              <a:t>Se ordena emplazamiento</a:t>
            </a:r>
          </a:p>
        </p:txBody>
      </p:sp>
      <p:sp>
        <p:nvSpPr>
          <p:cNvPr id="14" name="Rectángulo 13">
            <a:extLst>
              <a:ext uri="{FF2B5EF4-FFF2-40B4-BE49-F238E27FC236}">
                <a16:creationId xmlns:a16="http://schemas.microsoft.com/office/drawing/2014/main" id="{0901D051-BA76-422C-8EEA-613589A6E0E0}"/>
              </a:ext>
            </a:extLst>
          </p:cNvPr>
          <p:cNvSpPr/>
          <p:nvPr/>
        </p:nvSpPr>
        <p:spPr>
          <a:xfrm>
            <a:off x="7303959" y="4793278"/>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dirty="0">
                <a:solidFill>
                  <a:schemeClr val="tx1"/>
                </a:solidFill>
              </a:rPr>
              <a:t>Se cita Audiencia Inicial</a:t>
            </a:r>
          </a:p>
        </p:txBody>
      </p:sp>
      <p:sp>
        <p:nvSpPr>
          <p:cNvPr id="15" name="Rectángulo 14">
            <a:extLst>
              <a:ext uri="{FF2B5EF4-FFF2-40B4-BE49-F238E27FC236}">
                <a16:creationId xmlns:a16="http://schemas.microsoft.com/office/drawing/2014/main" id="{31251DCB-D8DF-4A71-ADA3-FA6F098CCD4B}"/>
              </a:ext>
            </a:extLst>
          </p:cNvPr>
          <p:cNvSpPr/>
          <p:nvPr/>
        </p:nvSpPr>
        <p:spPr>
          <a:xfrm>
            <a:off x="7303959" y="5462146"/>
            <a:ext cx="2112434" cy="574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dirty="0">
                <a:solidFill>
                  <a:schemeClr val="tx1"/>
                </a:solidFill>
              </a:rPr>
              <a:t>Se describen los derechos del PR</a:t>
            </a:r>
          </a:p>
        </p:txBody>
      </p:sp>
      <p:cxnSp>
        <p:nvCxnSpPr>
          <p:cNvPr id="16" name="Conector recto de flecha 15">
            <a:extLst>
              <a:ext uri="{FF2B5EF4-FFF2-40B4-BE49-F238E27FC236}">
                <a16:creationId xmlns:a16="http://schemas.microsoft.com/office/drawing/2014/main" id="{170BBD46-9EB1-4A30-B8BD-0D53C7081827}"/>
              </a:ext>
            </a:extLst>
          </p:cNvPr>
          <p:cNvCxnSpPr>
            <a:cxnSpLocks/>
            <a:endCxn id="10" idx="1"/>
          </p:cNvCxnSpPr>
          <p:nvPr/>
        </p:nvCxnSpPr>
        <p:spPr>
          <a:xfrm flipV="1">
            <a:off x="4368798" y="2455902"/>
            <a:ext cx="2918236" cy="3080154"/>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ector recto de flecha 16">
            <a:extLst>
              <a:ext uri="{FF2B5EF4-FFF2-40B4-BE49-F238E27FC236}">
                <a16:creationId xmlns:a16="http://schemas.microsoft.com/office/drawing/2014/main" id="{EAD2CE36-3400-472C-836C-D552D2208A3F}"/>
              </a:ext>
            </a:extLst>
          </p:cNvPr>
          <p:cNvCxnSpPr>
            <a:cxnSpLocks/>
            <a:endCxn id="11" idx="1"/>
          </p:cNvCxnSpPr>
          <p:nvPr/>
        </p:nvCxnSpPr>
        <p:spPr>
          <a:xfrm flipV="1">
            <a:off x="4368804" y="3107836"/>
            <a:ext cx="2926693" cy="2411868"/>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ector recto de flecha 18">
            <a:extLst>
              <a:ext uri="{FF2B5EF4-FFF2-40B4-BE49-F238E27FC236}">
                <a16:creationId xmlns:a16="http://schemas.microsoft.com/office/drawing/2014/main" id="{0C209E76-D4B5-4D80-978F-6BC6C3DBDEC7}"/>
              </a:ext>
            </a:extLst>
          </p:cNvPr>
          <p:cNvCxnSpPr>
            <a:cxnSpLocks/>
            <a:endCxn id="12" idx="1"/>
          </p:cNvCxnSpPr>
          <p:nvPr/>
        </p:nvCxnSpPr>
        <p:spPr>
          <a:xfrm flipV="1">
            <a:off x="4377264" y="3759768"/>
            <a:ext cx="2926695" cy="1776288"/>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ector recto de flecha 21">
            <a:extLst>
              <a:ext uri="{FF2B5EF4-FFF2-40B4-BE49-F238E27FC236}">
                <a16:creationId xmlns:a16="http://schemas.microsoft.com/office/drawing/2014/main" id="{6CE1F1E9-70F0-4E6F-A6EB-1E0F0C9E00D2}"/>
              </a:ext>
            </a:extLst>
          </p:cNvPr>
          <p:cNvCxnSpPr>
            <a:cxnSpLocks/>
            <a:endCxn id="13" idx="1"/>
          </p:cNvCxnSpPr>
          <p:nvPr/>
        </p:nvCxnSpPr>
        <p:spPr>
          <a:xfrm flipV="1">
            <a:off x="4368799" y="4428636"/>
            <a:ext cx="2935158" cy="1099244"/>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Conector recto de flecha 23">
            <a:extLst>
              <a:ext uri="{FF2B5EF4-FFF2-40B4-BE49-F238E27FC236}">
                <a16:creationId xmlns:a16="http://schemas.microsoft.com/office/drawing/2014/main" id="{0D70C24F-694D-4C8E-94F6-386B282527C2}"/>
              </a:ext>
            </a:extLst>
          </p:cNvPr>
          <p:cNvCxnSpPr>
            <a:cxnSpLocks/>
            <a:endCxn id="14" idx="1"/>
          </p:cNvCxnSpPr>
          <p:nvPr/>
        </p:nvCxnSpPr>
        <p:spPr>
          <a:xfrm flipV="1">
            <a:off x="4360336" y="5080569"/>
            <a:ext cx="2943623" cy="464524"/>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Conector recto de flecha 25">
            <a:extLst>
              <a:ext uri="{FF2B5EF4-FFF2-40B4-BE49-F238E27FC236}">
                <a16:creationId xmlns:a16="http://schemas.microsoft.com/office/drawing/2014/main" id="{35C62E18-FBF4-4392-8EFE-8C27EDFA7B8D}"/>
              </a:ext>
            </a:extLst>
          </p:cNvPr>
          <p:cNvCxnSpPr>
            <a:cxnSpLocks/>
            <a:endCxn id="15" idx="1"/>
          </p:cNvCxnSpPr>
          <p:nvPr/>
        </p:nvCxnSpPr>
        <p:spPr>
          <a:xfrm>
            <a:off x="4377259" y="5519704"/>
            <a:ext cx="2926700" cy="229733"/>
          </a:xfrm>
          <a:prstGeom prst="straightConnector1">
            <a:avLst/>
          </a:prstGeom>
          <a:ln w="57150">
            <a:solidFill>
              <a:srgbClr val="14506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45789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83662588-3F8F-4491-A02A-11A731BE9C32}"/>
              </a:ext>
            </a:extLst>
          </p:cNvPr>
          <p:cNvSpPr/>
          <p:nvPr/>
        </p:nvSpPr>
        <p:spPr>
          <a:xfrm>
            <a:off x="657638" y="669603"/>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Emplazamiento</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5" name="Rectángulo 4">
            <a:extLst>
              <a:ext uri="{FF2B5EF4-FFF2-40B4-BE49-F238E27FC236}">
                <a16:creationId xmlns:a16="http://schemas.microsoft.com/office/drawing/2014/main" id="{0FD13046-73A2-45A0-8DD1-2C6E77BDEE38}"/>
              </a:ext>
            </a:extLst>
          </p:cNvPr>
          <p:cNvSpPr/>
          <p:nvPr/>
        </p:nvSpPr>
        <p:spPr>
          <a:xfrm>
            <a:off x="1147234" y="2032000"/>
            <a:ext cx="9711266" cy="42671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600" b="1" dirty="0">
                <a:solidFill>
                  <a:schemeClr val="tx1"/>
                </a:solidFill>
              </a:rPr>
              <a:t>Para que el emplazamiento se entienda realizado </a:t>
            </a:r>
            <a:r>
              <a:rPr lang="es-ES" sz="2600" b="1" u="sng" dirty="0">
                <a:solidFill>
                  <a:schemeClr val="tx1"/>
                </a:solidFill>
              </a:rPr>
              <a:t>se les deberá entregar </a:t>
            </a:r>
            <a:r>
              <a:rPr lang="es-ES" sz="2600" b="1" dirty="0">
                <a:solidFill>
                  <a:schemeClr val="tx1"/>
                </a:solidFill>
              </a:rPr>
              <a:t>copia certificada del Informe de Presunta Responsabilidad Administrativa y del acuerdo por el que se admite; de las constancias del Expediente de presunta Responsabilidad Administrativa integrado en la investigación, así como de las demás constancias y pruebas que hayan aportado u ofrecido las autoridades investigadoras para sustentar el Informe de Presunta Responsabilidad Administrativa.</a:t>
            </a:r>
          </a:p>
          <a:p>
            <a:pPr algn="just"/>
            <a:endParaRPr lang="es-ES" sz="2000" b="1" dirty="0">
              <a:solidFill>
                <a:schemeClr val="tx1"/>
              </a:solidFill>
            </a:endParaRPr>
          </a:p>
          <a:p>
            <a:pPr algn="just"/>
            <a:r>
              <a:rPr lang="es-ES" sz="2000" b="1" dirty="0">
                <a:solidFill>
                  <a:schemeClr val="tx1"/>
                </a:solidFill>
              </a:rPr>
              <a:t>								Artículo 193. </a:t>
            </a:r>
          </a:p>
        </p:txBody>
      </p:sp>
    </p:spTree>
    <p:extLst>
      <p:ext uri="{BB962C8B-B14F-4D97-AF65-F5344CB8AC3E}">
        <p14:creationId xmlns:p14="http://schemas.microsoft.com/office/powerpoint/2010/main" val="1875820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1F1D736E-C0EF-4B00-B302-7710977D53F9}"/>
              </a:ext>
            </a:extLst>
          </p:cNvPr>
          <p:cNvSpPr/>
          <p:nvPr/>
        </p:nvSpPr>
        <p:spPr>
          <a:xfrm>
            <a:off x="657638" y="669603"/>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DIAS TRANSCURRIDOS ENTRE EMPLAZAMIENTO Y AUDIENCIA INICIAL.</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5" name="Rectángulo 4">
            <a:extLst>
              <a:ext uri="{FF2B5EF4-FFF2-40B4-BE49-F238E27FC236}">
                <a16:creationId xmlns:a16="http://schemas.microsoft.com/office/drawing/2014/main" id="{1D67B093-AAB6-4EC8-A293-0E71B64DA96D}"/>
              </a:ext>
            </a:extLst>
          </p:cNvPr>
          <p:cNvSpPr/>
          <p:nvPr/>
        </p:nvSpPr>
        <p:spPr>
          <a:xfrm>
            <a:off x="1147233" y="2472267"/>
            <a:ext cx="9711266" cy="28871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800" dirty="0">
                <a:solidFill>
                  <a:schemeClr val="tx1"/>
                </a:solidFill>
              </a:rPr>
              <a:t>III. Entre la fecha del emplazamiento y la de la audiencia inicial deberá mediar un plazo no menor de diez ni mayor de quince días hábiles. El diferimiento de la audiencia sólo podrá otorgarse por causas de caso fortuito o de fuerza mayor debidamente justificadas, o en aquellos casos en que se nombre. </a:t>
            </a:r>
            <a:endParaRPr lang="es-ES" sz="2000" b="1" dirty="0">
              <a:solidFill>
                <a:schemeClr val="tx1"/>
              </a:solidFill>
            </a:endParaRPr>
          </a:p>
          <a:p>
            <a:pPr algn="just"/>
            <a:r>
              <a:rPr lang="es-ES" sz="2000" b="1" dirty="0">
                <a:solidFill>
                  <a:schemeClr val="tx1"/>
                </a:solidFill>
              </a:rPr>
              <a:t>								Artículo 208.</a:t>
            </a:r>
          </a:p>
        </p:txBody>
      </p:sp>
    </p:spTree>
    <p:extLst>
      <p:ext uri="{BB962C8B-B14F-4D97-AF65-F5344CB8AC3E}">
        <p14:creationId xmlns:p14="http://schemas.microsoft.com/office/powerpoint/2010/main" val="12170646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68DCF364-E39F-4F24-86D4-AEC27AC58BFA}"/>
              </a:ext>
            </a:extLst>
          </p:cNvPr>
          <p:cNvSpPr/>
          <p:nvPr/>
        </p:nvSpPr>
        <p:spPr>
          <a:xfrm>
            <a:off x="657638" y="669603"/>
            <a:ext cx="10200861" cy="1118750"/>
          </a:xfrm>
          <a:prstGeom prst="rect">
            <a:avLst/>
          </a:prstGeom>
          <a:solidFill>
            <a:srgbClr val="145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latin typeface="Tahoma" panose="020B0604030504040204" pitchFamily="34" charset="0"/>
                <a:ea typeface="Tahoma" panose="020B0604030504040204" pitchFamily="34" charset="0"/>
                <a:cs typeface="Tahoma" panose="020B0604030504040204" pitchFamily="34" charset="0"/>
              </a:rPr>
              <a:t>Reglas de las notificaciones.</a:t>
            </a:r>
            <a:endParaRPr lang="es-MX" sz="2400" b="1" dirty="0">
              <a:latin typeface="Tahoma" panose="020B0604030504040204" pitchFamily="34" charset="0"/>
              <a:ea typeface="Tahoma" panose="020B0604030504040204" pitchFamily="34" charset="0"/>
              <a:cs typeface="Tahoma" panose="020B0604030504040204" pitchFamily="34" charset="0"/>
            </a:endParaRPr>
          </a:p>
        </p:txBody>
      </p:sp>
      <p:sp>
        <p:nvSpPr>
          <p:cNvPr id="5" name="Rectángulo 4">
            <a:extLst>
              <a:ext uri="{FF2B5EF4-FFF2-40B4-BE49-F238E27FC236}">
                <a16:creationId xmlns:a16="http://schemas.microsoft.com/office/drawing/2014/main" id="{45EEC225-434B-4CA9-8252-2C28BB7E818E}"/>
              </a:ext>
            </a:extLst>
          </p:cNvPr>
          <p:cNvSpPr/>
          <p:nvPr/>
        </p:nvSpPr>
        <p:spPr>
          <a:xfrm>
            <a:off x="1147234" y="2032001"/>
            <a:ext cx="9711266" cy="38438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 sz="2000" b="1" dirty="0">
                <a:solidFill>
                  <a:schemeClr val="tx1"/>
                </a:solidFill>
              </a:rPr>
              <a:t>Los artículos 187 al 192 de la Ley General de Responsabilidades Administrativas, establecen la figura jurídica de la notificación de las actuaciones del Procedimiento de Responsabilidad Administrativa.</a:t>
            </a:r>
          </a:p>
          <a:p>
            <a:pPr algn="just"/>
            <a:r>
              <a:rPr lang="es-ES" sz="2000" b="1" dirty="0">
                <a:solidFill>
                  <a:schemeClr val="tx1"/>
                </a:solidFill>
              </a:rPr>
              <a:t>Sin embargo, no desarrollan los lineamientos a aplicar para desahogar una diligencia de notificación. En tales circunstancias, el articulo 118 de dicho cuerpo normativo, prevé de manera expresa la posibilidad de aplicar de manera supletoria la ley que regule los procedimientos administrativos a nivel federal o local, según sea el caso.</a:t>
            </a:r>
          </a:p>
          <a:p>
            <a:pPr algn="just"/>
            <a:endParaRPr lang="es-ES" sz="2000" b="1" dirty="0">
              <a:solidFill>
                <a:schemeClr val="tx1"/>
              </a:solidFill>
            </a:endParaRPr>
          </a:p>
          <a:p>
            <a:pPr algn="just"/>
            <a:r>
              <a:rPr lang="es-ES" sz="2000" i="1" dirty="0">
                <a:solidFill>
                  <a:schemeClr val="tx1"/>
                </a:solidFill>
              </a:rPr>
              <a:t>Artículo 118. En lo que no se oponga a lo dispuesto en el procedimiento de responsabilidad administrativa, será de aplicación supletoria lo dispuesto en la Ley Federal de Procedimiento Contencioso Administrativo o las leyes que rijan en esa materia en las entidades federativas, según corresponda. </a:t>
            </a:r>
            <a:endParaRPr lang="es-ES" sz="2000" b="1" i="1" dirty="0">
              <a:solidFill>
                <a:schemeClr val="tx1"/>
              </a:solidFill>
            </a:endParaRPr>
          </a:p>
          <a:p>
            <a:pPr algn="just"/>
            <a:r>
              <a:rPr lang="es-ES" sz="2000" b="1" dirty="0">
                <a:solidFill>
                  <a:schemeClr val="tx1"/>
                </a:solidFill>
              </a:rPr>
              <a:t> </a:t>
            </a:r>
            <a:endParaRPr lang="es-MX" sz="2000" b="1" dirty="0">
              <a:solidFill>
                <a:schemeClr val="tx1"/>
              </a:solidFill>
            </a:endParaRPr>
          </a:p>
        </p:txBody>
      </p:sp>
    </p:spTree>
    <p:extLst>
      <p:ext uri="{BB962C8B-B14F-4D97-AF65-F5344CB8AC3E}">
        <p14:creationId xmlns:p14="http://schemas.microsoft.com/office/powerpoint/2010/main" val="2859502252"/>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2445</TotalTime>
  <Words>3519</Words>
  <Application>Microsoft Office PowerPoint</Application>
  <PresentationFormat>Panorámica</PresentationFormat>
  <Paragraphs>263</Paragraphs>
  <Slides>37</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37</vt:i4>
      </vt:variant>
    </vt:vector>
  </HeadingPairs>
  <TitlesOfParts>
    <vt:vector size="43" baseType="lpstr">
      <vt:lpstr>Arial</vt:lpstr>
      <vt:lpstr>Calibri</vt:lpstr>
      <vt:lpstr>Calibri Light</vt:lpstr>
      <vt:lpstr>Franklin Gothic Demi Cond</vt:lpstr>
      <vt:lpstr>Tahoma</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Abdiel Reyes</dc:creator>
  <cp:lastModifiedBy>Usuario</cp:lastModifiedBy>
  <cp:revision>155</cp:revision>
  <dcterms:created xsi:type="dcterms:W3CDTF">2021-09-04T16:19:18Z</dcterms:created>
  <dcterms:modified xsi:type="dcterms:W3CDTF">2025-11-04T23:35:53Z</dcterms:modified>
</cp:coreProperties>
</file>