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omments/comment1.xml" ContentType="application/vnd.openxmlformats-officedocument.presentationml.comments+xml"/>
  <Override PartName="/ppt/notesSlides/notesSlide5.xml" ContentType="application/vnd.openxmlformats-officedocument.presentationml.notesSlide+xml"/>
  <Override PartName="/ppt/comments/comment2.xml" ContentType="application/vnd.openxmlformats-officedocument.presentationml.comments+xml"/>
  <Override PartName="/ppt/notesSlides/notesSlide6.xml" ContentType="application/vnd.openxmlformats-officedocument.presentationml.notesSlide+xml"/>
  <Override PartName="/ppt/comments/comment3.xml" ContentType="application/vnd.openxmlformats-officedocument.presentationml.comments+xml"/>
  <Override PartName="/ppt/notesSlides/notesSlide7.xml" ContentType="application/vnd.openxmlformats-officedocument.presentationml.notesSlide+xml"/>
  <Override PartName="/ppt/comments/comment4.xml" ContentType="application/vnd.openxmlformats-officedocument.presentationml.comments+xml"/>
  <Override PartName="/ppt/notesSlides/notesSlide8.xml" ContentType="application/vnd.openxmlformats-officedocument.presentationml.notesSlide+xml"/>
  <Override PartName="/ppt/comments/comment5.xml" ContentType="application/vnd.openxmlformats-officedocument.presentationml.comments+xml"/>
  <Override PartName="/ppt/notesSlides/notesSlide9.xml" ContentType="application/vnd.openxmlformats-officedocument.presentationml.notesSlide+xml"/>
  <Override PartName="/ppt/comments/comment6.xml" ContentType="application/vnd.openxmlformats-officedocument.presentationml.comments+xml"/>
  <Override PartName="/ppt/notesSlides/notesSlide10.xml" ContentType="application/vnd.openxmlformats-officedocument.presentationml.notesSlide+xml"/>
  <Override PartName="/ppt/comments/comment7.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8" r:id="rId2"/>
    <p:sldId id="303" r:id="rId3"/>
    <p:sldId id="307" r:id="rId4"/>
    <p:sldId id="306" r:id="rId5"/>
    <p:sldId id="326" r:id="rId6"/>
    <p:sldId id="309" r:id="rId7"/>
    <p:sldId id="311" r:id="rId8"/>
    <p:sldId id="312" r:id="rId9"/>
    <p:sldId id="313" r:id="rId10"/>
    <p:sldId id="317" r:id="rId11"/>
    <p:sldId id="314" r:id="rId12"/>
    <p:sldId id="315" r:id="rId13"/>
    <p:sldId id="316" r:id="rId14"/>
    <p:sldId id="304" r:id="rId15"/>
    <p:sldId id="264" r:id="rId16"/>
    <p:sldId id="299" r:id="rId17"/>
    <p:sldId id="318" r:id="rId18"/>
    <p:sldId id="322" r:id="rId19"/>
    <p:sldId id="319" r:id="rId20"/>
    <p:sldId id="323" r:id="rId21"/>
    <p:sldId id="320" r:id="rId22"/>
    <p:sldId id="324" r:id="rId23"/>
    <p:sldId id="321" r:id="rId24"/>
    <p:sldId id="325" r:id="rId25"/>
    <p:sldId id="276" r:id="rId26"/>
  </p:sldIdLst>
  <p:sldSz cx="12192000" cy="6858000"/>
  <p:notesSz cx="7010400" cy="92964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uario" initials="U" lastIdx="1" clrIdx="0">
    <p:extLst>
      <p:ext uri="{19B8F6BF-5375-455C-9EA6-DF929625EA0E}">
        <p15:presenceInfo xmlns:p15="http://schemas.microsoft.com/office/powerpoint/2012/main" userId="04efff8a4c402ddc"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6699"/>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43" autoAdjust="0"/>
    <p:restoredTop sz="93584" autoAdjust="0"/>
  </p:normalViewPr>
  <p:slideViewPr>
    <p:cSldViewPr snapToGrid="0">
      <p:cViewPr varScale="1">
        <p:scale>
          <a:sx n="77" d="100"/>
          <a:sy n="77" d="100"/>
        </p:scale>
        <p:origin x="163" y="6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5-11-04T16:01:01.920" idx="1">
    <p:pos x="7681" y="0"/>
    <p:text/>
    <p:extLst>
      <p:ext uri="{C676402C-5697-4E1C-873F-D02D1690AC5C}">
        <p15:threadingInfo xmlns:p15="http://schemas.microsoft.com/office/powerpoint/2012/main" timeZoneBias="36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1" dt="2025-11-04T16:01:01.920" idx="1">
    <p:pos x="7681" y="0"/>
    <p:text/>
    <p:extLst>
      <p:ext uri="{C676402C-5697-4E1C-873F-D02D1690AC5C}">
        <p15:threadingInfo xmlns:p15="http://schemas.microsoft.com/office/powerpoint/2012/main" timeZoneBias="360"/>
      </p:ext>
    </p:extLst>
  </p:cm>
</p:cmLst>
</file>

<file path=ppt/comments/comment3.xml><?xml version="1.0" encoding="utf-8"?>
<p:cmLst xmlns:a="http://schemas.openxmlformats.org/drawingml/2006/main" xmlns:r="http://schemas.openxmlformats.org/officeDocument/2006/relationships" xmlns:p="http://schemas.openxmlformats.org/presentationml/2006/main">
  <p:cm authorId="1" dt="2025-11-04T16:01:01.920" idx="1">
    <p:pos x="7681" y="0"/>
    <p:text/>
    <p:extLst>
      <p:ext uri="{C676402C-5697-4E1C-873F-D02D1690AC5C}">
        <p15:threadingInfo xmlns:p15="http://schemas.microsoft.com/office/powerpoint/2012/main" timeZoneBias="360"/>
      </p:ext>
    </p:extLst>
  </p:cm>
</p:cmLst>
</file>

<file path=ppt/comments/comment4.xml><?xml version="1.0" encoding="utf-8"?>
<p:cmLst xmlns:a="http://schemas.openxmlformats.org/drawingml/2006/main" xmlns:r="http://schemas.openxmlformats.org/officeDocument/2006/relationships" xmlns:p="http://schemas.openxmlformats.org/presentationml/2006/main">
  <p:cm authorId="1" dt="2025-11-04T16:01:01.920" idx="1">
    <p:pos x="7681" y="0"/>
    <p:text/>
    <p:extLst>
      <p:ext uri="{C676402C-5697-4E1C-873F-D02D1690AC5C}">
        <p15:threadingInfo xmlns:p15="http://schemas.microsoft.com/office/powerpoint/2012/main" timeZoneBias="360"/>
      </p:ext>
    </p:extLst>
  </p:cm>
</p:cmLst>
</file>

<file path=ppt/comments/comment5.xml><?xml version="1.0" encoding="utf-8"?>
<p:cmLst xmlns:a="http://schemas.openxmlformats.org/drawingml/2006/main" xmlns:r="http://schemas.openxmlformats.org/officeDocument/2006/relationships" xmlns:p="http://schemas.openxmlformats.org/presentationml/2006/main">
  <p:cm authorId="1" dt="2025-11-04T16:01:01.920" idx="1">
    <p:pos x="7681" y="0"/>
    <p:text/>
    <p:extLst>
      <p:ext uri="{C676402C-5697-4E1C-873F-D02D1690AC5C}">
        <p15:threadingInfo xmlns:p15="http://schemas.microsoft.com/office/powerpoint/2012/main" timeZoneBias="360"/>
      </p:ext>
    </p:extLst>
  </p:cm>
</p:cmLst>
</file>

<file path=ppt/comments/comment6.xml><?xml version="1.0" encoding="utf-8"?>
<p:cmLst xmlns:a="http://schemas.openxmlformats.org/drawingml/2006/main" xmlns:r="http://schemas.openxmlformats.org/officeDocument/2006/relationships" xmlns:p="http://schemas.openxmlformats.org/presentationml/2006/main">
  <p:cm authorId="1" dt="2025-11-04T16:01:01.920" idx="1">
    <p:pos x="7681" y="0"/>
    <p:text/>
    <p:extLst>
      <p:ext uri="{C676402C-5697-4E1C-873F-D02D1690AC5C}">
        <p15:threadingInfo xmlns:p15="http://schemas.microsoft.com/office/powerpoint/2012/main" timeZoneBias="360"/>
      </p:ext>
    </p:extLst>
  </p:cm>
</p:cmLst>
</file>

<file path=ppt/comments/comment7.xml><?xml version="1.0" encoding="utf-8"?>
<p:cmLst xmlns:a="http://schemas.openxmlformats.org/drawingml/2006/main" xmlns:r="http://schemas.openxmlformats.org/officeDocument/2006/relationships" xmlns:p="http://schemas.openxmlformats.org/presentationml/2006/main">
  <p:cm authorId="1" dt="2025-11-04T16:01:01.920" idx="1">
    <p:pos x="7681" y="0"/>
    <p:text/>
    <p:extLst>
      <p:ext uri="{C676402C-5697-4E1C-873F-D02D1690AC5C}">
        <p15:threadingInfo xmlns:p15="http://schemas.microsoft.com/office/powerpoint/2012/main" timeZoneBias="36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3038475" cy="466725"/>
          </a:xfrm>
          <a:prstGeom prst="rect">
            <a:avLst/>
          </a:prstGeom>
        </p:spPr>
        <p:txBody>
          <a:bodyPr vert="horz" lIns="91440" tIns="45720" rIns="91440" bIns="45720" rtlCol="0"/>
          <a:lstStyle>
            <a:lvl1pPr algn="l">
              <a:defRPr sz="1200"/>
            </a:lvl1pPr>
          </a:lstStyle>
          <a:p>
            <a:endParaRPr lang="es-MX"/>
          </a:p>
        </p:txBody>
      </p:sp>
      <p:sp>
        <p:nvSpPr>
          <p:cNvPr id="3" name="Marcador de fecha 2"/>
          <p:cNvSpPr>
            <a:spLocks noGrp="1"/>
          </p:cNvSpPr>
          <p:nvPr>
            <p:ph type="dt" idx="1"/>
          </p:nvPr>
        </p:nvSpPr>
        <p:spPr>
          <a:xfrm>
            <a:off x="3970338" y="0"/>
            <a:ext cx="3038475" cy="466725"/>
          </a:xfrm>
          <a:prstGeom prst="rect">
            <a:avLst/>
          </a:prstGeom>
        </p:spPr>
        <p:txBody>
          <a:bodyPr vert="horz" lIns="91440" tIns="45720" rIns="91440" bIns="45720" rtlCol="0"/>
          <a:lstStyle>
            <a:lvl1pPr algn="r">
              <a:defRPr sz="1200"/>
            </a:lvl1pPr>
          </a:lstStyle>
          <a:p>
            <a:fld id="{5848C4D9-6AD6-4374-ABDE-689D9A89087C}" type="datetimeFigureOut">
              <a:rPr lang="es-MX" smtClean="0"/>
              <a:t>03/11/2025</a:t>
            </a:fld>
            <a:endParaRPr lang="es-MX"/>
          </a:p>
        </p:txBody>
      </p:sp>
      <p:sp>
        <p:nvSpPr>
          <p:cNvPr id="4" name="Marcador de imagen de diapositiva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1440" tIns="45720" rIns="91440" bIns="45720" rtlCol="0" anchor="ctr"/>
          <a:lstStyle/>
          <a:p>
            <a:endParaRPr lang="es-MX"/>
          </a:p>
        </p:txBody>
      </p:sp>
      <p:sp>
        <p:nvSpPr>
          <p:cNvPr id="5" name="Marcador de notas 4"/>
          <p:cNvSpPr>
            <a:spLocks noGrp="1"/>
          </p:cNvSpPr>
          <p:nvPr>
            <p:ph type="body" sz="quarter" idx="3"/>
          </p:nvPr>
        </p:nvSpPr>
        <p:spPr>
          <a:xfrm>
            <a:off x="701675" y="4473575"/>
            <a:ext cx="5607050" cy="3660775"/>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6" name="Marcador de pie de página 5"/>
          <p:cNvSpPr>
            <a:spLocks noGrp="1"/>
          </p:cNvSpPr>
          <p:nvPr>
            <p:ph type="ftr" sz="quarter" idx="4"/>
          </p:nvPr>
        </p:nvSpPr>
        <p:spPr>
          <a:xfrm>
            <a:off x="0" y="8829675"/>
            <a:ext cx="3038475" cy="466725"/>
          </a:xfrm>
          <a:prstGeom prst="rect">
            <a:avLst/>
          </a:prstGeom>
        </p:spPr>
        <p:txBody>
          <a:bodyPr vert="horz" lIns="91440" tIns="45720" rIns="91440" bIns="45720" rtlCol="0" anchor="b"/>
          <a:lstStyle>
            <a:lvl1pPr algn="l">
              <a:defRPr sz="1200"/>
            </a:lvl1pPr>
          </a:lstStyle>
          <a:p>
            <a:endParaRPr lang="es-MX"/>
          </a:p>
        </p:txBody>
      </p:sp>
      <p:sp>
        <p:nvSpPr>
          <p:cNvPr id="7" name="Marcador de número de diapositiva 6"/>
          <p:cNvSpPr>
            <a:spLocks noGrp="1"/>
          </p:cNvSpPr>
          <p:nvPr>
            <p:ph type="sldNum" sz="quarter" idx="5"/>
          </p:nvPr>
        </p:nvSpPr>
        <p:spPr>
          <a:xfrm>
            <a:off x="3970338" y="8829675"/>
            <a:ext cx="3038475" cy="466725"/>
          </a:xfrm>
          <a:prstGeom prst="rect">
            <a:avLst/>
          </a:prstGeom>
        </p:spPr>
        <p:txBody>
          <a:bodyPr vert="horz" lIns="91440" tIns="45720" rIns="91440" bIns="45720" rtlCol="0" anchor="b"/>
          <a:lstStyle>
            <a:lvl1pPr algn="r">
              <a:defRPr sz="1200"/>
            </a:lvl1pPr>
          </a:lstStyle>
          <a:p>
            <a:fld id="{250624B9-9F53-48F9-A426-3893AE227FA6}" type="slidenum">
              <a:rPr lang="es-MX" smtClean="0"/>
              <a:t>‹Nº›</a:t>
            </a:fld>
            <a:endParaRPr lang="es-MX"/>
          </a:p>
        </p:txBody>
      </p:sp>
    </p:spTree>
    <p:extLst>
      <p:ext uri="{BB962C8B-B14F-4D97-AF65-F5344CB8AC3E}">
        <p14:creationId xmlns:p14="http://schemas.microsoft.com/office/powerpoint/2010/main" val="16589444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fld id="{F3A900D6-1ABF-4A2D-A4B1-565E9B561D54}" type="slidenum">
              <a:rPr lang="es-MX" smtClean="0"/>
              <a:t>3</a:t>
            </a:fld>
            <a:endParaRPr lang="es-MX"/>
          </a:p>
        </p:txBody>
      </p:sp>
    </p:spTree>
    <p:extLst>
      <p:ext uri="{BB962C8B-B14F-4D97-AF65-F5344CB8AC3E}">
        <p14:creationId xmlns:p14="http://schemas.microsoft.com/office/powerpoint/2010/main" val="3680562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fld id="{F3A900D6-1ABF-4A2D-A4B1-565E9B561D54}" type="slidenum">
              <a:rPr lang="es-MX" smtClean="0"/>
              <a:t>13</a:t>
            </a:fld>
            <a:endParaRPr lang="es-MX"/>
          </a:p>
        </p:txBody>
      </p:sp>
    </p:spTree>
    <p:extLst>
      <p:ext uri="{BB962C8B-B14F-4D97-AF65-F5344CB8AC3E}">
        <p14:creationId xmlns:p14="http://schemas.microsoft.com/office/powerpoint/2010/main" val="41230865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fld id="{F3A900D6-1ABF-4A2D-A4B1-565E9B561D54}" type="slidenum">
              <a:rPr lang="es-MX" smtClean="0"/>
              <a:t>4</a:t>
            </a:fld>
            <a:endParaRPr lang="es-MX"/>
          </a:p>
        </p:txBody>
      </p:sp>
    </p:spTree>
    <p:extLst>
      <p:ext uri="{BB962C8B-B14F-4D97-AF65-F5344CB8AC3E}">
        <p14:creationId xmlns:p14="http://schemas.microsoft.com/office/powerpoint/2010/main" val="12823632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fld id="{F3A900D6-1ABF-4A2D-A4B1-565E9B561D54}" type="slidenum">
              <a:rPr lang="es-MX" smtClean="0"/>
              <a:t>5</a:t>
            </a:fld>
            <a:endParaRPr lang="es-MX"/>
          </a:p>
        </p:txBody>
      </p:sp>
    </p:spTree>
    <p:extLst>
      <p:ext uri="{BB962C8B-B14F-4D97-AF65-F5344CB8AC3E}">
        <p14:creationId xmlns:p14="http://schemas.microsoft.com/office/powerpoint/2010/main" val="8553348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fld id="{F3A900D6-1ABF-4A2D-A4B1-565E9B561D54}" type="slidenum">
              <a:rPr lang="es-MX" smtClean="0"/>
              <a:t>6</a:t>
            </a:fld>
            <a:endParaRPr lang="es-MX"/>
          </a:p>
        </p:txBody>
      </p:sp>
    </p:spTree>
    <p:extLst>
      <p:ext uri="{BB962C8B-B14F-4D97-AF65-F5344CB8AC3E}">
        <p14:creationId xmlns:p14="http://schemas.microsoft.com/office/powerpoint/2010/main" val="24779089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fld id="{F3A900D6-1ABF-4A2D-A4B1-565E9B561D54}" type="slidenum">
              <a:rPr lang="es-MX" smtClean="0"/>
              <a:t>7</a:t>
            </a:fld>
            <a:endParaRPr lang="es-MX"/>
          </a:p>
        </p:txBody>
      </p:sp>
    </p:spTree>
    <p:extLst>
      <p:ext uri="{BB962C8B-B14F-4D97-AF65-F5344CB8AC3E}">
        <p14:creationId xmlns:p14="http://schemas.microsoft.com/office/powerpoint/2010/main" val="8990823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fld id="{F3A900D6-1ABF-4A2D-A4B1-565E9B561D54}" type="slidenum">
              <a:rPr lang="es-MX" smtClean="0"/>
              <a:t>8</a:t>
            </a:fld>
            <a:endParaRPr lang="es-MX"/>
          </a:p>
        </p:txBody>
      </p:sp>
    </p:spTree>
    <p:extLst>
      <p:ext uri="{BB962C8B-B14F-4D97-AF65-F5344CB8AC3E}">
        <p14:creationId xmlns:p14="http://schemas.microsoft.com/office/powerpoint/2010/main" val="31226555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fld id="{F3A900D6-1ABF-4A2D-A4B1-565E9B561D54}" type="slidenum">
              <a:rPr lang="es-MX" smtClean="0"/>
              <a:t>9</a:t>
            </a:fld>
            <a:endParaRPr lang="es-MX"/>
          </a:p>
        </p:txBody>
      </p:sp>
    </p:spTree>
    <p:extLst>
      <p:ext uri="{BB962C8B-B14F-4D97-AF65-F5344CB8AC3E}">
        <p14:creationId xmlns:p14="http://schemas.microsoft.com/office/powerpoint/2010/main" val="23171245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fld id="{F3A900D6-1ABF-4A2D-A4B1-565E9B561D54}" type="slidenum">
              <a:rPr lang="es-MX" smtClean="0"/>
              <a:t>11</a:t>
            </a:fld>
            <a:endParaRPr lang="es-MX"/>
          </a:p>
        </p:txBody>
      </p:sp>
    </p:spTree>
    <p:extLst>
      <p:ext uri="{BB962C8B-B14F-4D97-AF65-F5344CB8AC3E}">
        <p14:creationId xmlns:p14="http://schemas.microsoft.com/office/powerpoint/2010/main" val="40695310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fld id="{F3A900D6-1ABF-4A2D-A4B1-565E9B561D54}" type="slidenum">
              <a:rPr lang="es-MX" smtClean="0"/>
              <a:t>12</a:t>
            </a:fld>
            <a:endParaRPr lang="es-MX"/>
          </a:p>
        </p:txBody>
      </p:sp>
    </p:spTree>
    <p:extLst>
      <p:ext uri="{BB962C8B-B14F-4D97-AF65-F5344CB8AC3E}">
        <p14:creationId xmlns:p14="http://schemas.microsoft.com/office/powerpoint/2010/main" val="41723335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620677C-D024-BBE8-405F-29737EB483FA}"/>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MX"/>
          </a:p>
        </p:txBody>
      </p:sp>
      <p:sp>
        <p:nvSpPr>
          <p:cNvPr id="3" name="Subtítulo 2">
            <a:extLst>
              <a:ext uri="{FF2B5EF4-FFF2-40B4-BE49-F238E27FC236}">
                <a16:creationId xmlns:a16="http://schemas.microsoft.com/office/drawing/2014/main" id="{F8747376-4136-D0FA-8AB9-471C2242E5B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MX"/>
          </a:p>
        </p:txBody>
      </p:sp>
      <p:sp>
        <p:nvSpPr>
          <p:cNvPr id="4" name="Marcador de fecha 3">
            <a:extLst>
              <a:ext uri="{FF2B5EF4-FFF2-40B4-BE49-F238E27FC236}">
                <a16:creationId xmlns:a16="http://schemas.microsoft.com/office/drawing/2014/main" id="{1F81BA31-891F-39FE-2823-DE5C99F6EF74}"/>
              </a:ext>
            </a:extLst>
          </p:cNvPr>
          <p:cNvSpPr>
            <a:spLocks noGrp="1"/>
          </p:cNvSpPr>
          <p:nvPr>
            <p:ph type="dt" sz="half" idx="10"/>
          </p:nvPr>
        </p:nvSpPr>
        <p:spPr/>
        <p:txBody>
          <a:bodyPr/>
          <a:lstStyle/>
          <a:p>
            <a:fld id="{EC8DB48B-6C78-4955-BE98-3465E96BB880}" type="datetimeFigureOut">
              <a:rPr lang="es-MX" smtClean="0"/>
              <a:t>03/11/2025</a:t>
            </a:fld>
            <a:endParaRPr lang="es-MX"/>
          </a:p>
        </p:txBody>
      </p:sp>
      <p:sp>
        <p:nvSpPr>
          <p:cNvPr id="5" name="Marcador de pie de página 4">
            <a:extLst>
              <a:ext uri="{FF2B5EF4-FFF2-40B4-BE49-F238E27FC236}">
                <a16:creationId xmlns:a16="http://schemas.microsoft.com/office/drawing/2014/main" id="{3EAA39EE-7485-13CA-43FD-D969EF152917}"/>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B3B4D91F-EADD-7946-B287-96D6EF339E04}"/>
              </a:ext>
            </a:extLst>
          </p:cNvPr>
          <p:cNvSpPr>
            <a:spLocks noGrp="1"/>
          </p:cNvSpPr>
          <p:nvPr>
            <p:ph type="sldNum" sz="quarter" idx="12"/>
          </p:nvPr>
        </p:nvSpPr>
        <p:spPr/>
        <p:txBody>
          <a:bodyPr/>
          <a:lstStyle/>
          <a:p>
            <a:fld id="{7F7D06DF-38F5-4C70-A2DC-800E2DFD8268}" type="slidenum">
              <a:rPr lang="es-MX" smtClean="0"/>
              <a:t>‹Nº›</a:t>
            </a:fld>
            <a:endParaRPr lang="es-MX"/>
          </a:p>
        </p:txBody>
      </p:sp>
    </p:spTree>
    <p:extLst>
      <p:ext uri="{BB962C8B-B14F-4D97-AF65-F5344CB8AC3E}">
        <p14:creationId xmlns:p14="http://schemas.microsoft.com/office/powerpoint/2010/main" val="1084956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9ED6596-27DD-F401-7FF6-730417386B48}"/>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texto vertical 2">
            <a:extLst>
              <a:ext uri="{FF2B5EF4-FFF2-40B4-BE49-F238E27FC236}">
                <a16:creationId xmlns:a16="http://schemas.microsoft.com/office/drawing/2014/main" id="{5CB9495B-BD95-4857-F55D-12DBE46ECBFB}"/>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B8DE00FC-D48F-21EC-52D0-2B85320DBC6E}"/>
              </a:ext>
            </a:extLst>
          </p:cNvPr>
          <p:cNvSpPr>
            <a:spLocks noGrp="1"/>
          </p:cNvSpPr>
          <p:nvPr>
            <p:ph type="dt" sz="half" idx="10"/>
          </p:nvPr>
        </p:nvSpPr>
        <p:spPr/>
        <p:txBody>
          <a:bodyPr/>
          <a:lstStyle/>
          <a:p>
            <a:fld id="{EC8DB48B-6C78-4955-BE98-3465E96BB880}" type="datetimeFigureOut">
              <a:rPr lang="es-MX" smtClean="0"/>
              <a:t>03/11/2025</a:t>
            </a:fld>
            <a:endParaRPr lang="es-MX"/>
          </a:p>
        </p:txBody>
      </p:sp>
      <p:sp>
        <p:nvSpPr>
          <p:cNvPr id="5" name="Marcador de pie de página 4">
            <a:extLst>
              <a:ext uri="{FF2B5EF4-FFF2-40B4-BE49-F238E27FC236}">
                <a16:creationId xmlns:a16="http://schemas.microsoft.com/office/drawing/2014/main" id="{E3E57D49-1A1C-2D95-21F3-CCEADBAB9471}"/>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8D330AA8-3E21-D4D4-EE83-432EB89B0691}"/>
              </a:ext>
            </a:extLst>
          </p:cNvPr>
          <p:cNvSpPr>
            <a:spLocks noGrp="1"/>
          </p:cNvSpPr>
          <p:nvPr>
            <p:ph type="sldNum" sz="quarter" idx="12"/>
          </p:nvPr>
        </p:nvSpPr>
        <p:spPr/>
        <p:txBody>
          <a:bodyPr/>
          <a:lstStyle/>
          <a:p>
            <a:fld id="{7F7D06DF-38F5-4C70-A2DC-800E2DFD8268}" type="slidenum">
              <a:rPr lang="es-MX" smtClean="0"/>
              <a:t>‹Nº›</a:t>
            </a:fld>
            <a:endParaRPr lang="es-MX"/>
          </a:p>
        </p:txBody>
      </p:sp>
    </p:spTree>
    <p:extLst>
      <p:ext uri="{BB962C8B-B14F-4D97-AF65-F5344CB8AC3E}">
        <p14:creationId xmlns:p14="http://schemas.microsoft.com/office/powerpoint/2010/main" val="32872237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6DC2378D-8E59-5E8B-C220-F0341461817E}"/>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MX"/>
          </a:p>
        </p:txBody>
      </p:sp>
      <p:sp>
        <p:nvSpPr>
          <p:cNvPr id="3" name="Marcador de texto vertical 2">
            <a:extLst>
              <a:ext uri="{FF2B5EF4-FFF2-40B4-BE49-F238E27FC236}">
                <a16:creationId xmlns:a16="http://schemas.microsoft.com/office/drawing/2014/main" id="{6F79CF1B-9551-299C-B016-0D42658C7741}"/>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91462E82-477D-E452-2DBF-AC01F676668C}"/>
              </a:ext>
            </a:extLst>
          </p:cNvPr>
          <p:cNvSpPr>
            <a:spLocks noGrp="1"/>
          </p:cNvSpPr>
          <p:nvPr>
            <p:ph type="dt" sz="half" idx="10"/>
          </p:nvPr>
        </p:nvSpPr>
        <p:spPr/>
        <p:txBody>
          <a:bodyPr/>
          <a:lstStyle/>
          <a:p>
            <a:fld id="{EC8DB48B-6C78-4955-BE98-3465E96BB880}" type="datetimeFigureOut">
              <a:rPr lang="es-MX" smtClean="0"/>
              <a:t>03/11/2025</a:t>
            </a:fld>
            <a:endParaRPr lang="es-MX"/>
          </a:p>
        </p:txBody>
      </p:sp>
      <p:sp>
        <p:nvSpPr>
          <p:cNvPr id="5" name="Marcador de pie de página 4">
            <a:extLst>
              <a:ext uri="{FF2B5EF4-FFF2-40B4-BE49-F238E27FC236}">
                <a16:creationId xmlns:a16="http://schemas.microsoft.com/office/drawing/2014/main" id="{C91B4656-81F0-11C0-6579-8690981B76A3}"/>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43B935B3-BED4-6473-6A0D-9D71B93D9464}"/>
              </a:ext>
            </a:extLst>
          </p:cNvPr>
          <p:cNvSpPr>
            <a:spLocks noGrp="1"/>
          </p:cNvSpPr>
          <p:nvPr>
            <p:ph type="sldNum" sz="quarter" idx="12"/>
          </p:nvPr>
        </p:nvSpPr>
        <p:spPr/>
        <p:txBody>
          <a:bodyPr/>
          <a:lstStyle/>
          <a:p>
            <a:fld id="{7F7D06DF-38F5-4C70-A2DC-800E2DFD8268}" type="slidenum">
              <a:rPr lang="es-MX" smtClean="0"/>
              <a:t>‹Nº›</a:t>
            </a:fld>
            <a:endParaRPr lang="es-MX"/>
          </a:p>
        </p:txBody>
      </p:sp>
    </p:spTree>
    <p:extLst>
      <p:ext uri="{BB962C8B-B14F-4D97-AF65-F5344CB8AC3E}">
        <p14:creationId xmlns:p14="http://schemas.microsoft.com/office/powerpoint/2010/main" val="15227827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C2B1758-BCAB-7382-C0DB-5D60FDC05FD8}"/>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C853C939-71CE-FA50-22E7-5589E2D148B1}"/>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1690A754-46E2-5B81-524B-79EE6A490D38}"/>
              </a:ext>
            </a:extLst>
          </p:cNvPr>
          <p:cNvSpPr>
            <a:spLocks noGrp="1"/>
          </p:cNvSpPr>
          <p:nvPr>
            <p:ph type="dt" sz="half" idx="10"/>
          </p:nvPr>
        </p:nvSpPr>
        <p:spPr/>
        <p:txBody>
          <a:bodyPr/>
          <a:lstStyle/>
          <a:p>
            <a:fld id="{EC8DB48B-6C78-4955-BE98-3465E96BB880}" type="datetimeFigureOut">
              <a:rPr lang="es-MX" smtClean="0"/>
              <a:t>03/11/2025</a:t>
            </a:fld>
            <a:endParaRPr lang="es-MX"/>
          </a:p>
        </p:txBody>
      </p:sp>
      <p:sp>
        <p:nvSpPr>
          <p:cNvPr id="5" name="Marcador de pie de página 4">
            <a:extLst>
              <a:ext uri="{FF2B5EF4-FFF2-40B4-BE49-F238E27FC236}">
                <a16:creationId xmlns:a16="http://schemas.microsoft.com/office/drawing/2014/main" id="{40322B75-D38A-8B66-F7A7-FEFDD5FC0BF9}"/>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9E7B039D-61E7-C13C-7B34-746CC62FBE4F}"/>
              </a:ext>
            </a:extLst>
          </p:cNvPr>
          <p:cNvSpPr>
            <a:spLocks noGrp="1"/>
          </p:cNvSpPr>
          <p:nvPr>
            <p:ph type="sldNum" sz="quarter" idx="12"/>
          </p:nvPr>
        </p:nvSpPr>
        <p:spPr/>
        <p:txBody>
          <a:bodyPr/>
          <a:lstStyle/>
          <a:p>
            <a:fld id="{7F7D06DF-38F5-4C70-A2DC-800E2DFD8268}" type="slidenum">
              <a:rPr lang="es-MX" smtClean="0"/>
              <a:t>‹Nº›</a:t>
            </a:fld>
            <a:endParaRPr lang="es-MX"/>
          </a:p>
        </p:txBody>
      </p:sp>
    </p:spTree>
    <p:extLst>
      <p:ext uri="{BB962C8B-B14F-4D97-AF65-F5344CB8AC3E}">
        <p14:creationId xmlns:p14="http://schemas.microsoft.com/office/powerpoint/2010/main" val="21767741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3105FB7-40BA-9DF0-FB96-AB918F389B99}"/>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C4361744-3360-E2CB-2060-16C3B246D74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BCBD585A-E0A3-E7E8-8265-F9E228F596DD}"/>
              </a:ext>
            </a:extLst>
          </p:cNvPr>
          <p:cNvSpPr>
            <a:spLocks noGrp="1"/>
          </p:cNvSpPr>
          <p:nvPr>
            <p:ph type="dt" sz="half" idx="10"/>
          </p:nvPr>
        </p:nvSpPr>
        <p:spPr/>
        <p:txBody>
          <a:bodyPr/>
          <a:lstStyle/>
          <a:p>
            <a:fld id="{EC8DB48B-6C78-4955-BE98-3465E96BB880}" type="datetimeFigureOut">
              <a:rPr lang="es-MX" smtClean="0"/>
              <a:t>03/11/2025</a:t>
            </a:fld>
            <a:endParaRPr lang="es-MX"/>
          </a:p>
        </p:txBody>
      </p:sp>
      <p:sp>
        <p:nvSpPr>
          <p:cNvPr id="5" name="Marcador de pie de página 4">
            <a:extLst>
              <a:ext uri="{FF2B5EF4-FFF2-40B4-BE49-F238E27FC236}">
                <a16:creationId xmlns:a16="http://schemas.microsoft.com/office/drawing/2014/main" id="{F8B37D56-8BF9-2BE3-CCFA-A5480F9F8FE9}"/>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FA91A2D8-D21D-7BA9-705C-845D7AD9D83C}"/>
              </a:ext>
            </a:extLst>
          </p:cNvPr>
          <p:cNvSpPr>
            <a:spLocks noGrp="1"/>
          </p:cNvSpPr>
          <p:nvPr>
            <p:ph type="sldNum" sz="quarter" idx="12"/>
          </p:nvPr>
        </p:nvSpPr>
        <p:spPr/>
        <p:txBody>
          <a:bodyPr/>
          <a:lstStyle/>
          <a:p>
            <a:fld id="{7F7D06DF-38F5-4C70-A2DC-800E2DFD8268}" type="slidenum">
              <a:rPr lang="es-MX" smtClean="0"/>
              <a:t>‹Nº›</a:t>
            </a:fld>
            <a:endParaRPr lang="es-MX"/>
          </a:p>
        </p:txBody>
      </p:sp>
    </p:spTree>
    <p:extLst>
      <p:ext uri="{BB962C8B-B14F-4D97-AF65-F5344CB8AC3E}">
        <p14:creationId xmlns:p14="http://schemas.microsoft.com/office/powerpoint/2010/main" val="34652528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FBE8D18-80D9-5E25-886A-34D51FC068C1}"/>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94EA923E-FF27-BD11-B5C1-FD8DCE2ABEA9}"/>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contenido 3">
            <a:extLst>
              <a:ext uri="{FF2B5EF4-FFF2-40B4-BE49-F238E27FC236}">
                <a16:creationId xmlns:a16="http://schemas.microsoft.com/office/drawing/2014/main" id="{C5C4A92C-FAA6-08F8-F4D3-7CBC30A04581}"/>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Marcador de fecha 4">
            <a:extLst>
              <a:ext uri="{FF2B5EF4-FFF2-40B4-BE49-F238E27FC236}">
                <a16:creationId xmlns:a16="http://schemas.microsoft.com/office/drawing/2014/main" id="{5BB167E3-3B3E-C001-2F2D-EE77C8ABCD0E}"/>
              </a:ext>
            </a:extLst>
          </p:cNvPr>
          <p:cNvSpPr>
            <a:spLocks noGrp="1"/>
          </p:cNvSpPr>
          <p:nvPr>
            <p:ph type="dt" sz="half" idx="10"/>
          </p:nvPr>
        </p:nvSpPr>
        <p:spPr/>
        <p:txBody>
          <a:bodyPr/>
          <a:lstStyle/>
          <a:p>
            <a:fld id="{EC8DB48B-6C78-4955-BE98-3465E96BB880}" type="datetimeFigureOut">
              <a:rPr lang="es-MX" smtClean="0"/>
              <a:t>03/11/2025</a:t>
            </a:fld>
            <a:endParaRPr lang="es-MX"/>
          </a:p>
        </p:txBody>
      </p:sp>
      <p:sp>
        <p:nvSpPr>
          <p:cNvPr id="6" name="Marcador de pie de página 5">
            <a:extLst>
              <a:ext uri="{FF2B5EF4-FFF2-40B4-BE49-F238E27FC236}">
                <a16:creationId xmlns:a16="http://schemas.microsoft.com/office/drawing/2014/main" id="{76BC41C1-C98C-C26B-347B-22BF1D858569}"/>
              </a:ext>
            </a:extLst>
          </p:cNvPr>
          <p:cNvSpPr>
            <a:spLocks noGrp="1"/>
          </p:cNvSpPr>
          <p:nvPr>
            <p:ph type="ftr" sz="quarter" idx="11"/>
          </p:nvPr>
        </p:nvSpPr>
        <p:spPr/>
        <p:txBody>
          <a:bodyPr/>
          <a:lstStyle/>
          <a:p>
            <a:endParaRPr lang="es-MX"/>
          </a:p>
        </p:txBody>
      </p:sp>
      <p:sp>
        <p:nvSpPr>
          <p:cNvPr id="7" name="Marcador de número de diapositiva 6">
            <a:extLst>
              <a:ext uri="{FF2B5EF4-FFF2-40B4-BE49-F238E27FC236}">
                <a16:creationId xmlns:a16="http://schemas.microsoft.com/office/drawing/2014/main" id="{ABA88A17-A0CD-1E11-AC8E-7F5DBC285622}"/>
              </a:ext>
            </a:extLst>
          </p:cNvPr>
          <p:cNvSpPr>
            <a:spLocks noGrp="1"/>
          </p:cNvSpPr>
          <p:nvPr>
            <p:ph type="sldNum" sz="quarter" idx="12"/>
          </p:nvPr>
        </p:nvSpPr>
        <p:spPr/>
        <p:txBody>
          <a:bodyPr/>
          <a:lstStyle/>
          <a:p>
            <a:fld id="{7F7D06DF-38F5-4C70-A2DC-800E2DFD8268}" type="slidenum">
              <a:rPr lang="es-MX" smtClean="0"/>
              <a:t>‹Nº›</a:t>
            </a:fld>
            <a:endParaRPr lang="es-MX"/>
          </a:p>
        </p:txBody>
      </p:sp>
    </p:spTree>
    <p:extLst>
      <p:ext uri="{BB962C8B-B14F-4D97-AF65-F5344CB8AC3E}">
        <p14:creationId xmlns:p14="http://schemas.microsoft.com/office/powerpoint/2010/main" val="24411801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93B8882-72C8-029E-06E3-C847C22878AA}"/>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780DD6D7-F813-AB80-606C-C44DB46AA76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7496A313-F85A-1DC2-3C57-9C2CB6F09011}"/>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Marcador de texto 4">
            <a:extLst>
              <a:ext uri="{FF2B5EF4-FFF2-40B4-BE49-F238E27FC236}">
                <a16:creationId xmlns:a16="http://schemas.microsoft.com/office/drawing/2014/main" id="{B2C6C215-D616-1CEF-9309-6FDFE038A3D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B6329712-932A-CDDB-65D7-566FED856F5B}"/>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7" name="Marcador de fecha 6">
            <a:extLst>
              <a:ext uri="{FF2B5EF4-FFF2-40B4-BE49-F238E27FC236}">
                <a16:creationId xmlns:a16="http://schemas.microsoft.com/office/drawing/2014/main" id="{CCB22FB1-9D71-8E4A-D0F2-EDEA669E56D5}"/>
              </a:ext>
            </a:extLst>
          </p:cNvPr>
          <p:cNvSpPr>
            <a:spLocks noGrp="1"/>
          </p:cNvSpPr>
          <p:nvPr>
            <p:ph type="dt" sz="half" idx="10"/>
          </p:nvPr>
        </p:nvSpPr>
        <p:spPr/>
        <p:txBody>
          <a:bodyPr/>
          <a:lstStyle/>
          <a:p>
            <a:fld id="{EC8DB48B-6C78-4955-BE98-3465E96BB880}" type="datetimeFigureOut">
              <a:rPr lang="es-MX" smtClean="0"/>
              <a:t>03/11/2025</a:t>
            </a:fld>
            <a:endParaRPr lang="es-MX"/>
          </a:p>
        </p:txBody>
      </p:sp>
      <p:sp>
        <p:nvSpPr>
          <p:cNvPr id="8" name="Marcador de pie de página 7">
            <a:extLst>
              <a:ext uri="{FF2B5EF4-FFF2-40B4-BE49-F238E27FC236}">
                <a16:creationId xmlns:a16="http://schemas.microsoft.com/office/drawing/2014/main" id="{FFB4508D-5A58-FAF9-27ED-6739B02F6581}"/>
              </a:ext>
            </a:extLst>
          </p:cNvPr>
          <p:cNvSpPr>
            <a:spLocks noGrp="1"/>
          </p:cNvSpPr>
          <p:nvPr>
            <p:ph type="ftr" sz="quarter" idx="11"/>
          </p:nvPr>
        </p:nvSpPr>
        <p:spPr/>
        <p:txBody>
          <a:bodyPr/>
          <a:lstStyle/>
          <a:p>
            <a:endParaRPr lang="es-MX"/>
          </a:p>
        </p:txBody>
      </p:sp>
      <p:sp>
        <p:nvSpPr>
          <p:cNvPr id="9" name="Marcador de número de diapositiva 8">
            <a:extLst>
              <a:ext uri="{FF2B5EF4-FFF2-40B4-BE49-F238E27FC236}">
                <a16:creationId xmlns:a16="http://schemas.microsoft.com/office/drawing/2014/main" id="{AB8E0393-B2E1-7919-8D86-9821614057E2}"/>
              </a:ext>
            </a:extLst>
          </p:cNvPr>
          <p:cNvSpPr>
            <a:spLocks noGrp="1"/>
          </p:cNvSpPr>
          <p:nvPr>
            <p:ph type="sldNum" sz="quarter" idx="12"/>
          </p:nvPr>
        </p:nvSpPr>
        <p:spPr/>
        <p:txBody>
          <a:bodyPr/>
          <a:lstStyle/>
          <a:p>
            <a:fld id="{7F7D06DF-38F5-4C70-A2DC-800E2DFD8268}" type="slidenum">
              <a:rPr lang="es-MX" smtClean="0"/>
              <a:t>‹Nº›</a:t>
            </a:fld>
            <a:endParaRPr lang="es-MX"/>
          </a:p>
        </p:txBody>
      </p:sp>
    </p:spTree>
    <p:extLst>
      <p:ext uri="{BB962C8B-B14F-4D97-AF65-F5344CB8AC3E}">
        <p14:creationId xmlns:p14="http://schemas.microsoft.com/office/powerpoint/2010/main" val="7002902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B3CBF30-1B79-8421-38EE-89A86012DDB7}"/>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fecha 2">
            <a:extLst>
              <a:ext uri="{FF2B5EF4-FFF2-40B4-BE49-F238E27FC236}">
                <a16:creationId xmlns:a16="http://schemas.microsoft.com/office/drawing/2014/main" id="{639C09C7-79E1-279A-0E01-69685C6AD01D}"/>
              </a:ext>
            </a:extLst>
          </p:cNvPr>
          <p:cNvSpPr>
            <a:spLocks noGrp="1"/>
          </p:cNvSpPr>
          <p:nvPr>
            <p:ph type="dt" sz="half" idx="10"/>
          </p:nvPr>
        </p:nvSpPr>
        <p:spPr/>
        <p:txBody>
          <a:bodyPr/>
          <a:lstStyle/>
          <a:p>
            <a:fld id="{EC8DB48B-6C78-4955-BE98-3465E96BB880}" type="datetimeFigureOut">
              <a:rPr lang="es-MX" smtClean="0"/>
              <a:t>03/11/2025</a:t>
            </a:fld>
            <a:endParaRPr lang="es-MX"/>
          </a:p>
        </p:txBody>
      </p:sp>
      <p:sp>
        <p:nvSpPr>
          <p:cNvPr id="4" name="Marcador de pie de página 3">
            <a:extLst>
              <a:ext uri="{FF2B5EF4-FFF2-40B4-BE49-F238E27FC236}">
                <a16:creationId xmlns:a16="http://schemas.microsoft.com/office/drawing/2014/main" id="{2958C764-7B80-3DD1-384A-5A4F4BE6E16B}"/>
              </a:ext>
            </a:extLst>
          </p:cNvPr>
          <p:cNvSpPr>
            <a:spLocks noGrp="1"/>
          </p:cNvSpPr>
          <p:nvPr>
            <p:ph type="ftr" sz="quarter" idx="11"/>
          </p:nvPr>
        </p:nvSpPr>
        <p:spPr/>
        <p:txBody>
          <a:bodyPr/>
          <a:lstStyle/>
          <a:p>
            <a:endParaRPr lang="es-MX"/>
          </a:p>
        </p:txBody>
      </p:sp>
      <p:sp>
        <p:nvSpPr>
          <p:cNvPr id="5" name="Marcador de número de diapositiva 4">
            <a:extLst>
              <a:ext uri="{FF2B5EF4-FFF2-40B4-BE49-F238E27FC236}">
                <a16:creationId xmlns:a16="http://schemas.microsoft.com/office/drawing/2014/main" id="{988F0E26-349E-03EF-B4E5-29FEF9E04303}"/>
              </a:ext>
            </a:extLst>
          </p:cNvPr>
          <p:cNvSpPr>
            <a:spLocks noGrp="1"/>
          </p:cNvSpPr>
          <p:nvPr>
            <p:ph type="sldNum" sz="quarter" idx="12"/>
          </p:nvPr>
        </p:nvSpPr>
        <p:spPr/>
        <p:txBody>
          <a:bodyPr/>
          <a:lstStyle/>
          <a:p>
            <a:fld id="{7F7D06DF-38F5-4C70-A2DC-800E2DFD8268}" type="slidenum">
              <a:rPr lang="es-MX" smtClean="0"/>
              <a:t>‹Nº›</a:t>
            </a:fld>
            <a:endParaRPr lang="es-MX"/>
          </a:p>
        </p:txBody>
      </p:sp>
    </p:spTree>
    <p:extLst>
      <p:ext uri="{BB962C8B-B14F-4D97-AF65-F5344CB8AC3E}">
        <p14:creationId xmlns:p14="http://schemas.microsoft.com/office/powerpoint/2010/main" val="10656617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367D10D8-47F9-DB64-E42E-2230C6B5168A}"/>
              </a:ext>
            </a:extLst>
          </p:cNvPr>
          <p:cNvSpPr>
            <a:spLocks noGrp="1"/>
          </p:cNvSpPr>
          <p:nvPr>
            <p:ph type="dt" sz="half" idx="10"/>
          </p:nvPr>
        </p:nvSpPr>
        <p:spPr/>
        <p:txBody>
          <a:bodyPr/>
          <a:lstStyle/>
          <a:p>
            <a:fld id="{EC8DB48B-6C78-4955-BE98-3465E96BB880}" type="datetimeFigureOut">
              <a:rPr lang="es-MX" smtClean="0"/>
              <a:t>03/11/2025</a:t>
            </a:fld>
            <a:endParaRPr lang="es-MX"/>
          </a:p>
        </p:txBody>
      </p:sp>
      <p:sp>
        <p:nvSpPr>
          <p:cNvPr id="3" name="Marcador de pie de página 2">
            <a:extLst>
              <a:ext uri="{FF2B5EF4-FFF2-40B4-BE49-F238E27FC236}">
                <a16:creationId xmlns:a16="http://schemas.microsoft.com/office/drawing/2014/main" id="{B2FF8531-B90E-487D-54BB-1FE4FA880193}"/>
              </a:ext>
            </a:extLst>
          </p:cNvPr>
          <p:cNvSpPr>
            <a:spLocks noGrp="1"/>
          </p:cNvSpPr>
          <p:nvPr>
            <p:ph type="ftr" sz="quarter" idx="11"/>
          </p:nvPr>
        </p:nvSpPr>
        <p:spPr/>
        <p:txBody>
          <a:bodyPr/>
          <a:lstStyle/>
          <a:p>
            <a:endParaRPr lang="es-MX"/>
          </a:p>
        </p:txBody>
      </p:sp>
      <p:sp>
        <p:nvSpPr>
          <p:cNvPr id="4" name="Marcador de número de diapositiva 3">
            <a:extLst>
              <a:ext uri="{FF2B5EF4-FFF2-40B4-BE49-F238E27FC236}">
                <a16:creationId xmlns:a16="http://schemas.microsoft.com/office/drawing/2014/main" id="{0A3E64C1-BA19-241D-0EEE-A729F8B3D513}"/>
              </a:ext>
            </a:extLst>
          </p:cNvPr>
          <p:cNvSpPr>
            <a:spLocks noGrp="1"/>
          </p:cNvSpPr>
          <p:nvPr>
            <p:ph type="sldNum" sz="quarter" idx="12"/>
          </p:nvPr>
        </p:nvSpPr>
        <p:spPr/>
        <p:txBody>
          <a:bodyPr/>
          <a:lstStyle/>
          <a:p>
            <a:fld id="{7F7D06DF-38F5-4C70-A2DC-800E2DFD8268}" type="slidenum">
              <a:rPr lang="es-MX" smtClean="0"/>
              <a:t>‹Nº›</a:t>
            </a:fld>
            <a:endParaRPr lang="es-MX"/>
          </a:p>
        </p:txBody>
      </p:sp>
    </p:spTree>
    <p:extLst>
      <p:ext uri="{BB962C8B-B14F-4D97-AF65-F5344CB8AC3E}">
        <p14:creationId xmlns:p14="http://schemas.microsoft.com/office/powerpoint/2010/main" val="11156098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11846F6-3522-02CB-1CB3-85BFC1EFE385}"/>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481448A8-3857-B297-2137-50A53FD100B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texto 3">
            <a:extLst>
              <a:ext uri="{FF2B5EF4-FFF2-40B4-BE49-F238E27FC236}">
                <a16:creationId xmlns:a16="http://schemas.microsoft.com/office/drawing/2014/main" id="{7842FF50-FA5B-7ECA-B333-2F7B10BFCA7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07F9F053-FE03-4A3F-6B43-81DD546CA6D7}"/>
              </a:ext>
            </a:extLst>
          </p:cNvPr>
          <p:cNvSpPr>
            <a:spLocks noGrp="1"/>
          </p:cNvSpPr>
          <p:nvPr>
            <p:ph type="dt" sz="half" idx="10"/>
          </p:nvPr>
        </p:nvSpPr>
        <p:spPr/>
        <p:txBody>
          <a:bodyPr/>
          <a:lstStyle/>
          <a:p>
            <a:fld id="{EC8DB48B-6C78-4955-BE98-3465E96BB880}" type="datetimeFigureOut">
              <a:rPr lang="es-MX" smtClean="0"/>
              <a:t>03/11/2025</a:t>
            </a:fld>
            <a:endParaRPr lang="es-MX"/>
          </a:p>
        </p:txBody>
      </p:sp>
      <p:sp>
        <p:nvSpPr>
          <p:cNvPr id="6" name="Marcador de pie de página 5">
            <a:extLst>
              <a:ext uri="{FF2B5EF4-FFF2-40B4-BE49-F238E27FC236}">
                <a16:creationId xmlns:a16="http://schemas.microsoft.com/office/drawing/2014/main" id="{A582B835-56F7-5F1D-39FC-C487CCFF8E1D}"/>
              </a:ext>
            </a:extLst>
          </p:cNvPr>
          <p:cNvSpPr>
            <a:spLocks noGrp="1"/>
          </p:cNvSpPr>
          <p:nvPr>
            <p:ph type="ftr" sz="quarter" idx="11"/>
          </p:nvPr>
        </p:nvSpPr>
        <p:spPr/>
        <p:txBody>
          <a:bodyPr/>
          <a:lstStyle/>
          <a:p>
            <a:endParaRPr lang="es-MX"/>
          </a:p>
        </p:txBody>
      </p:sp>
      <p:sp>
        <p:nvSpPr>
          <p:cNvPr id="7" name="Marcador de número de diapositiva 6">
            <a:extLst>
              <a:ext uri="{FF2B5EF4-FFF2-40B4-BE49-F238E27FC236}">
                <a16:creationId xmlns:a16="http://schemas.microsoft.com/office/drawing/2014/main" id="{AE55FA22-0272-1D88-9BC0-78686782ABF4}"/>
              </a:ext>
            </a:extLst>
          </p:cNvPr>
          <p:cNvSpPr>
            <a:spLocks noGrp="1"/>
          </p:cNvSpPr>
          <p:nvPr>
            <p:ph type="sldNum" sz="quarter" idx="12"/>
          </p:nvPr>
        </p:nvSpPr>
        <p:spPr/>
        <p:txBody>
          <a:bodyPr/>
          <a:lstStyle/>
          <a:p>
            <a:fld id="{7F7D06DF-38F5-4C70-A2DC-800E2DFD8268}" type="slidenum">
              <a:rPr lang="es-MX" smtClean="0"/>
              <a:t>‹Nº›</a:t>
            </a:fld>
            <a:endParaRPr lang="es-MX"/>
          </a:p>
        </p:txBody>
      </p:sp>
    </p:spTree>
    <p:extLst>
      <p:ext uri="{BB962C8B-B14F-4D97-AF65-F5344CB8AC3E}">
        <p14:creationId xmlns:p14="http://schemas.microsoft.com/office/powerpoint/2010/main" val="25527255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76083BD-591F-91C4-5F27-E0617E12E79F}"/>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MX"/>
          </a:p>
        </p:txBody>
      </p:sp>
      <p:sp>
        <p:nvSpPr>
          <p:cNvPr id="3" name="Marcador de posición de imagen 2">
            <a:extLst>
              <a:ext uri="{FF2B5EF4-FFF2-40B4-BE49-F238E27FC236}">
                <a16:creationId xmlns:a16="http://schemas.microsoft.com/office/drawing/2014/main" id="{A57E78C5-973A-BFA1-0B87-809C77C9EEB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MX"/>
          </a:p>
        </p:txBody>
      </p:sp>
      <p:sp>
        <p:nvSpPr>
          <p:cNvPr id="4" name="Marcador de texto 3">
            <a:extLst>
              <a:ext uri="{FF2B5EF4-FFF2-40B4-BE49-F238E27FC236}">
                <a16:creationId xmlns:a16="http://schemas.microsoft.com/office/drawing/2014/main" id="{61F0B2F8-B83D-CA03-6D59-99C7AB860BD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D1987CC4-F3DE-BB03-58FE-55946403695F}"/>
              </a:ext>
            </a:extLst>
          </p:cNvPr>
          <p:cNvSpPr>
            <a:spLocks noGrp="1"/>
          </p:cNvSpPr>
          <p:nvPr>
            <p:ph type="dt" sz="half" idx="10"/>
          </p:nvPr>
        </p:nvSpPr>
        <p:spPr/>
        <p:txBody>
          <a:bodyPr/>
          <a:lstStyle/>
          <a:p>
            <a:fld id="{EC8DB48B-6C78-4955-BE98-3465E96BB880}" type="datetimeFigureOut">
              <a:rPr lang="es-MX" smtClean="0"/>
              <a:t>03/11/2025</a:t>
            </a:fld>
            <a:endParaRPr lang="es-MX"/>
          </a:p>
        </p:txBody>
      </p:sp>
      <p:sp>
        <p:nvSpPr>
          <p:cNvPr id="6" name="Marcador de pie de página 5">
            <a:extLst>
              <a:ext uri="{FF2B5EF4-FFF2-40B4-BE49-F238E27FC236}">
                <a16:creationId xmlns:a16="http://schemas.microsoft.com/office/drawing/2014/main" id="{0AC172A0-0084-AB01-0ECE-1839B34DB6CB}"/>
              </a:ext>
            </a:extLst>
          </p:cNvPr>
          <p:cNvSpPr>
            <a:spLocks noGrp="1"/>
          </p:cNvSpPr>
          <p:nvPr>
            <p:ph type="ftr" sz="quarter" idx="11"/>
          </p:nvPr>
        </p:nvSpPr>
        <p:spPr/>
        <p:txBody>
          <a:bodyPr/>
          <a:lstStyle/>
          <a:p>
            <a:endParaRPr lang="es-MX"/>
          </a:p>
        </p:txBody>
      </p:sp>
      <p:sp>
        <p:nvSpPr>
          <p:cNvPr id="7" name="Marcador de número de diapositiva 6">
            <a:extLst>
              <a:ext uri="{FF2B5EF4-FFF2-40B4-BE49-F238E27FC236}">
                <a16:creationId xmlns:a16="http://schemas.microsoft.com/office/drawing/2014/main" id="{02E9D14F-1349-ECE9-AB35-136D50B53E89}"/>
              </a:ext>
            </a:extLst>
          </p:cNvPr>
          <p:cNvSpPr>
            <a:spLocks noGrp="1"/>
          </p:cNvSpPr>
          <p:nvPr>
            <p:ph type="sldNum" sz="quarter" idx="12"/>
          </p:nvPr>
        </p:nvSpPr>
        <p:spPr/>
        <p:txBody>
          <a:bodyPr/>
          <a:lstStyle/>
          <a:p>
            <a:fld id="{7F7D06DF-38F5-4C70-A2DC-800E2DFD8268}" type="slidenum">
              <a:rPr lang="es-MX" smtClean="0"/>
              <a:t>‹Nº›</a:t>
            </a:fld>
            <a:endParaRPr lang="es-MX"/>
          </a:p>
        </p:txBody>
      </p:sp>
    </p:spTree>
    <p:extLst>
      <p:ext uri="{BB962C8B-B14F-4D97-AF65-F5344CB8AC3E}">
        <p14:creationId xmlns:p14="http://schemas.microsoft.com/office/powerpoint/2010/main" val="29619417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6636F221-75A2-2C84-4EF4-00AFC0BBA77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479180A9-18D3-94B1-7E7C-31CDA9E0525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9ECB551D-CBB7-51E3-F145-4069FEAD338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C8DB48B-6C78-4955-BE98-3465E96BB880}" type="datetimeFigureOut">
              <a:rPr lang="es-MX" smtClean="0"/>
              <a:t>03/11/2025</a:t>
            </a:fld>
            <a:endParaRPr lang="es-MX"/>
          </a:p>
        </p:txBody>
      </p:sp>
      <p:sp>
        <p:nvSpPr>
          <p:cNvPr id="5" name="Marcador de pie de página 4">
            <a:extLst>
              <a:ext uri="{FF2B5EF4-FFF2-40B4-BE49-F238E27FC236}">
                <a16:creationId xmlns:a16="http://schemas.microsoft.com/office/drawing/2014/main" id="{1E5DC1E0-F73C-462A-59E8-9F3E4887DB8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MX"/>
          </a:p>
        </p:txBody>
      </p:sp>
      <p:sp>
        <p:nvSpPr>
          <p:cNvPr id="6" name="Marcador de número de diapositiva 5">
            <a:extLst>
              <a:ext uri="{FF2B5EF4-FFF2-40B4-BE49-F238E27FC236}">
                <a16:creationId xmlns:a16="http://schemas.microsoft.com/office/drawing/2014/main" id="{B7F616EE-D0D3-2180-1951-EC0E768F9D1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F7D06DF-38F5-4C70-A2DC-800E2DFD8268}" type="slidenum">
              <a:rPr lang="es-MX" smtClean="0"/>
              <a:t>‹Nº›</a:t>
            </a:fld>
            <a:endParaRPr lang="es-MX"/>
          </a:p>
        </p:txBody>
      </p:sp>
    </p:spTree>
    <p:extLst>
      <p:ext uri="{BB962C8B-B14F-4D97-AF65-F5344CB8AC3E}">
        <p14:creationId xmlns:p14="http://schemas.microsoft.com/office/powerpoint/2010/main" val="34879021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comments" Target="../comments/comment5.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comments" Target="../comments/comment6.xml"/><Relationship Id="rId5" Type="http://schemas.openxmlformats.org/officeDocument/2006/relationships/image" Target="../media/image13.png"/><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comments" Target="../comments/comment7.xml"/><Relationship Id="rId5" Type="http://schemas.openxmlformats.org/officeDocument/2006/relationships/image" Target="../media/image13.png"/><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21.png"/><Relationship Id="rId4" Type="http://schemas.openxmlformats.org/officeDocument/2006/relationships/image" Target="../media/image20.png"/></Relationships>
</file>

<file path=ppt/slides/_rels/slide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24.png"/><Relationship Id="rId4" Type="http://schemas.openxmlformats.org/officeDocument/2006/relationships/image" Target="../media/image23.png"/></Relationships>
</file>

<file path=ppt/slides/_rels/slide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26.png"/></Relationships>
</file>

<file path=ppt/slides/_rels/slide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28.png"/></Relationships>
</file>

<file path=ppt/slides/_rels/slide25.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hyperlink" Target="https://www.youtube.com/watch?v=9kv9A2mOEZs" TargetMode="External"/><Relationship Id="rId4" Type="http://schemas.openxmlformats.org/officeDocument/2006/relationships/hyperlink" Target="https://www.youtube.com/watch?v=TClD-w-AR_Q"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comments" Target="../comments/comment1.xml"/><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comments" Target="../comments/comment2.xml"/><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comments" Target="../comments/comment3.xml"/><Relationship Id="rId4" Type="http://schemas.openxmlformats.org/officeDocument/2006/relationships/image" Target="../media/image9.jpe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comments" Target="../comments/comment4.xml"/><Relationship Id="rId5" Type="http://schemas.openxmlformats.org/officeDocument/2006/relationships/image" Target="../media/image11.jpeg"/><Relationship Id="rId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8">
            <a:extLst>
              <a:ext uri="{FF2B5EF4-FFF2-40B4-BE49-F238E27FC236}">
                <a16:creationId xmlns:a16="http://schemas.microsoft.com/office/drawing/2014/main" id="{19B6EFAC-6FDB-8C0F-08D4-5CDCF1761F5B}"/>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4797" y="0"/>
            <a:ext cx="12196794" cy="6860696"/>
          </a:xfrm>
          <a:prstGeom prst="rect">
            <a:avLst/>
          </a:prstGeom>
        </p:spPr>
      </p:pic>
      <p:sp>
        <p:nvSpPr>
          <p:cNvPr id="2" name="Título 1">
            <a:extLst>
              <a:ext uri="{FF2B5EF4-FFF2-40B4-BE49-F238E27FC236}">
                <a16:creationId xmlns:a16="http://schemas.microsoft.com/office/drawing/2014/main" id="{7723C648-5F9A-B7EA-E82E-526F0278FC65}"/>
              </a:ext>
            </a:extLst>
          </p:cNvPr>
          <p:cNvSpPr>
            <a:spLocks noGrp="1"/>
          </p:cNvSpPr>
          <p:nvPr>
            <p:ph type="ctrTitle"/>
          </p:nvPr>
        </p:nvSpPr>
        <p:spPr>
          <a:xfrm>
            <a:off x="1521600" y="1137894"/>
            <a:ext cx="9144000" cy="780176"/>
          </a:xfrm>
        </p:spPr>
        <p:txBody>
          <a:bodyPr>
            <a:normAutofit/>
          </a:bodyPr>
          <a:lstStyle/>
          <a:p>
            <a:r>
              <a:rPr lang="es-MX" sz="3600" dirty="0" smtClean="0">
                <a:solidFill>
                  <a:srgbClr val="C00000"/>
                </a:solidFill>
                <a:latin typeface="Copperplate Gothic Bold" panose="020E0705020206020404" pitchFamily="34" charset="0"/>
              </a:rPr>
              <a:t>AUDITORÍA INTERNA</a:t>
            </a:r>
            <a:endParaRPr lang="es-MX" sz="3600" dirty="0">
              <a:solidFill>
                <a:srgbClr val="C00000"/>
              </a:solidFill>
              <a:latin typeface="Copperplate Gothic Bold" panose="020E0705020206020404" pitchFamily="34" charset="0"/>
            </a:endParaRPr>
          </a:p>
        </p:txBody>
      </p:sp>
      <p:sp>
        <p:nvSpPr>
          <p:cNvPr id="9" name="Título 1">
            <a:extLst>
              <a:ext uri="{FF2B5EF4-FFF2-40B4-BE49-F238E27FC236}">
                <a16:creationId xmlns:a16="http://schemas.microsoft.com/office/drawing/2014/main" id="{7723C648-5F9A-B7EA-E82E-526F0278FC65}"/>
              </a:ext>
            </a:extLst>
          </p:cNvPr>
          <p:cNvSpPr txBox="1">
            <a:spLocks/>
          </p:cNvSpPr>
          <p:nvPr/>
        </p:nvSpPr>
        <p:spPr>
          <a:xfrm>
            <a:off x="1693879" y="5192081"/>
            <a:ext cx="9144000" cy="780176"/>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s-MX" sz="3600" dirty="0" smtClean="0">
                <a:solidFill>
                  <a:srgbClr val="C00000"/>
                </a:solidFill>
                <a:latin typeface="Copperplate Gothic Bold" panose="020E0705020206020404" pitchFamily="34" charset="0"/>
              </a:rPr>
              <a:t>EN EL SECTOR GUBERNAMENTAL</a:t>
            </a:r>
            <a:endParaRPr lang="es-MX" sz="3600" dirty="0">
              <a:solidFill>
                <a:srgbClr val="C00000"/>
              </a:solidFill>
              <a:latin typeface="Copperplate Gothic Bold" panose="020E0705020206020404" pitchFamily="34" charset="0"/>
            </a:endParaRPr>
          </a:p>
        </p:txBody>
      </p:sp>
      <p:pic>
        <p:nvPicPr>
          <p:cNvPr id="2052" name="Picture 4" descr="El Palacio de Gobierno de Tlaxcala: Corazón político desde 1856 -  Ehecatlahtol - La voz del vient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13235" y="2062963"/>
            <a:ext cx="5305287" cy="29842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6818969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8">
            <a:extLst>
              <a:ext uri="{FF2B5EF4-FFF2-40B4-BE49-F238E27FC236}">
                <a16:creationId xmlns:a16="http://schemas.microsoft.com/office/drawing/2014/main" id="{19B6EFAC-6FDB-8C0F-08D4-5CDCF1761F5B}"/>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2696"/>
            <a:ext cx="12196794" cy="6860696"/>
          </a:xfrm>
          <a:prstGeom prst="rect">
            <a:avLst/>
          </a:prstGeom>
        </p:spPr>
      </p:pic>
      <p:sp>
        <p:nvSpPr>
          <p:cNvPr id="3" name="Subtítulo 2">
            <a:extLst>
              <a:ext uri="{FF2B5EF4-FFF2-40B4-BE49-F238E27FC236}">
                <a16:creationId xmlns:a16="http://schemas.microsoft.com/office/drawing/2014/main" id="{CB1BA35F-991B-834D-AC82-87AEF6F5BE7B}"/>
              </a:ext>
            </a:extLst>
          </p:cNvPr>
          <p:cNvSpPr>
            <a:spLocks noGrp="1"/>
          </p:cNvSpPr>
          <p:nvPr>
            <p:ph type="subTitle" idx="1"/>
          </p:nvPr>
        </p:nvSpPr>
        <p:spPr>
          <a:xfrm>
            <a:off x="1524000" y="2281806"/>
            <a:ext cx="9144000" cy="3593214"/>
          </a:xfrm>
        </p:spPr>
        <p:txBody>
          <a:bodyPr>
            <a:normAutofit/>
          </a:bodyPr>
          <a:lstStyle/>
          <a:p>
            <a:pPr algn="just"/>
            <a:endParaRPr lang="es-MX" sz="1400" dirty="0">
              <a:latin typeface="Calibri" panose="020F0502020204030204" pitchFamily="34" charset="0"/>
              <a:ea typeface="Calibri" panose="020F0502020204030204" pitchFamily="34" charset="0"/>
              <a:cs typeface="Calibri" panose="020F0502020204030204" pitchFamily="34" charset="0"/>
            </a:endParaRPr>
          </a:p>
          <a:p>
            <a:pPr algn="just"/>
            <a:endParaRPr lang="es-MX" sz="1400" dirty="0">
              <a:latin typeface="Calibri" panose="020F0502020204030204" pitchFamily="34" charset="0"/>
              <a:ea typeface="Calibri" panose="020F0502020204030204" pitchFamily="34" charset="0"/>
              <a:cs typeface="Calibri" panose="020F0502020204030204" pitchFamily="34" charset="0"/>
            </a:endParaRPr>
          </a:p>
          <a:p>
            <a:pPr algn="just"/>
            <a:endParaRPr lang="es-MX" sz="1400" dirty="0">
              <a:latin typeface="Calibri" panose="020F0502020204030204" pitchFamily="34" charset="0"/>
              <a:ea typeface="Calibri" panose="020F0502020204030204" pitchFamily="34" charset="0"/>
              <a:cs typeface="Calibri" panose="020F0502020204030204" pitchFamily="34" charset="0"/>
            </a:endParaRPr>
          </a:p>
        </p:txBody>
      </p:sp>
      <p:sp>
        <p:nvSpPr>
          <p:cNvPr id="9" name="Rectángulo 8">
            <a:extLst>
              <a:ext uri="{FF2B5EF4-FFF2-40B4-BE49-F238E27FC236}">
                <a16:creationId xmlns:a16="http://schemas.microsoft.com/office/drawing/2014/main" id="{144EA61B-E3F8-4200-9B8F-8ECBC8151D6D}"/>
              </a:ext>
            </a:extLst>
          </p:cNvPr>
          <p:cNvSpPr/>
          <p:nvPr/>
        </p:nvSpPr>
        <p:spPr>
          <a:xfrm>
            <a:off x="1438115" y="1898374"/>
            <a:ext cx="3242942" cy="4081733"/>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2000" b="1" dirty="0">
                <a:solidFill>
                  <a:srgbClr val="C00000"/>
                </a:solidFill>
              </a:rPr>
              <a:t>AUDITORÍA FINANCIERA </a:t>
            </a:r>
          </a:p>
          <a:p>
            <a:pPr algn="ctr"/>
            <a:endParaRPr lang="es-MX" sz="2000" b="1" dirty="0" smtClean="0">
              <a:solidFill>
                <a:schemeClr val="tx1"/>
              </a:solidFill>
            </a:endParaRPr>
          </a:p>
          <a:p>
            <a:pPr algn="ctr"/>
            <a:endParaRPr lang="es-MX" sz="2000" b="1" dirty="0">
              <a:solidFill>
                <a:schemeClr val="tx1"/>
              </a:solidFill>
            </a:endParaRPr>
          </a:p>
          <a:p>
            <a:pPr marL="285750" indent="-285750" algn="just">
              <a:buFont typeface="Wingdings" panose="05000000000000000000" pitchFamily="2" charset="2"/>
              <a:buChar char="§"/>
            </a:pPr>
            <a:r>
              <a:rPr lang="es-MX" sz="1600" dirty="0">
                <a:solidFill>
                  <a:schemeClr val="tx1"/>
                </a:solidFill>
              </a:rPr>
              <a:t>Estados financieros: ingresos, egresos, activos, pasivos.</a:t>
            </a:r>
          </a:p>
          <a:p>
            <a:pPr marL="285750" indent="-285750" algn="just">
              <a:buFont typeface="Wingdings" panose="05000000000000000000" pitchFamily="2" charset="2"/>
              <a:buChar char="§"/>
            </a:pPr>
            <a:r>
              <a:rPr lang="es-MX" sz="1600" dirty="0">
                <a:solidFill>
                  <a:schemeClr val="tx1"/>
                </a:solidFill>
              </a:rPr>
              <a:t>Registro contable conforme a la normatividad.</a:t>
            </a:r>
          </a:p>
          <a:p>
            <a:pPr marL="285750" indent="-285750" algn="just">
              <a:buFont typeface="Wingdings" panose="05000000000000000000" pitchFamily="2" charset="2"/>
              <a:buChar char="§"/>
            </a:pPr>
            <a:r>
              <a:rPr lang="es-MX" sz="1600" dirty="0">
                <a:solidFill>
                  <a:schemeClr val="tx1"/>
                </a:solidFill>
              </a:rPr>
              <a:t>Conciliaciones bancarias y saldos.</a:t>
            </a:r>
          </a:p>
          <a:p>
            <a:pPr marL="285750" indent="-285750" algn="just">
              <a:buFont typeface="Wingdings" panose="05000000000000000000" pitchFamily="2" charset="2"/>
              <a:buChar char="§"/>
            </a:pPr>
            <a:r>
              <a:rPr lang="es-MX" sz="1600" dirty="0">
                <a:solidFill>
                  <a:schemeClr val="tx1"/>
                </a:solidFill>
              </a:rPr>
              <a:t>Comprobación del gasto público.</a:t>
            </a:r>
          </a:p>
          <a:p>
            <a:pPr marL="285750" indent="-285750" algn="just">
              <a:buFont typeface="Wingdings" panose="05000000000000000000" pitchFamily="2" charset="2"/>
              <a:buChar char="§"/>
            </a:pPr>
            <a:r>
              <a:rPr lang="es-MX" sz="1600" dirty="0">
                <a:solidFill>
                  <a:schemeClr val="tx1"/>
                </a:solidFill>
              </a:rPr>
              <a:t>Integridad y veracidad de la información financiera.</a:t>
            </a:r>
          </a:p>
        </p:txBody>
      </p:sp>
      <p:sp>
        <p:nvSpPr>
          <p:cNvPr id="10" name="Rectángulo 9">
            <a:extLst>
              <a:ext uri="{FF2B5EF4-FFF2-40B4-BE49-F238E27FC236}">
                <a16:creationId xmlns:a16="http://schemas.microsoft.com/office/drawing/2014/main" id="{412693B9-A525-4069-B8F5-CF5A3D340A83}"/>
              </a:ext>
            </a:extLst>
          </p:cNvPr>
          <p:cNvSpPr/>
          <p:nvPr/>
        </p:nvSpPr>
        <p:spPr>
          <a:xfrm>
            <a:off x="4788315" y="1898374"/>
            <a:ext cx="3242942" cy="4081733"/>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2000" b="1" dirty="0">
                <a:solidFill>
                  <a:srgbClr val="C00000"/>
                </a:solidFill>
              </a:rPr>
              <a:t>AUDITORÍA ADMINISTRATIVA </a:t>
            </a:r>
          </a:p>
          <a:p>
            <a:pPr algn="ctr"/>
            <a:endParaRPr lang="es-MX" sz="2000" b="1" dirty="0" smtClean="0">
              <a:solidFill>
                <a:schemeClr val="tx1"/>
              </a:solidFill>
            </a:endParaRPr>
          </a:p>
          <a:p>
            <a:pPr marL="285750" indent="-285750" algn="just">
              <a:buFont typeface="Arial" panose="020B0604020202020204" pitchFamily="34" charset="0"/>
              <a:buChar char="•"/>
            </a:pPr>
            <a:r>
              <a:rPr lang="es-MX" sz="1600" dirty="0" smtClean="0">
                <a:solidFill>
                  <a:schemeClr val="tx1"/>
                </a:solidFill>
              </a:rPr>
              <a:t>Estructura </a:t>
            </a:r>
            <a:r>
              <a:rPr lang="es-MX" sz="1600" dirty="0">
                <a:solidFill>
                  <a:schemeClr val="tx1"/>
                </a:solidFill>
              </a:rPr>
              <a:t>organizacional y funciones.</a:t>
            </a:r>
          </a:p>
          <a:p>
            <a:pPr marL="285750" indent="-285750" algn="just">
              <a:buFont typeface="Arial" panose="020B0604020202020204" pitchFamily="34" charset="0"/>
              <a:buChar char="•"/>
            </a:pPr>
            <a:r>
              <a:rPr lang="es-MX" sz="1600" dirty="0">
                <a:solidFill>
                  <a:schemeClr val="tx1"/>
                </a:solidFill>
              </a:rPr>
              <a:t>Gestión de recursos humanos y materiales.</a:t>
            </a:r>
          </a:p>
          <a:p>
            <a:pPr marL="285750" indent="-285750" algn="just">
              <a:buFont typeface="Arial" panose="020B0604020202020204" pitchFamily="34" charset="0"/>
              <a:buChar char="•"/>
            </a:pPr>
            <a:r>
              <a:rPr lang="es-MX" sz="1600" dirty="0">
                <a:solidFill>
                  <a:schemeClr val="tx1"/>
                </a:solidFill>
              </a:rPr>
              <a:t>Cumplimiento de políticas internas.</a:t>
            </a:r>
          </a:p>
          <a:p>
            <a:pPr marL="285750" indent="-285750" algn="just">
              <a:buFont typeface="Arial" panose="020B0604020202020204" pitchFamily="34" charset="0"/>
              <a:buChar char="•"/>
            </a:pPr>
            <a:r>
              <a:rPr lang="es-MX" sz="1600" dirty="0">
                <a:solidFill>
                  <a:schemeClr val="tx1"/>
                </a:solidFill>
              </a:rPr>
              <a:t>Eficiencia en la toma de decisiones.</a:t>
            </a:r>
          </a:p>
          <a:p>
            <a:pPr marL="285750" indent="-285750" algn="just">
              <a:buFont typeface="Arial" panose="020B0604020202020204" pitchFamily="34" charset="0"/>
              <a:buChar char="•"/>
            </a:pPr>
            <a:r>
              <a:rPr lang="es-MX" sz="1600" dirty="0">
                <a:solidFill>
                  <a:schemeClr val="tx1"/>
                </a:solidFill>
              </a:rPr>
              <a:t>Uso racional de recursos</a:t>
            </a:r>
            <a:r>
              <a:rPr lang="es-MX" sz="1600" dirty="0" smtClean="0">
                <a:solidFill>
                  <a:schemeClr val="tx1"/>
                </a:solidFill>
              </a:rPr>
              <a:t>.</a:t>
            </a:r>
          </a:p>
          <a:p>
            <a:pPr marL="285750" indent="-285750" algn="just">
              <a:buFont typeface="Arial" panose="020B0604020202020204" pitchFamily="34" charset="0"/>
              <a:buChar char="•"/>
            </a:pPr>
            <a:endParaRPr lang="es-MX" sz="1600" dirty="0">
              <a:solidFill>
                <a:schemeClr val="tx1"/>
              </a:solidFill>
            </a:endParaRPr>
          </a:p>
          <a:p>
            <a:pPr algn="ctr"/>
            <a:endParaRPr lang="es-MX" sz="1300" dirty="0"/>
          </a:p>
        </p:txBody>
      </p:sp>
      <p:sp>
        <p:nvSpPr>
          <p:cNvPr id="11" name="Rectángulo 10">
            <a:extLst>
              <a:ext uri="{FF2B5EF4-FFF2-40B4-BE49-F238E27FC236}">
                <a16:creationId xmlns:a16="http://schemas.microsoft.com/office/drawing/2014/main" id="{45217C69-F094-4F29-B377-F7671D41BAAC}"/>
              </a:ext>
            </a:extLst>
          </p:cNvPr>
          <p:cNvSpPr/>
          <p:nvPr/>
        </p:nvSpPr>
        <p:spPr>
          <a:xfrm>
            <a:off x="8305101" y="1898374"/>
            <a:ext cx="2877424" cy="4081733"/>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2000" b="1" dirty="0">
                <a:solidFill>
                  <a:srgbClr val="C00000"/>
                </a:solidFill>
              </a:rPr>
              <a:t>AUDITORÍA </a:t>
            </a:r>
            <a:r>
              <a:rPr lang="es-MX" sz="2000" b="1" dirty="0" smtClean="0">
                <a:solidFill>
                  <a:srgbClr val="C00000"/>
                </a:solidFill>
              </a:rPr>
              <a:t>OPERATIVA</a:t>
            </a:r>
            <a:endParaRPr lang="es-MX" sz="2000" b="1" dirty="0">
              <a:solidFill>
                <a:srgbClr val="C00000"/>
              </a:solidFill>
            </a:endParaRPr>
          </a:p>
          <a:p>
            <a:pPr algn="ctr"/>
            <a:endParaRPr lang="es-MX" sz="2000" b="1" dirty="0" smtClean="0">
              <a:solidFill>
                <a:schemeClr val="tx1"/>
              </a:solidFill>
            </a:endParaRPr>
          </a:p>
          <a:p>
            <a:pPr marL="285750" indent="-285750" algn="just">
              <a:buFont typeface="Arial" panose="020B0604020202020204" pitchFamily="34" charset="0"/>
              <a:buChar char="•"/>
            </a:pPr>
            <a:r>
              <a:rPr lang="es-MX" sz="1600" dirty="0" smtClean="0">
                <a:solidFill>
                  <a:schemeClr val="tx1"/>
                </a:solidFill>
              </a:rPr>
              <a:t>Flujo </a:t>
            </a:r>
            <a:r>
              <a:rPr lang="es-MX" sz="1600" dirty="0">
                <a:solidFill>
                  <a:schemeClr val="tx1"/>
                </a:solidFill>
              </a:rPr>
              <a:t>de procesos administrativos y operativos.</a:t>
            </a:r>
          </a:p>
          <a:p>
            <a:pPr marL="285750" indent="-285750" algn="just">
              <a:buFont typeface="Arial" panose="020B0604020202020204" pitchFamily="34" charset="0"/>
              <a:buChar char="•"/>
            </a:pPr>
            <a:r>
              <a:rPr lang="es-MX" sz="1600" dirty="0">
                <a:solidFill>
                  <a:schemeClr val="tx1"/>
                </a:solidFill>
              </a:rPr>
              <a:t>Manuales de procedimientos </a:t>
            </a:r>
          </a:p>
          <a:p>
            <a:pPr marL="285750" indent="-285750" algn="just">
              <a:buFont typeface="Arial" panose="020B0604020202020204" pitchFamily="34" charset="0"/>
              <a:buChar char="•"/>
            </a:pPr>
            <a:r>
              <a:rPr lang="es-MX" sz="1600" dirty="0">
                <a:solidFill>
                  <a:schemeClr val="tx1"/>
                </a:solidFill>
              </a:rPr>
              <a:t>Identificación de duplicidad de actividades.</a:t>
            </a:r>
          </a:p>
          <a:p>
            <a:pPr marL="285750" indent="-285750" algn="just">
              <a:buFont typeface="Arial" panose="020B0604020202020204" pitchFamily="34" charset="0"/>
              <a:buChar char="•"/>
            </a:pPr>
            <a:r>
              <a:rPr lang="es-MX" sz="1600" dirty="0">
                <a:solidFill>
                  <a:schemeClr val="tx1"/>
                </a:solidFill>
              </a:rPr>
              <a:t>Controles internos en cada etapa del proceso.</a:t>
            </a:r>
          </a:p>
          <a:p>
            <a:pPr marL="285750" indent="-285750" algn="just">
              <a:buFont typeface="Arial" panose="020B0604020202020204" pitchFamily="34" charset="0"/>
              <a:buChar char="•"/>
            </a:pPr>
            <a:r>
              <a:rPr lang="es-MX" sz="1600" dirty="0">
                <a:solidFill>
                  <a:schemeClr val="tx1"/>
                </a:solidFill>
              </a:rPr>
              <a:t>Cumplimiento de tiempos, calidad y normativas. </a:t>
            </a:r>
          </a:p>
        </p:txBody>
      </p:sp>
      <p:sp>
        <p:nvSpPr>
          <p:cNvPr id="12" name="Rectángulo 11"/>
          <p:cNvSpPr/>
          <p:nvPr/>
        </p:nvSpPr>
        <p:spPr>
          <a:xfrm>
            <a:off x="4299989" y="1097516"/>
            <a:ext cx="3166829" cy="646331"/>
          </a:xfrm>
          <a:prstGeom prst="rect">
            <a:avLst/>
          </a:prstGeom>
        </p:spPr>
        <p:txBody>
          <a:bodyPr wrap="none">
            <a:spAutoFit/>
          </a:bodyPr>
          <a:lstStyle/>
          <a:p>
            <a:pPr algn="ctr"/>
            <a:r>
              <a:rPr lang="es-MX" sz="3600" b="1" dirty="0">
                <a:solidFill>
                  <a:srgbClr val="C00000"/>
                </a:solidFill>
              </a:rPr>
              <a:t>¿Qué se revisa?</a:t>
            </a:r>
          </a:p>
        </p:txBody>
      </p:sp>
    </p:spTree>
    <p:extLst>
      <p:ext uri="{BB962C8B-B14F-4D97-AF65-F5344CB8AC3E}">
        <p14:creationId xmlns:p14="http://schemas.microsoft.com/office/powerpoint/2010/main" val="196737589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lamada con línea 3 (barra de énfasis) 5"/>
          <p:cNvSpPr/>
          <p:nvPr/>
        </p:nvSpPr>
        <p:spPr>
          <a:xfrm>
            <a:off x="4174435" y="1580322"/>
            <a:ext cx="874643" cy="616226"/>
          </a:xfrm>
          <a:prstGeom prst="accentCallout3">
            <a:avLst>
              <a:gd name="adj1" fmla="val 49395"/>
              <a:gd name="adj2" fmla="val 98485"/>
              <a:gd name="adj3" fmla="val 10685"/>
              <a:gd name="adj4" fmla="val 304924"/>
              <a:gd name="adj5" fmla="val 43548"/>
              <a:gd name="adj6" fmla="val 300379"/>
              <a:gd name="adj7" fmla="val 100060"/>
              <a:gd name="adj8" fmla="val 287122"/>
            </a:avLst>
          </a:prstGeom>
          <a:noFill/>
          <a:ln w="15875" cmpd="sng">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pic>
        <p:nvPicPr>
          <p:cNvPr id="4" name="Marcador de contenido 4">
            <a:extLst>
              <a:ext uri="{FF2B5EF4-FFF2-40B4-BE49-F238E27FC236}">
                <a16:creationId xmlns:a16="http://schemas.microsoft.com/office/drawing/2014/main" id="{EF115C32-B8F4-2717-1810-D9C7C770F18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198" y="-673"/>
            <a:ext cx="12193198" cy="6858673"/>
          </a:xfrm>
          <a:prstGeom prst="rect">
            <a:avLst/>
          </a:prstGeom>
        </p:spPr>
      </p:pic>
      <p:sp>
        <p:nvSpPr>
          <p:cNvPr id="5" name="Título 4">
            <a:extLst>
              <a:ext uri="{FF2B5EF4-FFF2-40B4-BE49-F238E27FC236}">
                <a16:creationId xmlns:a16="http://schemas.microsoft.com/office/drawing/2014/main" id="{E98D41C5-211C-4F4E-B7D8-CB5A196598F8}"/>
              </a:ext>
            </a:extLst>
          </p:cNvPr>
          <p:cNvSpPr>
            <a:spLocks noGrp="1"/>
          </p:cNvSpPr>
          <p:nvPr>
            <p:ph type="title"/>
          </p:nvPr>
        </p:nvSpPr>
        <p:spPr>
          <a:xfrm>
            <a:off x="288757" y="365125"/>
            <a:ext cx="11270451" cy="880327"/>
          </a:xfrm>
        </p:spPr>
        <p:txBody>
          <a:bodyPr>
            <a:normAutofit/>
          </a:bodyPr>
          <a:lstStyle/>
          <a:p>
            <a:pPr algn="ctr"/>
            <a:r>
              <a:rPr lang="es-MX" sz="5000" b="1" dirty="0" smtClean="0">
                <a:solidFill>
                  <a:srgbClr val="C00000"/>
                </a:solidFill>
                <a:latin typeface="Candara" panose="020E0502030303020204" pitchFamily="34" charset="0"/>
              </a:rPr>
              <a:t>Programa Anual de Auditoría</a:t>
            </a:r>
            <a:endParaRPr lang="es-MX" sz="5000" b="1" dirty="0">
              <a:solidFill>
                <a:srgbClr val="C00000"/>
              </a:solidFill>
              <a:latin typeface="Candara" panose="020E0502030303020204" pitchFamily="34" charset="0"/>
            </a:endParaRPr>
          </a:p>
        </p:txBody>
      </p:sp>
      <p:sp>
        <p:nvSpPr>
          <p:cNvPr id="12" name="Rectángulo 11"/>
          <p:cNvSpPr/>
          <p:nvPr/>
        </p:nvSpPr>
        <p:spPr>
          <a:xfrm>
            <a:off x="0" y="1245452"/>
            <a:ext cx="2375452" cy="4839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5" name="Rectángulo 14"/>
          <p:cNvSpPr/>
          <p:nvPr/>
        </p:nvSpPr>
        <p:spPr>
          <a:xfrm>
            <a:off x="69574" y="1631883"/>
            <a:ext cx="1470991" cy="4839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2" name="Rectángulo 1"/>
          <p:cNvSpPr/>
          <p:nvPr/>
        </p:nvSpPr>
        <p:spPr>
          <a:xfrm>
            <a:off x="943618" y="1179271"/>
            <a:ext cx="10303565" cy="1200329"/>
          </a:xfrm>
          <a:prstGeom prst="rect">
            <a:avLst/>
          </a:prstGeom>
        </p:spPr>
        <p:txBody>
          <a:bodyPr wrap="square">
            <a:spAutoFit/>
          </a:bodyPr>
          <a:lstStyle/>
          <a:p>
            <a:r>
              <a:rPr lang="es-ES" sz="2400" dirty="0"/>
              <a:t>Es el conjunto de una o más </a:t>
            </a:r>
            <a:r>
              <a:rPr lang="es-ES" sz="2400" dirty="0" smtClean="0"/>
              <a:t>auditorías </a:t>
            </a:r>
            <a:r>
              <a:rPr lang="es-ES" sz="2400" dirty="0"/>
              <a:t>planificadas para un período de tiempo determinado. En el programa de auditoria establece una agenda de las diferentes </a:t>
            </a:r>
            <a:r>
              <a:rPr lang="es-ES" sz="2400" dirty="0" smtClean="0"/>
              <a:t>auditorías </a:t>
            </a:r>
            <a:r>
              <a:rPr lang="es-ES" sz="2400" dirty="0"/>
              <a:t>que se realizarán en un tiempo determinado.</a:t>
            </a:r>
            <a:endParaRPr lang="es-MX" sz="2400" dirty="0"/>
          </a:p>
        </p:txBody>
      </p:sp>
      <p:graphicFrame>
        <p:nvGraphicFramePr>
          <p:cNvPr id="7" name="Tabla 6"/>
          <p:cNvGraphicFramePr>
            <a:graphicFrameLocks noGrp="1"/>
          </p:cNvGraphicFramePr>
          <p:nvPr>
            <p:extLst>
              <p:ext uri="{D42A27DB-BD31-4B8C-83A1-F6EECF244321}">
                <p14:modId xmlns:p14="http://schemas.microsoft.com/office/powerpoint/2010/main" val="3149878257"/>
              </p:ext>
            </p:extLst>
          </p:nvPr>
        </p:nvGraphicFramePr>
        <p:xfrm>
          <a:off x="2120853" y="2538809"/>
          <a:ext cx="8128000" cy="640080"/>
        </p:xfrm>
        <a:graphic>
          <a:graphicData uri="http://schemas.openxmlformats.org/drawingml/2006/table">
            <a:tbl>
              <a:tblPr firstRow="1" bandRow="1">
                <a:tableStyleId>{5C22544A-7EE6-4342-B048-85BDC9FD1C3A}</a:tableStyleId>
              </a:tblPr>
              <a:tblGrid>
                <a:gridCol w="1248512">
                  <a:extLst>
                    <a:ext uri="{9D8B030D-6E8A-4147-A177-3AD203B41FA5}">
                      <a16:colId xmlns:a16="http://schemas.microsoft.com/office/drawing/2014/main" val="1481701711"/>
                    </a:ext>
                  </a:extLst>
                </a:gridCol>
                <a:gridCol w="2002688">
                  <a:extLst>
                    <a:ext uri="{9D8B030D-6E8A-4147-A177-3AD203B41FA5}">
                      <a16:colId xmlns:a16="http://schemas.microsoft.com/office/drawing/2014/main" val="2734993841"/>
                    </a:ext>
                  </a:extLst>
                </a:gridCol>
                <a:gridCol w="1625600">
                  <a:extLst>
                    <a:ext uri="{9D8B030D-6E8A-4147-A177-3AD203B41FA5}">
                      <a16:colId xmlns:a16="http://schemas.microsoft.com/office/drawing/2014/main" val="3328659873"/>
                    </a:ext>
                  </a:extLst>
                </a:gridCol>
                <a:gridCol w="1907808">
                  <a:extLst>
                    <a:ext uri="{9D8B030D-6E8A-4147-A177-3AD203B41FA5}">
                      <a16:colId xmlns:a16="http://schemas.microsoft.com/office/drawing/2014/main" val="2734645504"/>
                    </a:ext>
                  </a:extLst>
                </a:gridCol>
                <a:gridCol w="1343392">
                  <a:extLst>
                    <a:ext uri="{9D8B030D-6E8A-4147-A177-3AD203B41FA5}">
                      <a16:colId xmlns:a16="http://schemas.microsoft.com/office/drawing/2014/main" val="805838666"/>
                    </a:ext>
                  </a:extLst>
                </a:gridCol>
              </a:tblGrid>
              <a:tr h="370840">
                <a:tc>
                  <a:txBody>
                    <a:bodyPr/>
                    <a:lstStyle/>
                    <a:p>
                      <a:pPr algn="ctr"/>
                      <a:r>
                        <a:rPr lang="es-ES" dirty="0" smtClean="0"/>
                        <a:t>Número</a:t>
                      </a:r>
                      <a:endParaRPr lang="es-MX" dirty="0"/>
                    </a:p>
                  </a:txBody>
                  <a:tcPr/>
                </a:tc>
                <a:tc>
                  <a:txBody>
                    <a:bodyPr/>
                    <a:lstStyle/>
                    <a:p>
                      <a:pPr algn="ctr"/>
                      <a:r>
                        <a:rPr lang="es-ES" dirty="0" smtClean="0"/>
                        <a:t>Título</a:t>
                      </a:r>
                      <a:r>
                        <a:rPr lang="es-ES" baseline="0" dirty="0" smtClean="0"/>
                        <a:t> u Objetivo de la Auditoría</a:t>
                      </a:r>
                      <a:endParaRPr lang="es-MX" dirty="0"/>
                    </a:p>
                  </a:txBody>
                  <a:tcPr/>
                </a:tc>
                <a:tc>
                  <a:txBody>
                    <a:bodyPr/>
                    <a:lstStyle/>
                    <a:p>
                      <a:pPr algn="ctr"/>
                      <a:r>
                        <a:rPr lang="es-ES" dirty="0" smtClean="0"/>
                        <a:t>Tipo de Auditoría</a:t>
                      </a:r>
                      <a:endParaRPr lang="es-MX" dirty="0"/>
                    </a:p>
                  </a:txBody>
                  <a:tcPr/>
                </a:tc>
                <a:tc>
                  <a:txBody>
                    <a:bodyPr/>
                    <a:lstStyle/>
                    <a:p>
                      <a:pPr algn="ctr"/>
                      <a:r>
                        <a:rPr lang="es-ES" dirty="0" smtClean="0"/>
                        <a:t>Unidad (es) Administrativa (s)</a:t>
                      </a:r>
                      <a:endParaRPr lang="es-MX" dirty="0"/>
                    </a:p>
                  </a:txBody>
                  <a:tcPr/>
                </a:tc>
                <a:tc>
                  <a:txBody>
                    <a:bodyPr/>
                    <a:lstStyle/>
                    <a:p>
                      <a:pPr algn="ctr"/>
                      <a:r>
                        <a:rPr lang="es-ES" dirty="0" smtClean="0"/>
                        <a:t>Periodo</a:t>
                      </a:r>
                      <a:endParaRPr lang="es-MX" dirty="0"/>
                    </a:p>
                  </a:txBody>
                  <a:tcPr/>
                </a:tc>
                <a:extLst>
                  <a:ext uri="{0D108BD9-81ED-4DB2-BD59-A6C34878D82A}">
                    <a16:rowId xmlns:a16="http://schemas.microsoft.com/office/drawing/2014/main" val="4047429094"/>
                  </a:ext>
                </a:extLst>
              </a:tr>
            </a:tbl>
          </a:graphicData>
        </a:graphic>
      </p:graphicFrame>
      <p:sp>
        <p:nvSpPr>
          <p:cNvPr id="8" name="CuadroTexto 7"/>
          <p:cNvSpPr txBox="1"/>
          <p:nvPr/>
        </p:nvSpPr>
        <p:spPr>
          <a:xfrm>
            <a:off x="2743201" y="4259824"/>
            <a:ext cx="7030719" cy="461665"/>
          </a:xfrm>
          <a:prstGeom prst="rect">
            <a:avLst/>
          </a:prstGeom>
          <a:solidFill>
            <a:schemeClr val="accent5">
              <a:lumMod val="40000"/>
              <a:lumOff val="60000"/>
            </a:schemeClr>
          </a:solidFill>
        </p:spPr>
        <p:txBody>
          <a:bodyPr wrap="square" rtlCol="0">
            <a:spAutoFit/>
          </a:bodyPr>
          <a:lstStyle/>
          <a:p>
            <a:pPr algn="ctr"/>
            <a:r>
              <a:rPr lang="es-ES" sz="2400" b="1" dirty="0" smtClean="0"/>
              <a:t>SELECCIONAR EL TIPO DE AUDITORÍAS</a:t>
            </a:r>
            <a:endParaRPr lang="es-MX" sz="2400" b="1" dirty="0"/>
          </a:p>
        </p:txBody>
      </p:sp>
      <p:sp>
        <p:nvSpPr>
          <p:cNvPr id="14" name="CuadroTexto 13"/>
          <p:cNvSpPr txBox="1"/>
          <p:nvPr/>
        </p:nvSpPr>
        <p:spPr>
          <a:xfrm>
            <a:off x="2743201" y="3488524"/>
            <a:ext cx="7101840" cy="461665"/>
          </a:xfrm>
          <a:prstGeom prst="rect">
            <a:avLst/>
          </a:prstGeom>
          <a:solidFill>
            <a:schemeClr val="accent6">
              <a:lumMod val="60000"/>
              <a:lumOff val="40000"/>
            </a:schemeClr>
          </a:solidFill>
        </p:spPr>
        <p:txBody>
          <a:bodyPr wrap="square" rtlCol="0">
            <a:spAutoFit/>
          </a:bodyPr>
          <a:lstStyle/>
          <a:p>
            <a:pPr algn="ctr"/>
            <a:r>
              <a:rPr lang="es-ES" sz="2400" b="1" dirty="0" smtClean="0"/>
              <a:t>PRIORIZACIÓN DE RIESGOS Y SU RELEVANCIA</a:t>
            </a:r>
            <a:endParaRPr lang="es-MX" sz="2400" b="1" dirty="0"/>
          </a:p>
        </p:txBody>
      </p:sp>
      <p:sp>
        <p:nvSpPr>
          <p:cNvPr id="10" name="Rectángulo 9"/>
          <p:cNvSpPr/>
          <p:nvPr/>
        </p:nvSpPr>
        <p:spPr>
          <a:xfrm>
            <a:off x="2375452" y="5212324"/>
            <a:ext cx="8471453" cy="1077218"/>
          </a:xfrm>
          <a:prstGeom prst="rect">
            <a:avLst/>
          </a:prstGeom>
        </p:spPr>
        <p:txBody>
          <a:bodyPr wrap="square">
            <a:spAutoFit/>
          </a:bodyPr>
          <a:lstStyle/>
          <a:p>
            <a:pPr algn="just"/>
            <a:r>
              <a:rPr lang="es-ES" sz="1600" dirty="0"/>
              <a:t>Norma Profesional del Sistema Nacional de Fiscalización No. 1 “Líneas Básicas de Fiscalización en México”, apartado de Metodología y Procedimientos para la Fiscalización, se señala que los organismos auditores (unidades auditoras) deben realizar sus auditorías con base en un programa anual formulado por ellos </a:t>
            </a:r>
            <a:r>
              <a:rPr lang="es-ES" sz="1600" dirty="0" smtClean="0"/>
              <a:t>mismos.</a:t>
            </a:r>
            <a:endParaRPr lang="es-MX" sz="1600" dirty="0"/>
          </a:p>
        </p:txBody>
      </p:sp>
    </p:spTree>
    <p:extLst>
      <p:ext uri="{BB962C8B-B14F-4D97-AF65-F5344CB8AC3E}">
        <p14:creationId xmlns:p14="http://schemas.microsoft.com/office/powerpoint/2010/main" val="330189238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lamada con línea 3 (barra de énfasis) 5"/>
          <p:cNvSpPr/>
          <p:nvPr/>
        </p:nvSpPr>
        <p:spPr>
          <a:xfrm>
            <a:off x="4174435" y="1580322"/>
            <a:ext cx="874643" cy="616226"/>
          </a:xfrm>
          <a:prstGeom prst="accentCallout3">
            <a:avLst>
              <a:gd name="adj1" fmla="val 49395"/>
              <a:gd name="adj2" fmla="val 98485"/>
              <a:gd name="adj3" fmla="val 10685"/>
              <a:gd name="adj4" fmla="val 304924"/>
              <a:gd name="adj5" fmla="val 43548"/>
              <a:gd name="adj6" fmla="val 300379"/>
              <a:gd name="adj7" fmla="val 100060"/>
              <a:gd name="adj8" fmla="val 287122"/>
            </a:avLst>
          </a:prstGeom>
          <a:noFill/>
          <a:ln w="15875" cmpd="sng">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pic>
        <p:nvPicPr>
          <p:cNvPr id="4" name="Marcador de contenido 4">
            <a:extLst>
              <a:ext uri="{FF2B5EF4-FFF2-40B4-BE49-F238E27FC236}">
                <a16:creationId xmlns:a16="http://schemas.microsoft.com/office/drawing/2014/main" id="{EF115C32-B8F4-2717-1810-D9C7C770F18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198" y="-673"/>
            <a:ext cx="12193198" cy="6858673"/>
          </a:xfrm>
          <a:prstGeom prst="rect">
            <a:avLst/>
          </a:prstGeom>
        </p:spPr>
      </p:pic>
      <p:sp>
        <p:nvSpPr>
          <p:cNvPr id="5" name="Título 4">
            <a:extLst>
              <a:ext uri="{FF2B5EF4-FFF2-40B4-BE49-F238E27FC236}">
                <a16:creationId xmlns:a16="http://schemas.microsoft.com/office/drawing/2014/main" id="{E98D41C5-211C-4F4E-B7D8-CB5A196598F8}"/>
              </a:ext>
            </a:extLst>
          </p:cNvPr>
          <p:cNvSpPr>
            <a:spLocks noGrp="1"/>
          </p:cNvSpPr>
          <p:nvPr>
            <p:ph type="title"/>
          </p:nvPr>
        </p:nvSpPr>
        <p:spPr>
          <a:xfrm>
            <a:off x="288757" y="365125"/>
            <a:ext cx="11270451" cy="880327"/>
          </a:xfrm>
        </p:spPr>
        <p:txBody>
          <a:bodyPr>
            <a:normAutofit/>
          </a:bodyPr>
          <a:lstStyle/>
          <a:p>
            <a:pPr algn="ctr"/>
            <a:r>
              <a:rPr lang="es-MX" sz="5000" b="1" dirty="0" smtClean="0">
                <a:solidFill>
                  <a:srgbClr val="C00000"/>
                </a:solidFill>
                <a:latin typeface="Candara" panose="020E0502030303020204" pitchFamily="34" charset="0"/>
              </a:rPr>
              <a:t>Programa de Auditoría</a:t>
            </a:r>
            <a:endParaRPr lang="es-MX" sz="5000" b="1" dirty="0">
              <a:solidFill>
                <a:srgbClr val="C00000"/>
              </a:solidFill>
              <a:latin typeface="Candara" panose="020E0502030303020204" pitchFamily="34" charset="0"/>
            </a:endParaRPr>
          </a:p>
        </p:txBody>
      </p:sp>
      <p:sp>
        <p:nvSpPr>
          <p:cNvPr id="12" name="Rectángulo 11"/>
          <p:cNvSpPr/>
          <p:nvPr/>
        </p:nvSpPr>
        <p:spPr>
          <a:xfrm>
            <a:off x="0" y="1245452"/>
            <a:ext cx="2375452" cy="4839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5" name="Rectángulo 14"/>
          <p:cNvSpPr/>
          <p:nvPr/>
        </p:nvSpPr>
        <p:spPr>
          <a:xfrm>
            <a:off x="69574" y="1631883"/>
            <a:ext cx="1470991" cy="4839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pic>
        <p:nvPicPr>
          <p:cNvPr id="3" name="Imagen 2"/>
          <p:cNvPicPr>
            <a:picLocks noChangeAspect="1"/>
          </p:cNvPicPr>
          <p:nvPr/>
        </p:nvPicPr>
        <p:blipFill>
          <a:blip r:embed="rId4"/>
          <a:stretch>
            <a:fillRect/>
          </a:stretch>
        </p:blipFill>
        <p:spPr>
          <a:xfrm>
            <a:off x="5151120" y="1245452"/>
            <a:ext cx="6248910" cy="4776185"/>
          </a:xfrm>
          <a:prstGeom prst="rect">
            <a:avLst/>
          </a:prstGeom>
        </p:spPr>
      </p:pic>
      <p:pic>
        <p:nvPicPr>
          <p:cNvPr id="10" name="Imagen 9"/>
          <p:cNvPicPr>
            <a:picLocks noChangeAspect="1"/>
          </p:cNvPicPr>
          <p:nvPr/>
        </p:nvPicPr>
        <p:blipFill>
          <a:blip r:embed="rId5"/>
          <a:stretch>
            <a:fillRect/>
          </a:stretch>
        </p:blipFill>
        <p:spPr>
          <a:xfrm>
            <a:off x="371695" y="2888979"/>
            <a:ext cx="4406532" cy="920768"/>
          </a:xfrm>
          <a:prstGeom prst="rect">
            <a:avLst/>
          </a:prstGeom>
        </p:spPr>
      </p:pic>
    </p:spTree>
    <p:extLst>
      <p:ext uri="{BB962C8B-B14F-4D97-AF65-F5344CB8AC3E}">
        <p14:creationId xmlns:p14="http://schemas.microsoft.com/office/powerpoint/2010/main" val="332430682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lamada con línea 3 (barra de énfasis) 5"/>
          <p:cNvSpPr/>
          <p:nvPr/>
        </p:nvSpPr>
        <p:spPr>
          <a:xfrm>
            <a:off x="4174435" y="1580322"/>
            <a:ext cx="874643" cy="616226"/>
          </a:xfrm>
          <a:prstGeom prst="accentCallout3">
            <a:avLst>
              <a:gd name="adj1" fmla="val 49395"/>
              <a:gd name="adj2" fmla="val 98485"/>
              <a:gd name="adj3" fmla="val 10685"/>
              <a:gd name="adj4" fmla="val 304924"/>
              <a:gd name="adj5" fmla="val 43548"/>
              <a:gd name="adj6" fmla="val 300379"/>
              <a:gd name="adj7" fmla="val 100060"/>
              <a:gd name="adj8" fmla="val 287122"/>
            </a:avLst>
          </a:prstGeom>
          <a:noFill/>
          <a:ln w="15875" cmpd="sng">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pic>
        <p:nvPicPr>
          <p:cNvPr id="4" name="Marcador de contenido 4">
            <a:extLst>
              <a:ext uri="{FF2B5EF4-FFF2-40B4-BE49-F238E27FC236}">
                <a16:creationId xmlns:a16="http://schemas.microsoft.com/office/drawing/2014/main" id="{EF115C32-B8F4-2717-1810-D9C7C770F18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198" y="-673"/>
            <a:ext cx="12193198" cy="6858673"/>
          </a:xfrm>
          <a:prstGeom prst="rect">
            <a:avLst/>
          </a:prstGeom>
        </p:spPr>
      </p:pic>
      <p:sp>
        <p:nvSpPr>
          <p:cNvPr id="5" name="Título 4">
            <a:extLst>
              <a:ext uri="{FF2B5EF4-FFF2-40B4-BE49-F238E27FC236}">
                <a16:creationId xmlns:a16="http://schemas.microsoft.com/office/drawing/2014/main" id="{E98D41C5-211C-4F4E-B7D8-CB5A196598F8}"/>
              </a:ext>
            </a:extLst>
          </p:cNvPr>
          <p:cNvSpPr>
            <a:spLocks noGrp="1"/>
          </p:cNvSpPr>
          <p:nvPr>
            <p:ph type="title"/>
          </p:nvPr>
        </p:nvSpPr>
        <p:spPr>
          <a:xfrm>
            <a:off x="288757" y="365125"/>
            <a:ext cx="11270451" cy="880327"/>
          </a:xfrm>
        </p:spPr>
        <p:txBody>
          <a:bodyPr>
            <a:normAutofit/>
          </a:bodyPr>
          <a:lstStyle/>
          <a:p>
            <a:pPr algn="ctr"/>
            <a:r>
              <a:rPr lang="es-MX" sz="5000" b="1" dirty="0" smtClean="0">
                <a:solidFill>
                  <a:srgbClr val="C00000"/>
                </a:solidFill>
                <a:latin typeface="Candara" panose="020E0502030303020204" pitchFamily="34" charset="0"/>
              </a:rPr>
              <a:t>Plan Anual</a:t>
            </a:r>
            <a:endParaRPr lang="es-MX" sz="5000" b="1" dirty="0">
              <a:solidFill>
                <a:srgbClr val="C00000"/>
              </a:solidFill>
              <a:latin typeface="Candara" panose="020E0502030303020204" pitchFamily="34" charset="0"/>
            </a:endParaRPr>
          </a:p>
        </p:txBody>
      </p:sp>
      <p:sp>
        <p:nvSpPr>
          <p:cNvPr id="12" name="Rectángulo 11"/>
          <p:cNvSpPr/>
          <p:nvPr/>
        </p:nvSpPr>
        <p:spPr>
          <a:xfrm>
            <a:off x="0" y="1245452"/>
            <a:ext cx="2375452" cy="4839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5" name="Rectángulo 14"/>
          <p:cNvSpPr/>
          <p:nvPr/>
        </p:nvSpPr>
        <p:spPr>
          <a:xfrm>
            <a:off x="69574" y="1631883"/>
            <a:ext cx="1470991" cy="4839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pic>
        <p:nvPicPr>
          <p:cNvPr id="2" name="Imagen 1"/>
          <p:cNvPicPr>
            <a:picLocks noChangeAspect="1"/>
          </p:cNvPicPr>
          <p:nvPr/>
        </p:nvPicPr>
        <p:blipFill>
          <a:blip r:embed="rId4"/>
          <a:stretch>
            <a:fillRect/>
          </a:stretch>
        </p:blipFill>
        <p:spPr>
          <a:xfrm>
            <a:off x="4490720" y="1087120"/>
            <a:ext cx="6817360" cy="5428518"/>
          </a:xfrm>
          <a:prstGeom prst="rect">
            <a:avLst/>
          </a:prstGeom>
        </p:spPr>
      </p:pic>
      <p:pic>
        <p:nvPicPr>
          <p:cNvPr id="8" name="Imagen 7"/>
          <p:cNvPicPr>
            <a:picLocks noChangeAspect="1"/>
          </p:cNvPicPr>
          <p:nvPr/>
        </p:nvPicPr>
        <p:blipFill>
          <a:blip r:embed="rId5"/>
          <a:stretch>
            <a:fillRect/>
          </a:stretch>
        </p:blipFill>
        <p:spPr>
          <a:xfrm>
            <a:off x="0" y="2975534"/>
            <a:ext cx="4406532" cy="920768"/>
          </a:xfrm>
          <a:prstGeom prst="rect">
            <a:avLst/>
          </a:prstGeom>
        </p:spPr>
      </p:pic>
    </p:spTree>
    <p:extLst>
      <p:ext uri="{BB962C8B-B14F-4D97-AF65-F5344CB8AC3E}">
        <p14:creationId xmlns:p14="http://schemas.microsoft.com/office/powerpoint/2010/main" val="105156713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8">
            <a:extLst>
              <a:ext uri="{FF2B5EF4-FFF2-40B4-BE49-F238E27FC236}">
                <a16:creationId xmlns:a16="http://schemas.microsoft.com/office/drawing/2014/main" id="{19B6EFAC-6FDB-8C0F-08D4-5CDCF1761F5B}"/>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1"/>
            <a:ext cx="12192000" cy="6858000"/>
          </a:xfrm>
          <a:prstGeom prst="rect">
            <a:avLst/>
          </a:prstGeom>
        </p:spPr>
      </p:pic>
      <p:pic>
        <p:nvPicPr>
          <p:cNvPr id="1026" name="Picture 2" descr="https://skat.ihmc.us/rid=1WN1N7M1Y-XC5X20-4DTY/RIESGOS%20DE%20AUDITOR%C3%8DA%20GUBERNAMENTAL.cmap?rid=1WN1N7M1Y-XC5X20-4DTY&amp;partName=htmljpe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351722"/>
            <a:ext cx="12191999" cy="52081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5088888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4">
            <a:extLst>
              <a:ext uri="{FF2B5EF4-FFF2-40B4-BE49-F238E27FC236}">
                <a16:creationId xmlns:a16="http://schemas.microsoft.com/office/drawing/2014/main" id="{855C04B3-B287-EBCB-84E3-39489A2C6FE3}"/>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2400" y="-2699"/>
            <a:ext cx="12196800" cy="6860699"/>
          </a:xfrm>
          <a:prstGeom prst="rect">
            <a:avLst/>
          </a:prstGeom>
        </p:spPr>
      </p:pic>
      <p:sp>
        <p:nvSpPr>
          <p:cNvPr id="12" name="Marcador de contenido 11">
            <a:extLst>
              <a:ext uri="{FF2B5EF4-FFF2-40B4-BE49-F238E27FC236}">
                <a16:creationId xmlns:a16="http://schemas.microsoft.com/office/drawing/2014/main" id="{2F86F112-F835-45B4-AB4D-136CBA0030AA}"/>
              </a:ext>
            </a:extLst>
          </p:cNvPr>
          <p:cNvSpPr>
            <a:spLocks noGrp="1"/>
          </p:cNvSpPr>
          <p:nvPr>
            <p:ph idx="1"/>
          </p:nvPr>
        </p:nvSpPr>
        <p:spPr>
          <a:xfrm>
            <a:off x="679174" y="368162"/>
            <a:ext cx="10515600" cy="804655"/>
          </a:xfrm>
        </p:spPr>
        <p:txBody>
          <a:bodyPr>
            <a:normAutofit/>
          </a:bodyPr>
          <a:lstStyle/>
          <a:p>
            <a:pPr marL="0" indent="0" algn="ctr">
              <a:buNone/>
            </a:pPr>
            <a:endParaRPr lang="es-MX" sz="1400" b="1" dirty="0"/>
          </a:p>
          <a:p>
            <a:pPr marL="0" indent="0" algn="ctr">
              <a:buNone/>
            </a:pPr>
            <a:r>
              <a:rPr lang="es-MX" sz="2400" b="1" dirty="0">
                <a:solidFill>
                  <a:srgbClr val="C00000"/>
                </a:solidFill>
              </a:rPr>
              <a:t>PRINCIPIOS QUE DEBE CUMPLIR UN BUEN AUDITOR INTERNO </a:t>
            </a:r>
          </a:p>
          <a:p>
            <a:endParaRPr lang="es-MX" sz="1400" b="1" dirty="0"/>
          </a:p>
          <a:p>
            <a:pPr marL="342900" indent="-342900">
              <a:buFont typeface="Arial" panose="020B0604020202020204" pitchFamily="34" charset="0"/>
              <a:buAutoNum type="arabicPeriod"/>
            </a:pPr>
            <a:endParaRPr lang="es-MX" sz="1400" b="1" dirty="0"/>
          </a:p>
          <a:p>
            <a:pPr marL="0" indent="0">
              <a:buNone/>
            </a:pPr>
            <a:endParaRPr lang="es-MX" sz="1400" b="1" dirty="0"/>
          </a:p>
          <a:p>
            <a:pPr marL="0" indent="0">
              <a:buNone/>
            </a:pPr>
            <a:endParaRPr lang="es-MX" sz="1400" b="1" dirty="0"/>
          </a:p>
          <a:p>
            <a:pPr marL="0" indent="0">
              <a:buNone/>
            </a:pPr>
            <a:endParaRPr lang="es-MX" dirty="0"/>
          </a:p>
          <a:p>
            <a:pPr marL="0" indent="0">
              <a:buNone/>
            </a:pPr>
            <a:endParaRPr lang="es-MX" dirty="0"/>
          </a:p>
          <a:p>
            <a:pPr marL="0" indent="0">
              <a:buNone/>
            </a:pPr>
            <a:endParaRPr lang="es-MX" dirty="0"/>
          </a:p>
          <a:p>
            <a:pPr marL="0" indent="0">
              <a:buNone/>
            </a:pPr>
            <a:endParaRPr lang="es-MX" dirty="0"/>
          </a:p>
          <a:p>
            <a:pPr marL="0" indent="0">
              <a:buNone/>
            </a:pPr>
            <a:endParaRPr lang="es-MX" dirty="0"/>
          </a:p>
          <a:p>
            <a:endParaRPr lang="es-MX" dirty="0"/>
          </a:p>
          <a:p>
            <a:pPr marL="0" indent="0">
              <a:buNone/>
            </a:pPr>
            <a:endParaRPr lang="es-MX" dirty="0"/>
          </a:p>
        </p:txBody>
      </p:sp>
      <p:pic>
        <p:nvPicPr>
          <p:cNvPr id="5" name="Imagen 4">
            <a:extLst>
              <a:ext uri="{FF2B5EF4-FFF2-40B4-BE49-F238E27FC236}">
                <a16:creationId xmlns:a16="http://schemas.microsoft.com/office/drawing/2014/main" id="{7466CAF7-7B1D-410B-BB3D-530F17BA6CA8}"/>
              </a:ext>
            </a:extLst>
          </p:cNvPr>
          <p:cNvPicPr>
            <a:picLocks noChangeAspect="1"/>
          </p:cNvPicPr>
          <p:nvPr/>
        </p:nvPicPr>
        <p:blipFill>
          <a:blip r:embed="rId3"/>
          <a:stretch>
            <a:fillRect/>
          </a:stretch>
        </p:blipFill>
        <p:spPr>
          <a:xfrm>
            <a:off x="679174" y="983972"/>
            <a:ext cx="10860156" cy="5282181"/>
          </a:xfrm>
          <a:prstGeom prst="rect">
            <a:avLst/>
          </a:prstGeom>
        </p:spPr>
      </p:pic>
    </p:spTree>
    <p:extLst>
      <p:ext uri="{BB962C8B-B14F-4D97-AF65-F5344CB8AC3E}">
        <p14:creationId xmlns:p14="http://schemas.microsoft.com/office/powerpoint/2010/main" val="105949564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8">
            <a:extLst>
              <a:ext uri="{FF2B5EF4-FFF2-40B4-BE49-F238E27FC236}">
                <a16:creationId xmlns:a16="http://schemas.microsoft.com/office/drawing/2014/main" id="{19B6EFAC-6FDB-8C0F-08D4-5CDCF1761F5B}"/>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4794" y="106680"/>
            <a:ext cx="12196794" cy="6860696"/>
          </a:xfrm>
          <a:prstGeom prst="rect">
            <a:avLst/>
          </a:prstGeom>
        </p:spPr>
      </p:pic>
      <p:sp>
        <p:nvSpPr>
          <p:cNvPr id="2" name="Título 1">
            <a:extLst>
              <a:ext uri="{FF2B5EF4-FFF2-40B4-BE49-F238E27FC236}">
                <a16:creationId xmlns:a16="http://schemas.microsoft.com/office/drawing/2014/main" id="{7723C648-5F9A-B7EA-E82E-526F0278FC65}"/>
              </a:ext>
            </a:extLst>
          </p:cNvPr>
          <p:cNvSpPr>
            <a:spLocks noGrp="1"/>
          </p:cNvSpPr>
          <p:nvPr>
            <p:ph type="ctrTitle"/>
          </p:nvPr>
        </p:nvSpPr>
        <p:spPr>
          <a:xfrm>
            <a:off x="1524000" y="1524001"/>
            <a:ext cx="9144000" cy="724134"/>
          </a:xfrm>
        </p:spPr>
        <p:txBody>
          <a:bodyPr>
            <a:normAutofit/>
          </a:bodyPr>
          <a:lstStyle/>
          <a:p>
            <a:r>
              <a:rPr lang="es-MX" sz="2400" dirty="0">
                <a:latin typeface="Copperplate Gothic Bold" panose="020E0705020206020404" pitchFamily="34" charset="0"/>
              </a:rPr>
              <a:t>ETAPAS DE LA AUDITORÍA </a:t>
            </a:r>
          </a:p>
        </p:txBody>
      </p:sp>
      <p:sp>
        <p:nvSpPr>
          <p:cNvPr id="3" name="Subtítulo 2">
            <a:extLst>
              <a:ext uri="{FF2B5EF4-FFF2-40B4-BE49-F238E27FC236}">
                <a16:creationId xmlns:a16="http://schemas.microsoft.com/office/drawing/2014/main" id="{CB1BA35F-991B-834D-AC82-87AEF6F5BE7B}"/>
              </a:ext>
            </a:extLst>
          </p:cNvPr>
          <p:cNvSpPr>
            <a:spLocks noGrp="1"/>
          </p:cNvSpPr>
          <p:nvPr>
            <p:ph type="subTitle" idx="1"/>
          </p:nvPr>
        </p:nvSpPr>
        <p:spPr>
          <a:xfrm>
            <a:off x="1109785" y="2248135"/>
            <a:ext cx="10074030" cy="4305065"/>
          </a:xfrm>
        </p:spPr>
        <p:txBody>
          <a:bodyPr>
            <a:normAutofit/>
          </a:bodyPr>
          <a:lstStyle/>
          <a:p>
            <a:pPr algn="l"/>
            <a:r>
              <a:rPr lang="es-MX" sz="2000" dirty="0">
                <a:latin typeface="Calibri Light" panose="020F0302020204030204" pitchFamily="34" charset="0"/>
                <a:ea typeface="Calibri Light" panose="020F0302020204030204" pitchFamily="34" charset="0"/>
                <a:cs typeface="Calibri Light" panose="020F0302020204030204" pitchFamily="34" charset="0"/>
              </a:rPr>
              <a:t>.</a:t>
            </a:r>
          </a:p>
          <a:p>
            <a:pPr algn="l"/>
            <a:endParaRPr lang="es-MX" sz="2000" dirty="0">
              <a:latin typeface="Calibri Light" panose="020F0302020204030204" pitchFamily="34" charset="0"/>
              <a:ea typeface="Calibri Light" panose="020F0302020204030204" pitchFamily="34" charset="0"/>
              <a:cs typeface="Calibri Light" panose="020F0302020204030204" pitchFamily="34" charset="0"/>
            </a:endParaRPr>
          </a:p>
          <a:p>
            <a:pPr marL="342900" indent="-342900" algn="l">
              <a:buFont typeface="Wingdings" panose="05000000000000000000" pitchFamily="2" charset="2"/>
              <a:buChar char="ü"/>
            </a:pPr>
            <a:endParaRPr lang="es-MX" sz="2000" b="1" dirty="0">
              <a:latin typeface="Candara Light" panose="020E0502030303020204" pitchFamily="34" charset="0"/>
            </a:endParaRPr>
          </a:p>
          <a:p>
            <a:pPr algn="l"/>
            <a:endParaRPr lang="es-MX" sz="2000" b="1" dirty="0">
              <a:latin typeface="Candara Light" panose="020E0502030303020204" pitchFamily="34" charset="0"/>
            </a:endParaRPr>
          </a:p>
        </p:txBody>
      </p:sp>
      <p:sp>
        <p:nvSpPr>
          <p:cNvPr id="9" name="Rectángulo 8">
            <a:extLst>
              <a:ext uri="{FF2B5EF4-FFF2-40B4-BE49-F238E27FC236}">
                <a16:creationId xmlns:a16="http://schemas.microsoft.com/office/drawing/2014/main" id="{35C32058-3770-4038-9CFC-A9E8B2A3895B}"/>
              </a:ext>
            </a:extLst>
          </p:cNvPr>
          <p:cNvSpPr/>
          <p:nvPr/>
        </p:nvSpPr>
        <p:spPr>
          <a:xfrm>
            <a:off x="3129368" y="4110229"/>
            <a:ext cx="6073356" cy="805720"/>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marL="285750" indent="-285750" algn="ctr">
              <a:buFont typeface="Wingdings" panose="05000000000000000000" pitchFamily="2" charset="2"/>
              <a:buChar char="v"/>
            </a:pPr>
            <a:endParaRPr lang="es-MX" sz="2000" dirty="0">
              <a:latin typeface="Calibri Light" panose="020F0302020204030204" pitchFamily="34" charset="0"/>
              <a:ea typeface="Calibri Light" panose="020F0302020204030204" pitchFamily="34" charset="0"/>
              <a:cs typeface="Calibri Light" panose="020F0302020204030204" pitchFamily="34" charset="0"/>
            </a:endParaRPr>
          </a:p>
        </p:txBody>
      </p:sp>
      <p:pic>
        <p:nvPicPr>
          <p:cNvPr id="7" name="Imagen 6">
            <a:extLst>
              <a:ext uri="{FF2B5EF4-FFF2-40B4-BE49-F238E27FC236}">
                <a16:creationId xmlns:a16="http://schemas.microsoft.com/office/drawing/2014/main" id="{210EDA42-B0BA-477E-AB80-3D5F51156371}"/>
              </a:ext>
            </a:extLst>
          </p:cNvPr>
          <p:cNvPicPr>
            <a:picLocks noChangeAspect="1"/>
          </p:cNvPicPr>
          <p:nvPr/>
        </p:nvPicPr>
        <p:blipFill>
          <a:blip r:embed="rId3"/>
          <a:stretch>
            <a:fillRect/>
          </a:stretch>
        </p:blipFill>
        <p:spPr>
          <a:xfrm>
            <a:off x="1109786" y="2409779"/>
            <a:ext cx="9333626" cy="3894768"/>
          </a:xfrm>
          <a:prstGeom prst="rect">
            <a:avLst/>
          </a:prstGeom>
        </p:spPr>
      </p:pic>
    </p:spTree>
    <p:extLst>
      <p:ext uri="{BB962C8B-B14F-4D97-AF65-F5344CB8AC3E}">
        <p14:creationId xmlns:p14="http://schemas.microsoft.com/office/powerpoint/2010/main" val="35556552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Marcador de contenido 4">
            <a:extLst>
              <a:ext uri="{FF2B5EF4-FFF2-40B4-BE49-F238E27FC236}">
                <a16:creationId xmlns:a16="http://schemas.microsoft.com/office/drawing/2014/main" id="{EF115C32-B8F4-2717-1810-D9C7C770F18B}"/>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198" y="-673"/>
            <a:ext cx="12193198" cy="6858673"/>
          </a:xfrm>
          <a:prstGeom prst="rect">
            <a:avLst/>
          </a:prstGeom>
        </p:spPr>
      </p:pic>
      <p:sp>
        <p:nvSpPr>
          <p:cNvPr id="2" name="Título 1">
            <a:extLst>
              <a:ext uri="{FF2B5EF4-FFF2-40B4-BE49-F238E27FC236}">
                <a16:creationId xmlns:a16="http://schemas.microsoft.com/office/drawing/2014/main" id="{7723C648-5F9A-B7EA-E82E-526F0278FC65}"/>
              </a:ext>
            </a:extLst>
          </p:cNvPr>
          <p:cNvSpPr>
            <a:spLocks noGrp="1"/>
          </p:cNvSpPr>
          <p:nvPr>
            <p:ph type="ctrTitle"/>
          </p:nvPr>
        </p:nvSpPr>
        <p:spPr>
          <a:xfrm>
            <a:off x="1016000" y="965228"/>
            <a:ext cx="3211085" cy="724134"/>
          </a:xfrm>
        </p:spPr>
        <p:txBody>
          <a:bodyPr>
            <a:normAutofit/>
          </a:bodyPr>
          <a:lstStyle/>
          <a:p>
            <a:r>
              <a:rPr lang="es-ES" sz="2400" b="1" dirty="0">
                <a:solidFill>
                  <a:srgbClr val="C00000"/>
                </a:solidFill>
              </a:rPr>
              <a:t>PLANEACIÓN GENERAL</a:t>
            </a:r>
            <a:endParaRPr lang="es-MX" sz="2400" b="1" dirty="0">
              <a:solidFill>
                <a:srgbClr val="C00000"/>
              </a:solidFill>
              <a:latin typeface="Copperplate Gothic Bold" panose="020E0705020206020404" pitchFamily="34" charset="0"/>
            </a:endParaRPr>
          </a:p>
        </p:txBody>
      </p:sp>
      <p:sp>
        <p:nvSpPr>
          <p:cNvPr id="3" name="Subtítulo 2">
            <a:extLst>
              <a:ext uri="{FF2B5EF4-FFF2-40B4-BE49-F238E27FC236}">
                <a16:creationId xmlns:a16="http://schemas.microsoft.com/office/drawing/2014/main" id="{CB1BA35F-991B-834D-AC82-87AEF6F5BE7B}"/>
              </a:ext>
            </a:extLst>
          </p:cNvPr>
          <p:cNvSpPr>
            <a:spLocks noGrp="1"/>
          </p:cNvSpPr>
          <p:nvPr>
            <p:ph type="subTitle" idx="1"/>
          </p:nvPr>
        </p:nvSpPr>
        <p:spPr>
          <a:xfrm>
            <a:off x="1109785" y="2248135"/>
            <a:ext cx="3117300" cy="4305065"/>
          </a:xfrm>
        </p:spPr>
        <p:txBody>
          <a:bodyPr>
            <a:normAutofit/>
          </a:bodyPr>
          <a:lstStyle/>
          <a:p>
            <a:pPr algn="l"/>
            <a:r>
              <a:rPr lang="es-MX" sz="2000" dirty="0">
                <a:latin typeface="Calibri Light" panose="020F0302020204030204" pitchFamily="34" charset="0"/>
                <a:ea typeface="Calibri Light" panose="020F0302020204030204" pitchFamily="34" charset="0"/>
                <a:cs typeface="Calibri Light" panose="020F0302020204030204" pitchFamily="34" charset="0"/>
              </a:rPr>
              <a:t>.</a:t>
            </a:r>
          </a:p>
          <a:p>
            <a:pPr algn="l"/>
            <a:endParaRPr lang="es-MX" sz="2000" dirty="0">
              <a:latin typeface="Calibri Light" panose="020F0302020204030204" pitchFamily="34" charset="0"/>
              <a:ea typeface="Calibri Light" panose="020F0302020204030204" pitchFamily="34" charset="0"/>
              <a:cs typeface="Calibri Light" panose="020F0302020204030204" pitchFamily="34" charset="0"/>
            </a:endParaRPr>
          </a:p>
          <a:p>
            <a:pPr marL="342900" indent="-342900" algn="l">
              <a:buFont typeface="Wingdings" panose="05000000000000000000" pitchFamily="2" charset="2"/>
              <a:buChar char="ü"/>
            </a:pPr>
            <a:endParaRPr lang="es-MX" sz="2000" b="1" dirty="0">
              <a:latin typeface="Candara Light" panose="020E0502030303020204" pitchFamily="34" charset="0"/>
            </a:endParaRPr>
          </a:p>
          <a:p>
            <a:pPr algn="l"/>
            <a:endParaRPr lang="es-MX" sz="2000" b="1" dirty="0">
              <a:latin typeface="Candara Light" panose="020E0502030303020204" pitchFamily="34" charset="0"/>
            </a:endParaRPr>
          </a:p>
        </p:txBody>
      </p:sp>
      <p:sp>
        <p:nvSpPr>
          <p:cNvPr id="5" name="Rectángulo 4"/>
          <p:cNvSpPr/>
          <p:nvPr/>
        </p:nvSpPr>
        <p:spPr>
          <a:xfrm>
            <a:off x="920668" y="1751886"/>
            <a:ext cx="3306417" cy="4801314"/>
          </a:xfrm>
          <a:prstGeom prst="rect">
            <a:avLst/>
          </a:prstGeom>
        </p:spPr>
        <p:txBody>
          <a:bodyPr wrap="square">
            <a:spAutoFit/>
          </a:bodyPr>
          <a:lstStyle/>
          <a:p>
            <a:pPr algn="ctr"/>
            <a:r>
              <a:rPr lang="es-ES" b="1" dirty="0" smtClean="0"/>
              <a:t>Objetivo:</a:t>
            </a:r>
          </a:p>
          <a:p>
            <a:endParaRPr lang="es-ES" dirty="0" smtClean="0"/>
          </a:p>
          <a:p>
            <a:pPr algn="just"/>
            <a:r>
              <a:rPr lang="es-ES" dirty="0" smtClean="0"/>
              <a:t>Conocer </a:t>
            </a:r>
            <a:r>
              <a:rPr lang="es-ES" dirty="0"/>
              <a:t>antecedentes y generalidades del Concepto a revisar y determinar los objetivos y actividades generales de la auditoría, así como delimitar la oportunidad de los recursos y tiempos asignados, aspectos que se precisarán en la carta de planeación y en el cronograma de actividades a desarrollar</a:t>
            </a:r>
            <a:r>
              <a:rPr lang="es-ES" dirty="0" smtClean="0"/>
              <a:t>.</a:t>
            </a:r>
          </a:p>
          <a:p>
            <a:endParaRPr lang="es-ES" dirty="0" smtClean="0"/>
          </a:p>
          <a:p>
            <a:r>
              <a:rPr lang="es-ES" dirty="0" smtClean="0"/>
              <a:t>CARTA </a:t>
            </a:r>
            <a:r>
              <a:rPr lang="es-ES" dirty="0"/>
              <a:t>DE PLANEACIÓN </a:t>
            </a:r>
            <a:endParaRPr lang="es-ES" dirty="0" smtClean="0"/>
          </a:p>
          <a:p>
            <a:endParaRPr lang="es-ES" dirty="0" smtClean="0"/>
          </a:p>
          <a:p>
            <a:r>
              <a:rPr lang="es-ES" dirty="0" smtClean="0"/>
              <a:t>CRONOGRAMA </a:t>
            </a:r>
            <a:r>
              <a:rPr lang="es-ES" dirty="0"/>
              <a:t>DE ACTIVIDADES A </a:t>
            </a:r>
            <a:r>
              <a:rPr lang="es-ES" dirty="0" smtClean="0"/>
              <a:t>DESARROLLAR</a:t>
            </a:r>
            <a:endParaRPr lang="es-MX" dirty="0"/>
          </a:p>
        </p:txBody>
      </p:sp>
      <p:sp>
        <p:nvSpPr>
          <p:cNvPr id="10" name="Título 1">
            <a:extLst>
              <a:ext uri="{FF2B5EF4-FFF2-40B4-BE49-F238E27FC236}">
                <a16:creationId xmlns:a16="http://schemas.microsoft.com/office/drawing/2014/main" id="{7723C648-5F9A-B7EA-E82E-526F0278FC65}"/>
              </a:ext>
            </a:extLst>
          </p:cNvPr>
          <p:cNvSpPr txBox="1">
            <a:spLocks/>
          </p:cNvSpPr>
          <p:nvPr/>
        </p:nvSpPr>
        <p:spPr>
          <a:xfrm>
            <a:off x="4442265" y="965228"/>
            <a:ext cx="3211085" cy="724134"/>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s-ES" sz="2400" b="1" dirty="0" smtClean="0">
                <a:solidFill>
                  <a:srgbClr val="C00000"/>
                </a:solidFill>
              </a:rPr>
              <a:t>INICIO</a:t>
            </a:r>
            <a:endParaRPr lang="es-MX" sz="2400" b="1" dirty="0">
              <a:solidFill>
                <a:srgbClr val="C00000"/>
              </a:solidFill>
              <a:latin typeface="Copperplate Gothic Bold" panose="020E0705020206020404" pitchFamily="34" charset="0"/>
            </a:endParaRPr>
          </a:p>
        </p:txBody>
      </p:sp>
      <p:sp>
        <p:nvSpPr>
          <p:cNvPr id="11" name="Rectángulo 10"/>
          <p:cNvSpPr/>
          <p:nvPr/>
        </p:nvSpPr>
        <p:spPr>
          <a:xfrm>
            <a:off x="4466150" y="1751886"/>
            <a:ext cx="3306417" cy="3970318"/>
          </a:xfrm>
          <a:prstGeom prst="rect">
            <a:avLst/>
          </a:prstGeom>
          <a:solidFill>
            <a:schemeClr val="accent6">
              <a:lumMod val="40000"/>
              <a:lumOff val="60000"/>
            </a:schemeClr>
          </a:solidFill>
        </p:spPr>
        <p:txBody>
          <a:bodyPr wrap="square">
            <a:spAutoFit/>
          </a:bodyPr>
          <a:lstStyle/>
          <a:p>
            <a:pPr algn="ctr"/>
            <a:r>
              <a:rPr lang="es-ES" b="1" dirty="0" smtClean="0"/>
              <a:t>Objetivo:</a:t>
            </a:r>
          </a:p>
          <a:p>
            <a:endParaRPr lang="es-ES" dirty="0" smtClean="0"/>
          </a:p>
          <a:p>
            <a:pPr algn="just"/>
            <a:r>
              <a:rPr lang="es-ES" dirty="0"/>
              <a:t>Notificar a la unidad auditada el inicio formal de la auditoría, presentar al grupo de auditores que participará en la misma, e informarle los alcances y trabajos a desarrollar.</a:t>
            </a:r>
            <a:endParaRPr lang="es-ES" dirty="0" smtClean="0"/>
          </a:p>
          <a:p>
            <a:endParaRPr lang="es-ES" dirty="0" smtClean="0"/>
          </a:p>
          <a:p>
            <a:r>
              <a:rPr lang="es-MX" dirty="0"/>
              <a:t>ORDEN DE </a:t>
            </a:r>
            <a:r>
              <a:rPr lang="es-MX" dirty="0" smtClean="0"/>
              <a:t>AUDITORÍA</a:t>
            </a:r>
          </a:p>
          <a:p>
            <a:endParaRPr lang="es-ES" dirty="0" smtClean="0"/>
          </a:p>
          <a:p>
            <a:r>
              <a:rPr lang="es-MX" dirty="0"/>
              <a:t>ACTA DE INICIO DE </a:t>
            </a:r>
            <a:r>
              <a:rPr lang="es-MX" dirty="0" smtClean="0"/>
              <a:t>AUDITORÍA</a:t>
            </a:r>
          </a:p>
          <a:p>
            <a:endParaRPr lang="es-ES" dirty="0"/>
          </a:p>
          <a:p>
            <a:r>
              <a:rPr lang="es-MX" dirty="0"/>
              <a:t>OFICIOS COMPLEMENTARIOS</a:t>
            </a:r>
          </a:p>
        </p:txBody>
      </p:sp>
      <p:sp>
        <p:nvSpPr>
          <p:cNvPr id="12" name="Título 1">
            <a:extLst>
              <a:ext uri="{FF2B5EF4-FFF2-40B4-BE49-F238E27FC236}">
                <a16:creationId xmlns:a16="http://schemas.microsoft.com/office/drawing/2014/main" id="{7723C648-5F9A-B7EA-E82E-526F0278FC65}"/>
              </a:ext>
            </a:extLst>
          </p:cNvPr>
          <p:cNvSpPr txBox="1">
            <a:spLocks/>
          </p:cNvSpPr>
          <p:nvPr/>
        </p:nvSpPr>
        <p:spPr>
          <a:xfrm>
            <a:off x="7802880" y="965228"/>
            <a:ext cx="3211085" cy="724134"/>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s-ES" sz="2400" b="1" dirty="0" smtClean="0">
                <a:solidFill>
                  <a:srgbClr val="C00000"/>
                </a:solidFill>
              </a:rPr>
              <a:t>PLANEACIÓN ESPECÍFICA</a:t>
            </a:r>
            <a:endParaRPr lang="es-MX" sz="2400" b="1" dirty="0">
              <a:solidFill>
                <a:srgbClr val="C00000"/>
              </a:solidFill>
              <a:latin typeface="Copperplate Gothic Bold" panose="020E0705020206020404" pitchFamily="34" charset="0"/>
            </a:endParaRPr>
          </a:p>
        </p:txBody>
      </p:sp>
      <p:sp>
        <p:nvSpPr>
          <p:cNvPr id="13" name="Rectángulo 12"/>
          <p:cNvSpPr/>
          <p:nvPr/>
        </p:nvSpPr>
        <p:spPr>
          <a:xfrm>
            <a:off x="7946087" y="1751886"/>
            <a:ext cx="3306417" cy="3693319"/>
          </a:xfrm>
          <a:prstGeom prst="rect">
            <a:avLst/>
          </a:prstGeom>
        </p:spPr>
        <p:txBody>
          <a:bodyPr wrap="square">
            <a:spAutoFit/>
          </a:bodyPr>
          <a:lstStyle/>
          <a:p>
            <a:pPr algn="ctr"/>
            <a:r>
              <a:rPr lang="es-ES" b="1" dirty="0" smtClean="0"/>
              <a:t>Objetivo:</a:t>
            </a:r>
          </a:p>
          <a:p>
            <a:endParaRPr lang="es-ES" dirty="0" smtClean="0"/>
          </a:p>
          <a:p>
            <a:pPr algn="just"/>
            <a:r>
              <a:rPr lang="es-ES" dirty="0"/>
              <a:t>Determinar la naturaleza, alcance, oportunidad y procedimientos por aplicar para cada uno de los Conceptos a revisar</a:t>
            </a:r>
            <a:r>
              <a:rPr lang="es-ES" dirty="0" smtClean="0"/>
              <a:t>.</a:t>
            </a:r>
          </a:p>
          <a:p>
            <a:pPr algn="just"/>
            <a:endParaRPr lang="es-ES" dirty="0" smtClean="0"/>
          </a:p>
          <a:p>
            <a:r>
              <a:rPr lang="es-ES" dirty="0" smtClean="0"/>
              <a:t>EVALUACIÓN DE CONTROL INTERNO</a:t>
            </a:r>
          </a:p>
          <a:p>
            <a:endParaRPr lang="es-ES" dirty="0"/>
          </a:p>
          <a:p>
            <a:r>
              <a:rPr lang="es-ES" dirty="0" smtClean="0"/>
              <a:t>PROGRAMA DE TRABAJO Alcance, Procedimientos </a:t>
            </a:r>
            <a:endParaRPr lang="es-MX" dirty="0"/>
          </a:p>
        </p:txBody>
      </p:sp>
      <p:sp>
        <p:nvSpPr>
          <p:cNvPr id="14" name="Título 1">
            <a:extLst>
              <a:ext uri="{FF2B5EF4-FFF2-40B4-BE49-F238E27FC236}">
                <a16:creationId xmlns:a16="http://schemas.microsoft.com/office/drawing/2014/main" id="{7723C648-5F9A-B7EA-E82E-526F0278FC65}"/>
              </a:ext>
            </a:extLst>
          </p:cNvPr>
          <p:cNvSpPr txBox="1">
            <a:spLocks/>
          </p:cNvSpPr>
          <p:nvPr/>
        </p:nvSpPr>
        <p:spPr>
          <a:xfrm>
            <a:off x="4453065" y="377686"/>
            <a:ext cx="3211085" cy="556279"/>
          </a:xfrm>
          <a:prstGeom prst="rect">
            <a:avLst/>
          </a:prstGeom>
          <a:solidFill>
            <a:srgbClr val="00B050"/>
          </a:solidFill>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s-ES" sz="2400" b="1" dirty="0" smtClean="0">
                <a:solidFill>
                  <a:schemeClr val="bg1"/>
                </a:solidFill>
              </a:rPr>
              <a:t>PLANEACIÓN </a:t>
            </a:r>
            <a:endParaRPr lang="es-MX" sz="2400" b="1" dirty="0">
              <a:solidFill>
                <a:schemeClr val="bg1"/>
              </a:solidFill>
              <a:latin typeface="Copperplate Gothic Bold" panose="020E0705020206020404" pitchFamily="34" charset="0"/>
            </a:endParaRPr>
          </a:p>
        </p:txBody>
      </p:sp>
    </p:spTree>
    <p:extLst>
      <p:ext uri="{BB962C8B-B14F-4D97-AF65-F5344CB8AC3E}">
        <p14:creationId xmlns:p14="http://schemas.microsoft.com/office/powerpoint/2010/main" val="58589441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Marcador de contenido 4">
            <a:extLst>
              <a:ext uri="{FF2B5EF4-FFF2-40B4-BE49-F238E27FC236}">
                <a16:creationId xmlns:a16="http://schemas.microsoft.com/office/drawing/2014/main" id="{EF115C32-B8F4-2717-1810-D9C7C770F18B}"/>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198" y="-673"/>
            <a:ext cx="12193198" cy="6858673"/>
          </a:xfrm>
          <a:prstGeom prst="rect">
            <a:avLst/>
          </a:prstGeom>
        </p:spPr>
      </p:pic>
      <p:sp>
        <p:nvSpPr>
          <p:cNvPr id="2" name="Título 1">
            <a:extLst>
              <a:ext uri="{FF2B5EF4-FFF2-40B4-BE49-F238E27FC236}">
                <a16:creationId xmlns:a16="http://schemas.microsoft.com/office/drawing/2014/main" id="{7723C648-5F9A-B7EA-E82E-526F0278FC65}"/>
              </a:ext>
            </a:extLst>
          </p:cNvPr>
          <p:cNvSpPr>
            <a:spLocks noGrp="1"/>
          </p:cNvSpPr>
          <p:nvPr>
            <p:ph type="ctrTitle"/>
          </p:nvPr>
        </p:nvSpPr>
        <p:spPr>
          <a:xfrm>
            <a:off x="1016000" y="965228"/>
            <a:ext cx="3211085" cy="724134"/>
          </a:xfrm>
        </p:spPr>
        <p:txBody>
          <a:bodyPr>
            <a:normAutofit/>
          </a:bodyPr>
          <a:lstStyle/>
          <a:p>
            <a:r>
              <a:rPr lang="es-ES" sz="2400" b="1" dirty="0">
                <a:solidFill>
                  <a:srgbClr val="C00000"/>
                </a:solidFill>
              </a:rPr>
              <a:t>PLANEACIÓN GENERAL</a:t>
            </a:r>
            <a:endParaRPr lang="es-MX" sz="2400" b="1" dirty="0">
              <a:solidFill>
                <a:srgbClr val="C00000"/>
              </a:solidFill>
              <a:latin typeface="Copperplate Gothic Bold" panose="020E0705020206020404" pitchFamily="34" charset="0"/>
            </a:endParaRPr>
          </a:p>
        </p:txBody>
      </p:sp>
      <p:sp>
        <p:nvSpPr>
          <p:cNvPr id="3" name="Subtítulo 2">
            <a:extLst>
              <a:ext uri="{FF2B5EF4-FFF2-40B4-BE49-F238E27FC236}">
                <a16:creationId xmlns:a16="http://schemas.microsoft.com/office/drawing/2014/main" id="{CB1BA35F-991B-834D-AC82-87AEF6F5BE7B}"/>
              </a:ext>
            </a:extLst>
          </p:cNvPr>
          <p:cNvSpPr>
            <a:spLocks noGrp="1"/>
          </p:cNvSpPr>
          <p:nvPr>
            <p:ph type="subTitle" idx="1"/>
          </p:nvPr>
        </p:nvSpPr>
        <p:spPr>
          <a:xfrm>
            <a:off x="1109785" y="2248135"/>
            <a:ext cx="3117300" cy="4305065"/>
          </a:xfrm>
        </p:spPr>
        <p:txBody>
          <a:bodyPr>
            <a:normAutofit/>
          </a:bodyPr>
          <a:lstStyle/>
          <a:p>
            <a:pPr algn="l"/>
            <a:r>
              <a:rPr lang="es-MX" sz="2000" dirty="0">
                <a:latin typeface="Calibri Light" panose="020F0302020204030204" pitchFamily="34" charset="0"/>
                <a:ea typeface="Calibri Light" panose="020F0302020204030204" pitchFamily="34" charset="0"/>
                <a:cs typeface="Calibri Light" panose="020F0302020204030204" pitchFamily="34" charset="0"/>
              </a:rPr>
              <a:t>.</a:t>
            </a:r>
          </a:p>
          <a:p>
            <a:pPr algn="l"/>
            <a:endParaRPr lang="es-MX" sz="2000" dirty="0">
              <a:latin typeface="Calibri Light" panose="020F0302020204030204" pitchFamily="34" charset="0"/>
              <a:ea typeface="Calibri Light" panose="020F0302020204030204" pitchFamily="34" charset="0"/>
              <a:cs typeface="Calibri Light" panose="020F0302020204030204" pitchFamily="34" charset="0"/>
            </a:endParaRPr>
          </a:p>
          <a:p>
            <a:pPr marL="342900" indent="-342900" algn="l">
              <a:buFont typeface="Wingdings" panose="05000000000000000000" pitchFamily="2" charset="2"/>
              <a:buChar char="ü"/>
            </a:pPr>
            <a:endParaRPr lang="es-MX" sz="2000" b="1" dirty="0">
              <a:latin typeface="Candara Light" panose="020E0502030303020204" pitchFamily="34" charset="0"/>
            </a:endParaRPr>
          </a:p>
          <a:p>
            <a:pPr algn="l"/>
            <a:endParaRPr lang="es-MX" sz="2000" b="1" dirty="0">
              <a:latin typeface="Candara Light" panose="020E0502030303020204" pitchFamily="34" charset="0"/>
            </a:endParaRPr>
          </a:p>
        </p:txBody>
      </p:sp>
      <p:sp>
        <p:nvSpPr>
          <p:cNvPr id="10" name="Título 1">
            <a:extLst>
              <a:ext uri="{FF2B5EF4-FFF2-40B4-BE49-F238E27FC236}">
                <a16:creationId xmlns:a16="http://schemas.microsoft.com/office/drawing/2014/main" id="{7723C648-5F9A-B7EA-E82E-526F0278FC65}"/>
              </a:ext>
            </a:extLst>
          </p:cNvPr>
          <p:cNvSpPr txBox="1">
            <a:spLocks/>
          </p:cNvSpPr>
          <p:nvPr/>
        </p:nvSpPr>
        <p:spPr>
          <a:xfrm>
            <a:off x="4442265" y="965228"/>
            <a:ext cx="3211085" cy="724134"/>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s-ES" sz="2400" b="1" dirty="0" smtClean="0">
                <a:solidFill>
                  <a:srgbClr val="C00000"/>
                </a:solidFill>
              </a:rPr>
              <a:t>INICIO</a:t>
            </a:r>
            <a:endParaRPr lang="es-MX" sz="2400" b="1" dirty="0">
              <a:solidFill>
                <a:srgbClr val="C00000"/>
              </a:solidFill>
              <a:latin typeface="Copperplate Gothic Bold" panose="020E0705020206020404" pitchFamily="34" charset="0"/>
            </a:endParaRPr>
          </a:p>
        </p:txBody>
      </p:sp>
      <p:sp>
        <p:nvSpPr>
          <p:cNvPr id="12" name="Título 1">
            <a:extLst>
              <a:ext uri="{FF2B5EF4-FFF2-40B4-BE49-F238E27FC236}">
                <a16:creationId xmlns:a16="http://schemas.microsoft.com/office/drawing/2014/main" id="{7723C648-5F9A-B7EA-E82E-526F0278FC65}"/>
              </a:ext>
            </a:extLst>
          </p:cNvPr>
          <p:cNvSpPr txBox="1">
            <a:spLocks/>
          </p:cNvSpPr>
          <p:nvPr/>
        </p:nvSpPr>
        <p:spPr>
          <a:xfrm>
            <a:off x="7802880" y="965228"/>
            <a:ext cx="3211085" cy="724134"/>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s-ES" sz="2400" b="1" dirty="0" smtClean="0">
                <a:solidFill>
                  <a:srgbClr val="C00000"/>
                </a:solidFill>
              </a:rPr>
              <a:t>PLANEACIÓN ESPECÍFICA</a:t>
            </a:r>
            <a:endParaRPr lang="es-MX" sz="2400" b="1" dirty="0">
              <a:solidFill>
                <a:srgbClr val="C00000"/>
              </a:solidFill>
              <a:latin typeface="Copperplate Gothic Bold" panose="020E0705020206020404" pitchFamily="34" charset="0"/>
            </a:endParaRPr>
          </a:p>
        </p:txBody>
      </p:sp>
      <p:sp>
        <p:nvSpPr>
          <p:cNvPr id="14" name="Título 1">
            <a:extLst>
              <a:ext uri="{FF2B5EF4-FFF2-40B4-BE49-F238E27FC236}">
                <a16:creationId xmlns:a16="http://schemas.microsoft.com/office/drawing/2014/main" id="{7723C648-5F9A-B7EA-E82E-526F0278FC65}"/>
              </a:ext>
            </a:extLst>
          </p:cNvPr>
          <p:cNvSpPr txBox="1">
            <a:spLocks/>
          </p:cNvSpPr>
          <p:nvPr/>
        </p:nvSpPr>
        <p:spPr>
          <a:xfrm>
            <a:off x="4453065" y="377686"/>
            <a:ext cx="3211085" cy="556279"/>
          </a:xfrm>
          <a:prstGeom prst="rect">
            <a:avLst/>
          </a:prstGeom>
          <a:solidFill>
            <a:srgbClr val="00B050"/>
          </a:solidFill>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s-ES" sz="2400" b="1" dirty="0" smtClean="0">
                <a:solidFill>
                  <a:schemeClr val="bg1"/>
                </a:solidFill>
              </a:rPr>
              <a:t>PLANEACIÓN </a:t>
            </a:r>
            <a:endParaRPr lang="es-MX" sz="2400" b="1" dirty="0">
              <a:solidFill>
                <a:schemeClr val="bg1"/>
              </a:solidFill>
              <a:latin typeface="Copperplate Gothic Bold" panose="020E0705020206020404" pitchFamily="34" charset="0"/>
            </a:endParaRPr>
          </a:p>
        </p:txBody>
      </p:sp>
      <p:pic>
        <p:nvPicPr>
          <p:cNvPr id="4" name="Imagen 3"/>
          <p:cNvPicPr>
            <a:picLocks noChangeAspect="1"/>
          </p:cNvPicPr>
          <p:nvPr/>
        </p:nvPicPr>
        <p:blipFill>
          <a:blip r:embed="rId3"/>
          <a:stretch>
            <a:fillRect/>
          </a:stretch>
        </p:blipFill>
        <p:spPr>
          <a:xfrm>
            <a:off x="496955" y="2288380"/>
            <a:ext cx="3608239" cy="2280566"/>
          </a:xfrm>
          <a:prstGeom prst="rect">
            <a:avLst/>
          </a:prstGeom>
        </p:spPr>
      </p:pic>
      <p:pic>
        <p:nvPicPr>
          <p:cNvPr id="6" name="Imagen 5"/>
          <p:cNvPicPr>
            <a:picLocks noChangeAspect="1"/>
          </p:cNvPicPr>
          <p:nvPr/>
        </p:nvPicPr>
        <p:blipFill>
          <a:blip r:embed="rId4"/>
          <a:stretch>
            <a:fillRect/>
          </a:stretch>
        </p:blipFill>
        <p:spPr>
          <a:xfrm>
            <a:off x="4552967" y="2134956"/>
            <a:ext cx="3011280" cy="4277449"/>
          </a:xfrm>
          <a:prstGeom prst="rect">
            <a:avLst/>
          </a:prstGeom>
        </p:spPr>
      </p:pic>
      <p:pic>
        <p:nvPicPr>
          <p:cNvPr id="7" name="Imagen 6"/>
          <p:cNvPicPr>
            <a:picLocks noChangeAspect="1"/>
          </p:cNvPicPr>
          <p:nvPr/>
        </p:nvPicPr>
        <p:blipFill>
          <a:blip r:embed="rId5"/>
          <a:stretch>
            <a:fillRect/>
          </a:stretch>
        </p:blipFill>
        <p:spPr>
          <a:xfrm>
            <a:off x="8271112" y="1999280"/>
            <a:ext cx="3214023" cy="3817399"/>
          </a:xfrm>
          <a:prstGeom prst="rect">
            <a:avLst/>
          </a:prstGeom>
        </p:spPr>
      </p:pic>
    </p:spTree>
    <p:extLst>
      <p:ext uri="{BB962C8B-B14F-4D97-AF65-F5344CB8AC3E}">
        <p14:creationId xmlns:p14="http://schemas.microsoft.com/office/powerpoint/2010/main" val="148287969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Marcador de contenido 4">
            <a:extLst>
              <a:ext uri="{FF2B5EF4-FFF2-40B4-BE49-F238E27FC236}">
                <a16:creationId xmlns:a16="http://schemas.microsoft.com/office/drawing/2014/main" id="{EF115C32-B8F4-2717-1810-D9C7C770F18B}"/>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198" y="-673"/>
            <a:ext cx="12193198" cy="6858673"/>
          </a:xfrm>
          <a:prstGeom prst="rect">
            <a:avLst/>
          </a:prstGeom>
        </p:spPr>
      </p:pic>
      <p:sp>
        <p:nvSpPr>
          <p:cNvPr id="2" name="Título 1">
            <a:extLst>
              <a:ext uri="{FF2B5EF4-FFF2-40B4-BE49-F238E27FC236}">
                <a16:creationId xmlns:a16="http://schemas.microsoft.com/office/drawing/2014/main" id="{7723C648-5F9A-B7EA-E82E-526F0278FC65}"/>
              </a:ext>
            </a:extLst>
          </p:cNvPr>
          <p:cNvSpPr>
            <a:spLocks noGrp="1"/>
          </p:cNvSpPr>
          <p:nvPr>
            <p:ph type="ctrTitle"/>
          </p:nvPr>
        </p:nvSpPr>
        <p:spPr>
          <a:xfrm>
            <a:off x="1016000" y="965228"/>
            <a:ext cx="3211085" cy="724134"/>
          </a:xfrm>
        </p:spPr>
        <p:txBody>
          <a:bodyPr>
            <a:normAutofit/>
          </a:bodyPr>
          <a:lstStyle/>
          <a:p>
            <a:r>
              <a:rPr lang="es-MX" sz="2400" b="1" dirty="0">
                <a:solidFill>
                  <a:srgbClr val="C00000"/>
                </a:solidFill>
              </a:rPr>
              <a:t>FASES DE LA EJECUCIÓN</a:t>
            </a:r>
            <a:endParaRPr lang="es-MX" sz="2400" b="1" dirty="0">
              <a:solidFill>
                <a:srgbClr val="C00000"/>
              </a:solidFill>
              <a:latin typeface="Copperplate Gothic Bold" panose="020E0705020206020404" pitchFamily="34" charset="0"/>
            </a:endParaRPr>
          </a:p>
        </p:txBody>
      </p:sp>
      <p:sp>
        <p:nvSpPr>
          <p:cNvPr id="3" name="Subtítulo 2">
            <a:extLst>
              <a:ext uri="{FF2B5EF4-FFF2-40B4-BE49-F238E27FC236}">
                <a16:creationId xmlns:a16="http://schemas.microsoft.com/office/drawing/2014/main" id="{CB1BA35F-991B-834D-AC82-87AEF6F5BE7B}"/>
              </a:ext>
            </a:extLst>
          </p:cNvPr>
          <p:cNvSpPr>
            <a:spLocks noGrp="1"/>
          </p:cNvSpPr>
          <p:nvPr>
            <p:ph type="subTitle" idx="1"/>
          </p:nvPr>
        </p:nvSpPr>
        <p:spPr>
          <a:xfrm>
            <a:off x="1109785" y="2248135"/>
            <a:ext cx="3117300" cy="4305065"/>
          </a:xfrm>
        </p:spPr>
        <p:txBody>
          <a:bodyPr>
            <a:normAutofit/>
          </a:bodyPr>
          <a:lstStyle/>
          <a:p>
            <a:pPr algn="l"/>
            <a:r>
              <a:rPr lang="es-MX" sz="2000" dirty="0">
                <a:latin typeface="Calibri Light" panose="020F0302020204030204" pitchFamily="34" charset="0"/>
                <a:ea typeface="Calibri Light" panose="020F0302020204030204" pitchFamily="34" charset="0"/>
                <a:cs typeface="Calibri Light" panose="020F0302020204030204" pitchFamily="34" charset="0"/>
              </a:rPr>
              <a:t>.</a:t>
            </a:r>
          </a:p>
          <a:p>
            <a:pPr algn="l"/>
            <a:endParaRPr lang="es-MX" sz="2000" dirty="0">
              <a:latin typeface="Calibri Light" panose="020F0302020204030204" pitchFamily="34" charset="0"/>
              <a:ea typeface="Calibri Light" panose="020F0302020204030204" pitchFamily="34" charset="0"/>
              <a:cs typeface="Calibri Light" panose="020F0302020204030204" pitchFamily="34" charset="0"/>
            </a:endParaRPr>
          </a:p>
          <a:p>
            <a:pPr marL="342900" indent="-342900" algn="l">
              <a:buFont typeface="Wingdings" panose="05000000000000000000" pitchFamily="2" charset="2"/>
              <a:buChar char="ü"/>
            </a:pPr>
            <a:endParaRPr lang="es-MX" sz="2000" b="1" dirty="0">
              <a:latin typeface="Candara Light" panose="020E0502030303020204" pitchFamily="34" charset="0"/>
            </a:endParaRPr>
          </a:p>
          <a:p>
            <a:pPr algn="l"/>
            <a:endParaRPr lang="es-MX" sz="2000" b="1" dirty="0">
              <a:latin typeface="Candara Light" panose="020E0502030303020204" pitchFamily="34" charset="0"/>
            </a:endParaRPr>
          </a:p>
        </p:txBody>
      </p:sp>
      <p:sp>
        <p:nvSpPr>
          <p:cNvPr id="5" name="Rectángulo 4"/>
          <p:cNvSpPr/>
          <p:nvPr/>
        </p:nvSpPr>
        <p:spPr>
          <a:xfrm>
            <a:off x="920668" y="1751886"/>
            <a:ext cx="3306417" cy="4524315"/>
          </a:xfrm>
          <a:prstGeom prst="rect">
            <a:avLst/>
          </a:prstGeom>
          <a:solidFill>
            <a:schemeClr val="accent4">
              <a:lumMod val="40000"/>
              <a:lumOff val="60000"/>
            </a:schemeClr>
          </a:solidFill>
        </p:spPr>
        <p:txBody>
          <a:bodyPr wrap="square">
            <a:spAutoFit/>
          </a:bodyPr>
          <a:lstStyle/>
          <a:p>
            <a:pPr algn="ctr"/>
            <a:r>
              <a:rPr lang="es-ES" b="1" dirty="0" smtClean="0"/>
              <a:t>Objetivo:</a:t>
            </a:r>
          </a:p>
          <a:p>
            <a:pPr algn="just"/>
            <a:r>
              <a:rPr lang="es-ES" dirty="0" smtClean="0"/>
              <a:t>La </a:t>
            </a:r>
            <a:r>
              <a:rPr lang="es-ES" dirty="0"/>
              <a:t>ejecución del trabajo de auditoría pública consiste en una serie de actividades que se realizan de manera lógica y sistemática para que el auditor público se allegue de los elementos informativos necesarios y suficientes para cubrir sus pruebas selectivas</a:t>
            </a:r>
            <a:endParaRPr lang="es-ES" b="1" dirty="0" smtClean="0"/>
          </a:p>
          <a:p>
            <a:endParaRPr lang="es-ES" dirty="0" smtClean="0"/>
          </a:p>
          <a:p>
            <a:pPr marL="342900" indent="-342900" algn="just">
              <a:buAutoNum type="alphaLcParenR"/>
            </a:pPr>
            <a:r>
              <a:rPr lang="es-MX" dirty="0" smtClean="0"/>
              <a:t>Recopilación </a:t>
            </a:r>
            <a:r>
              <a:rPr lang="es-MX" dirty="0"/>
              <a:t>de </a:t>
            </a:r>
            <a:r>
              <a:rPr lang="es-MX" dirty="0" smtClean="0"/>
              <a:t>datos</a:t>
            </a:r>
          </a:p>
          <a:p>
            <a:pPr marL="342900" indent="-342900" algn="just">
              <a:buAutoNum type="alphaLcParenR"/>
            </a:pPr>
            <a:r>
              <a:rPr lang="es-MX" dirty="0" smtClean="0"/>
              <a:t>Registro </a:t>
            </a:r>
            <a:r>
              <a:rPr lang="es-MX" dirty="0"/>
              <a:t>de </a:t>
            </a:r>
            <a:r>
              <a:rPr lang="es-MX" dirty="0" smtClean="0"/>
              <a:t>datos</a:t>
            </a:r>
          </a:p>
          <a:p>
            <a:pPr marL="342900" indent="-342900" algn="just">
              <a:buAutoNum type="alphaLcParenR"/>
            </a:pPr>
            <a:r>
              <a:rPr lang="es-ES" dirty="0" smtClean="0"/>
              <a:t>Análisis </a:t>
            </a:r>
            <a:r>
              <a:rPr lang="es-ES" dirty="0"/>
              <a:t>de la </a:t>
            </a:r>
            <a:r>
              <a:rPr lang="es-ES" dirty="0" smtClean="0"/>
              <a:t>información</a:t>
            </a:r>
          </a:p>
          <a:p>
            <a:pPr marL="342900" indent="-342900" algn="just">
              <a:buAutoNum type="alphaLcParenR"/>
            </a:pPr>
            <a:r>
              <a:rPr lang="es-ES" dirty="0" smtClean="0"/>
              <a:t>Evaluación </a:t>
            </a:r>
            <a:r>
              <a:rPr lang="es-ES" dirty="0"/>
              <a:t>de los resultados</a:t>
            </a:r>
            <a:endParaRPr lang="es-MX" dirty="0" smtClean="0"/>
          </a:p>
          <a:p>
            <a:pPr marL="342900" indent="-342900" algn="just">
              <a:buAutoNum type="alphaLcParenR"/>
            </a:pPr>
            <a:endParaRPr lang="es-MX" dirty="0"/>
          </a:p>
        </p:txBody>
      </p:sp>
      <p:sp>
        <p:nvSpPr>
          <p:cNvPr id="10" name="Título 1">
            <a:extLst>
              <a:ext uri="{FF2B5EF4-FFF2-40B4-BE49-F238E27FC236}">
                <a16:creationId xmlns:a16="http://schemas.microsoft.com/office/drawing/2014/main" id="{7723C648-5F9A-B7EA-E82E-526F0278FC65}"/>
              </a:ext>
            </a:extLst>
          </p:cNvPr>
          <p:cNvSpPr txBox="1">
            <a:spLocks/>
          </p:cNvSpPr>
          <p:nvPr/>
        </p:nvSpPr>
        <p:spPr>
          <a:xfrm>
            <a:off x="4442265" y="965228"/>
            <a:ext cx="3211085" cy="724134"/>
          </a:xfrm>
          <a:prstGeom prst="rect">
            <a:avLst/>
          </a:prstGeom>
        </p:spPr>
        <p:txBody>
          <a:bodyPr vert="horz" lIns="91440" tIns="45720" rIns="91440" bIns="45720" rtlCol="0" anchor="b">
            <a:normAutofit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s-ES" sz="2400" b="1" dirty="0">
                <a:solidFill>
                  <a:srgbClr val="C00000"/>
                </a:solidFill>
              </a:rPr>
              <a:t>PROCEDIMIENTOS Y TÉCNICAS DE AUDITORÍA</a:t>
            </a:r>
            <a:endParaRPr lang="es-MX" sz="2400" b="1" dirty="0">
              <a:solidFill>
                <a:srgbClr val="C00000"/>
              </a:solidFill>
              <a:latin typeface="Copperplate Gothic Bold" panose="020E0705020206020404" pitchFamily="34" charset="0"/>
            </a:endParaRPr>
          </a:p>
        </p:txBody>
      </p:sp>
      <p:sp>
        <p:nvSpPr>
          <p:cNvPr id="11" name="Rectángulo 10"/>
          <p:cNvSpPr/>
          <p:nvPr/>
        </p:nvSpPr>
        <p:spPr>
          <a:xfrm>
            <a:off x="4466150" y="1751886"/>
            <a:ext cx="3306417" cy="4878259"/>
          </a:xfrm>
          <a:prstGeom prst="rect">
            <a:avLst/>
          </a:prstGeom>
          <a:noFill/>
        </p:spPr>
        <p:txBody>
          <a:bodyPr wrap="square">
            <a:spAutoFit/>
          </a:bodyPr>
          <a:lstStyle/>
          <a:p>
            <a:pPr algn="ctr"/>
            <a:r>
              <a:rPr lang="es-ES" b="1" dirty="0" smtClean="0"/>
              <a:t>Objetivo:</a:t>
            </a:r>
          </a:p>
          <a:p>
            <a:endParaRPr lang="es-ES" sz="900" dirty="0" smtClean="0"/>
          </a:p>
          <a:p>
            <a:pPr algn="just"/>
            <a:r>
              <a:rPr lang="es-ES" dirty="0" smtClean="0"/>
              <a:t>Conjunto </a:t>
            </a:r>
            <a:r>
              <a:rPr lang="es-ES" dirty="0"/>
              <a:t>de técnicas de investigación aplicables a un Concepto a revisar, mediante las cuales el auditor público obtiene bases sólidas para fundamentar sus conclusiones, como son</a:t>
            </a:r>
            <a:r>
              <a:rPr lang="es-ES" dirty="0" smtClean="0"/>
              <a:t>:</a:t>
            </a:r>
          </a:p>
          <a:p>
            <a:pPr algn="just"/>
            <a:endParaRPr lang="es-ES" sz="1100" dirty="0" smtClean="0"/>
          </a:p>
          <a:p>
            <a:pPr marL="342900" indent="-342900" algn="just">
              <a:buAutoNum type="arabicPeriod"/>
            </a:pPr>
            <a:r>
              <a:rPr lang="es-MX" dirty="0" smtClean="0"/>
              <a:t>Estudio </a:t>
            </a:r>
            <a:r>
              <a:rPr lang="es-MX" dirty="0"/>
              <a:t>general</a:t>
            </a:r>
            <a:r>
              <a:rPr lang="es-MX" dirty="0" smtClean="0"/>
              <a:t>.</a:t>
            </a:r>
          </a:p>
          <a:p>
            <a:pPr marL="342900" indent="-342900" algn="just">
              <a:buAutoNum type="arabicPeriod"/>
            </a:pPr>
            <a:r>
              <a:rPr lang="es-MX" dirty="0" smtClean="0"/>
              <a:t>Análisis.</a:t>
            </a:r>
          </a:p>
          <a:p>
            <a:pPr marL="342900" indent="-342900" algn="just">
              <a:buAutoNum type="arabicPeriod"/>
            </a:pPr>
            <a:r>
              <a:rPr lang="es-MX" dirty="0" smtClean="0"/>
              <a:t>Inspección.</a:t>
            </a:r>
          </a:p>
          <a:p>
            <a:pPr marL="342900" indent="-342900" algn="just">
              <a:buAutoNum type="arabicPeriod"/>
            </a:pPr>
            <a:r>
              <a:rPr lang="es-MX" dirty="0" smtClean="0"/>
              <a:t>Confirmación.</a:t>
            </a:r>
          </a:p>
          <a:p>
            <a:pPr marL="342900" indent="-342900" algn="just">
              <a:buAutoNum type="arabicPeriod"/>
            </a:pPr>
            <a:r>
              <a:rPr lang="es-MX" dirty="0" smtClean="0"/>
              <a:t>Investigación.</a:t>
            </a:r>
          </a:p>
          <a:p>
            <a:pPr marL="342900" indent="-342900" algn="just">
              <a:buAutoNum type="arabicPeriod"/>
            </a:pPr>
            <a:r>
              <a:rPr lang="es-MX" dirty="0" smtClean="0"/>
              <a:t>Declaración.</a:t>
            </a:r>
          </a:p>
          <a:p>
            <a:pPr marL="342900" indent="-342900" algn="just">
              <a:buAutoNum type="arabicPeriod"/>
            </a:pPr>
            <a:r>
              <a:rPr lang="es-MX" dirty="0" smtClean="0"/>
              <a:t>Certificación.</a:t>
            </a:r>
          </a:p>
          <a:p>
            <a:pPr marL="342900" indent="-342900" algn="just">
              <a:buAutoNum type="arabicPeriod"/>
            </a:pPr>
            <a:r>
              <a:rPr lang="es-MX" dirty="0" smtClean="0"/>
              <a:t>Observación.</a:t>
            </a:r>
          </a:p>
          <a:p>
            <a:pPr marL="342900" indent="-342900" algn="just">
              <a:buAutoNum type="arabicPeriod"/>
            </a:pPr>
            <a:r>
              <a:rPr lang="es-MX" dirty="0" smtClean="0"/>
              <a:t>Cálculo</a:t>
            </a:r>
            <a:r>
              <a:rPr lang="es-MX" dirty="0"/>
              <a:t>. </a:t>
            </a:r>
            <a:endParaRPr lang="es-ES" dirty="0"/>
          </a:p>
        </p:txBody>
      </p:sp>
      <p:sp>
        <p:nvSpPr>
          <p:cNvPr id="12" name="Título 1">
            <a:extLst>
              <a:ext uri="{FF2B5EF4-FFF2-40B4-BE49-F238E27FC236}">
                <a16:creationId xmlns:a16="http://schemas.microsoft.com/office/drawing/2014/main" id="{7723C648-5F9A-B7EA-E82E-526F0278FC65}"/>
              </a:ext>
            </a:extLst>
          </p:cNvPr>
          <p:cNvSpPr txBox="1">
            <a:spLocks/>
          </p:cNvSpPr>
          <p:nvPr/>
        </p:nvSpPr>
        <p:spPr>
          <a:xfrm>
            <a:off x="7802880" y="965228"/>
            <a:ext cx="3211085" cy="724134"/>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s-MX" sz="2400" b="1" dirty="0">
                <a:solidFill>
                  <a:srgbClr val="C00000"/>
                </a:solidFill>
              </a:rPr>
              <a:t>PAPELES DE TRABAJO</a:t>
            </a:r>
            <a:endParaRPr lang="es-MX" sz="2400" b="1" dirty="0">
              <a:solidFill>
                <a:srgbClr val="C00000"/>
              </a:solidFill>
              <a:latin typeface="Copperplate Gothic Bold" panose="020E0705020206020404" pitchFamily="34" charset="0"/>
            </a:endParaRPr>
          </a:p>
        </p:txBody>
      </p:sp>
      <p:sp>
        <p:nvSpPr>
          <p:cNvPr id="13" name="Rectángulo 12"/>
          <p:cNvSpPr/>
          <p:nvPr/>
        </p:nvSpPr>
        <p:spPr>
          <a:xfrm>
            <a:off x="7946087" y="1751886"/>
            <a:ext cx="3306417" cy="4678204"/>
          </a:xfrm>
          <a:prstGeom prst="rect">
            <a:avLst/>
          </a:prstGeom>
          <a:solidFill>
            <a:schemeClr val="accent5">
              <a:lumMod val="40000"/>
              <a:lumOff val="60000"/>
            </a:schemeClr>
          </a:solidFill>
        </p:spPr>
        <p:txBody>
          <a:bodyPr wrap="square">
            <a:spAutoFit/>
          </a:bodyPr>
          <a:lstStyle/>
          <a:p>
            <a:pPr algn="ctr"/>
            <a:r>
              <a:rPr lang="es-ES" b="1" dirty="0" smtClean="0"/>
              <a:t>Objetivo:</a:t>
            </a:r>
          </a:p>
          <a:p>
            <a:endParaRPr lang="es-ES" sz="1100" dirty="0" smtClean="0"/>
          </a:p>
          <a:p>
            <a:pPr algn="just"/>
            <a:r>
              <a:rPr lang="es-ES" dirty="0"/>
              <a:t>Registrar en cédulas de trabajo las técnicas y procedimientos aplicados con sus resultados y las conclusiones obtenidas, y anexar la evidencia documental que sustente la planeación, ejecución, conclusión y supervisión del </a:t>
            </a:r>
            <a:r>
              <a:rPr lang="es-ES" dirty="0" smtClean="0"/>
              <a:t>trabajo. </a:t>
            </a:r>
          </a:p>
          <a:p>
            <a:pPr algn="just"/>
            <a:endParaRPr lang="es-ES" sz="1050" dirty="0"/>
          </a:p>
          <a:p>
            <a:pPr algn="just"/>
            <a:r>
              <a:rPr lang="es-ES" dirty="0" smtClean="0"/>
              <a:t>Las </a:t>
            </a:r>
            <a:r>
              <a:rPr lang="es-ES" dirty="0"/>
              <a:t>cédulas de trabajo se clasifican de la siguiente manera</a:t>
            </a:r>
            <a:r>
              <a:rPr lang="es-ES" dirty="0" smtClean="0"/>
              <a:t>:</a:t>
            </a:r>
          </a:p>
          <a:p>
            <a:pPr algn="just"/>
            <a:endParaRPr lang="es-ES" sz="1100" dirty="0"/>
          </a:p>
          <a:p>
            <a:pPr marL="342900" indent="-342900" algn="just">
              <a:buAutoNum type="alphaLcParenR"/>
            </a:pPr>
            <a:r>
              <a:rPr lang="es-MX" dirty="0" smtClean="0"/>
              <a:t>Cédulas sumarias</a:t>
            </a:r>
          </a:p>
          <a:p>
            <a:pPr marL="342900" indent="-342900" algn="just">
              <a:buAutoNum type="alphaLcParenR"/>
            </a:pPr>
            <a:r>
              <a:rPr lang="es-MX" dirty="0" smtClean="0"/>
              <a:t>Cédulas analíticas</a:t>
            </a:r>
          </a:p>
          <a:p>
            <a:pPr marL="342900" indent="-342900" algn="just">
              <a:buAutoNum type="alphaLcParenR"/>
            </a:pPr>
            <a:endParaRPr lang="es-ES" sz="1050" dirty="0"/>
          </a:p>
          <a:p>
            <a:pPr algn="just"/>
            <a:r>
              <a:rPr lang="es-ES" dirty="0" smtClean="0"/>
              <a:t>Índices, Referencias y Marcas</a:t>
            </a:r>
            <a:endParaRPr lang="es-MX" dirty="0"/>
          </a:p>
        </p:txBody>
      </p:sp>
      <p:sp>
        <p:nvSpPr>
          <p:cNvPr id="14" name="Título 1">
            <a:extLst>
              <a:ext uri="{FF2B5EF4-FFF2-40B4-BE49-F238E27FC236}">
                <a16:creationId xmlns:a16="http://schemas.microsoft.com/office/drawing/2014/main" id="{7723C648-5F9A-B7EA-E82E-526F0278FC65}"/>
              </a:ext>
            </a:extLst>
          </p:cNvPr>
          <p:cNvSpPr txBox="1">
            <a:spLocks/>
          </p:cNvSpPr>
          <p:nvPr/>
        </p:nvSpPr>
        <p:spPr>
          <a:xfrm>
            <a:off x="4453065" y="377686"/>
            <a:ext cx="3211085" cy="556279"/>
          </a:xfrm>
          <a:prstGeom prst="rect">
            <a:avLst/>
          </a:prstGeom>
          <a:solidFill>
            <a:schemeClr val="bg2"/>
          </a:solidFill>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s-ES" sz="2400" b="1" dirty="0" smtClean="0"/>
              <a:t>EJECUCIÓN</a:t>
            </a:r>
            <a:endParaRPr lang="es-MX" sz="2400" b="1" dirty="0">
              <a:latin typeface="Copperplate Gothic Bold" panose="020E0705020206020404" pitchFamily="34" charset="0"/>
            </a:endParaRPr>
          </a:p>
        </p:txBody>
      </p:sp>
    </p:spTree>
    <p:extLst>
      <p:ext uri="{BB962C8B-B14F-4D97-AF65-F5344CB8AC3E}">
        <p14:creationId xmlns:p14="http://schemas.microsoft.com/office/powerpoint/2010/main" val="84615127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8">
            <a:extLst>
              <a:ext uri="{FF2B5EF4-FFF2-40B4-BE49-F238E27FC236}">
                <a16:creationId xmlns:a16="http://schemas.microsoft.com/office/drawing/2014/main" id="{19B6EFAC-6FDB-8C0F-08D4-5CDCF1761F5B}"/>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4797" y="0"/>
            <a:ext cx="12196794" cy="6860696"/>
          </a:xfrm>
          <a:prstGeom prst="rect">
            <a:avLst/>
          </a:prstGeom>
        </p:spPr>
      </p:pic>
      <p:sp>
        <p:nvSpPr>
          <p:cNvPr id="2" name="Título 1">
            <a:extLst>
              <a:ext uri="{FF2B5EF4-FFF2-40B4-BE49-F238E27FC236}">
                <a16:creationId xmlns:a16="http://schemas.microsoft.com/office/drawing/2014/main" id="{7723C648-5F9A-B7EA-E82E-526F0278FC65}"/>
              </a:ext>
            </a:extLst>
          </p:cNvPr>
          <p:cNvSpPr>
            <a:spLocks noGrp="1"/>
          </p:cNvSpPr>
          <p:nvPr>
            <p:ph type="ctrTitle"/>
          </p:nvPr>
        </p:nvSpPr>
        <p:spPr>
          <a:xfrm>
            <a:off x="1524000" y="1426129"/>
            <a:ext cx="9144000" cy="780176"/>
          </a:xfrm>
        </p:spPr>
        <p:txBody>
          <a:bodyPr>
            <a:normAutofit/>
          </a:bodyPr>
          <a:lstStyle/>
          <a:p>
            <a:r>
              <a:rPr lang="es-MX" sz="3600" dirty="0" smtClean="0">
                <a:solidFill>
                  <a:srgbClr val="C00000"/>
                </a:solidFill>
                <a:latin typeface="Copperplate Gothic Bold" panose="020E0705020206020404" pitchFamily="34" charset="0"/>
              </a:rPr>
              <a:t>OBJETIVO</a:t>
            </a:r>
            <a:endParaRPr lang="es-MX" sz="3600" dirty="0">
              <a:solidFill>
                <a:srgbClr val="C00000"/>
              </a:solidFill>
              <a:latin typeface="Copperplate Gothic Bold" panose="020E0705020206020404" pitchFamily="34" charset="0"/>
            </a:endParaRPr>
          </a:p>
        </p:txBody>
      </p:sp>
      <p:sp>
        <p:nvSpPr>
          <p:cNvPr id="6" name="Rectángulo 5"/>
          <p:cNvSpPr/>
          <p:nvPr/>
        </p:nvSpPr>
        <p:spPr>
          <a:xfrm>
            <a:off x="1371600" y="2427507"/>
            <a:ext cx="9770165" cy="1754326"/>
          </a:xfrm>
          <a:prstGeom prst="rect">
            <a:avLst/>
          </a:prstGeom>
        </p:spPr>
        <p:txBody>
          <a:bodyPr wrap="square">
            <a:spAutoFit/>
          </a:bodyPr>
          <a:lstStyle/>
          <a:p>
            <a:r>
              <a:rPr lang="es-MX" sz="3600" dirty="0">
                <a:latin typeface="Calibri Light" panose="020F0302020204030204" pitchFamily="34" charset="0"/>
                <a:ea typeface="Calibri Light" panose="020F0302020204030204" pitchFamily="34" charset="0"/>
                <a:cs typeface="Calibri Light" panose="020F0302020204030204" pitchFamily="34" charset="0"/>
              </a:rPr>
              <a:t>Fortalecer las capacidades técnicas </a:t>
            </a:r>
            <a:r>
              <a:rPr lang="es-MX" sz="3600" dirty="0" smtClean="0">
                <a:latin typeface="Calibri Light" panose="020F0302020204030204" pitchFamily="34" charset="0"/>
                <a:ea typeface="Calibri Light" panose="020F0302020204030204" pitchFamily="34" charset="0"/>
                <a:cs typeface="Calibri Light" panose="020F0302020204030204" pitchFamily="34" charset="0"/>
              </a:rPr>
              <a:t>de </a:t>
            </a:r>
            <a:r>
              <a:rPr lang="es-MX" sz="3600" dirty="0">
                <a:latin typeface="Calibri Light" panose="020F0302020204030204" pitchFamily="34" charset="0"/>
                <a:ea typeface="Calibri Light" panose="020F0302020204030204" pitchFamily="34" charset="0"/>
                <a:cs typeface="Calibri Light" panose="020F0302020204030204" pitchFamily="34" charset="0"/>
              </a:rPr>
              <a:t>los </a:t>
            </a:r>
            <a:r>
              <a:rPr lang="es-MX" sz="3600" dirty="0" smtClean="0">
                <a:latin typeface="Calibri Light" panose="020F0302020204030204" pitchFamily="34" charset="0"/>
                <a:ea typeface="Calibri Light" panose="020F0302020204030204" pitchFamily="34" charset="0"/>
                <a:cs typeface="Calibri Light" panose="020F0302020204030204" pitchFamily="34" charset="0"/>
              </a:rPr>
              <a:t>Órganos Internos de Control para </a:t>
            </a:r>
            <a:r>
              <a:rPr lang="es-MX" sz="3600" dirty="0">
                <a:latin typeface="Calibri Light" panose="020F0302020204030204" pitchFamily="34" charset="0"/>
                <a:ea typeface="Calibri Light" panose="020F0302020204030204" pitchFamily="34" charset="0"/>
                <a:cs typeface="Calibri Light" panose="020F0302020204030204" pitchFamily="34" charset="0"/>
              </a:rPr>
              <a:t>la implementación </a:t>
            </a:r>
            <a:r>
              <a:rPr lang="es-MX" sz="3600" dirty="0" smtClean="0">
                <a:latin typeface="Calibri Light" panose="020F0302020204030204" pitchFamily="34" charset="0"/>
                <a:ea typeface="Calibri Light" panose="020F0302020204030204" pitchFamily="34" charset="0"/>
                <a:cs typeface="Calibri Light" panose="020F0302020204030204" pitchFamily="34" charset="0"/>
              </a:rPr>
              <a:t>de Programa de Auditorías Internas.</a:t>
            </a:r>
            <a:endParaRPr lang="es-MX" sz="3600" dirty="0"/>
          </a:p>
        </p:txBody>
      </p:sp>
      <p:pic>
        <p:nvPicPr>
          <p:cNvPr id="4098" name="Picture 2" descr="Auditoría gubernamental de los Estados Financiero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26182" y="4403035"/>
            <a:ext cx="3365818" cy="16474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063010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Marcador de contenido 4">
            <a:extLst>
              <a:ext uri="{FF2B5EF4-FFF2-40B4-BE49-F238E27FC236}">
                <a16:creationId xmlns:a16="http://schemas.microsoft.com/office/drawing/2014/main" id="{EF115C32-B8F4-2717-1810-D9C7C770F18B}"/>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198" y="-673"/>
            <a:ext cx="12193198" cy="6858673"/>
          </a:xfrm>
          <a:prstGeom prst="rect">
            <a:avLst/>
          </a:prstGeom>
        </p:spPr>
      </p:pic>
      <p:sp>
        <p:nvSpPr>
          <p:cNvPr id="2" name="Título 1">
            <a:extLst>
              <a:ext uri="{FF2B5EF4-FFF2-40B4-BE49-F238E27FC236}">
                <a16:creationId xmlns:a16="http://schemas.microsoft.com/office/drawing/2014/main" id="{7723C648-5F9A-B7EA-E82E-526F0278FC65}"/>
              </a:ext>
            </a:extLst>
          </p:cNvPr>
          <p:cNvSpPr>
            <a:spLocks noGrp="1"/>
          </p:cNvSpPr>
          <p:nvPr>
            <p:ph type="ctrTitle"/>
          </p:nvPr>
        </p:nvSpPr>
        <p:spPr>
          <a:xfrm>
            <a:off x="1016000" y="965228"/>
            <a:ext cx="3211085" cy="724134"/>
          </a:xfrm>
        </p:spPr>
        <p:txBody>
          <a:bodyPr>
            <a:normAutofit/>
          </a:bodyPr>
          <a:lstStyle/>
          <a:p>
            <a:r>
              <a:rPr lang="es-MX" sz="2400" b="1" dirty="0">
                <a:solidFill>
                  <a:srgbClr val="C00000"/>
                </a:solidFill>
              </a:rPr>
              <a:t>FASES DE LA EJECUCIÓN</a:t>
            </a:r>
            <a:endParaRPr lang="es-MX" sz="2400" b="1" dirty="0">
              <a:solidFill>
                <a:srgbClr val="C00000"/>
              </a:solidFill>
              <a:latin typeface="Copperplate Gothic Bold" panose="020E0705020206020404" pitchFamily="34" charset="0"/>
            </a:endParaRPr>
          </a:p>
        </p:txBody>
      </p:sp>
      <p:sp>
        <p:nvSpPr>
          <p:cNvPr id="10" name="Título 1">
            <a:extLst>
              <a:ext uri="{FF2B5EF4-FFF2-40B4-BE49-F238E27FC236}">
                <a16:creationId xmlns:a16="http://schemas.microsoft.com/office/drawing/2014/main" id="{7723C648-5F9A-B7EA-E82E-526F0278FC65}"/>
              </a:ext>
            </a:extLst>
          </p:cNvPr>
          <p:cNvSpPr txBox="1">
            <a:spLocks/>
          </p:cNvSpPr>
          <p:nvPr/>
        </p:nvSpPr>
        <p:spPr>
          <a:xfrm>
            <a:off x="4442265" y="965228"/>
            <a:ext cx="3211085" cy="724134"/>
          </a:xfrm>
          <a:prstGeom prst="rect">
            <a:avLst/>
          </a:prstGeom>
        </p:spPr>
        <p:txBody>
          <a:bodyPr vert="horz" lIns="91440" tIns="45720" rIns="91440" bIns="45720" rtlCol="0" anchor="b">
            <a:normAutofit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s-ES" sz="2400" b="1" dirty="0">
                <a:solidFill>
                  <a:srgbClr val="C00000"/>
                </a:solidFill>
              </a:rPr>
              <a:t>PROCEDIMIENTOS Y TÉCNICAS DE AUDITORÍA</a:t>
            </a:r>
            <a:endParaRPr lang="es-MX" sz="2400" b="1" dirty="0">
              <a:solidFill>
                <a:srgbClr val="C00000"/>
              </a:solidFill>
              <a:latin typeface="Copperplate Gothic Bold" panose="020E0705020206020404" pitchFamily="34" charset="0"/>
            </a:endParaRPr>
          </a:p>
        </p:txBody>
      </p:sp>
      <p:sp>
        <p:nvSpPr>
          <p:cNvPr id="12" name="Título 1">
            <a:extLst>
              <a:ext uri="{FF2B5EF4-FFF2-40B4-BE49-F238E27FC236}">
                <a16:creationId xmlns:a16="http://schemas.microsoft.com/office/drawing/2014/main" id="{7723C648-5F9A-B7EA-E82E-526F0278FC65}"/>
              </a:ext>
            </a:extLst>
          </p:cNvPr>
          <p:cNvSpPr txBox="1">
            <a:spLocks/>
          </p:cNvSpPr>
          <p:nvPr/>
        </p:nvSpPr>
        <p:spPr>
          <a:xfrm>
            <a:off x="7802880" y="965228"/>
            <a:ext cx="3211085" cy="724134"/>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s-MX" sz="2400" b="1" dirty="0">
                <a:solidFill>
                  <a:srgbClr val="C00000"/>
                </a:solidFill>
              </a:rPr>
              <a:t>PAPELES DE TRABAJO</a:t>
            </a:r>
            <a:endParaRPr lang="es-MX" sz="2400" b="1" dirty="0">
              <a:solidFill>
                <a:srgbClr val="C00000"/>
              </a:solidFill>
              <a:latin typeface="Copperplate Gothic Bold" panose="020E0705020206020404" pitchFamily="34" charset="0"/>
            </a:endParaRPr>
          </a:p>
        </p:txBody>
      </p:sp>
      <p:sp>
        <p:nvSpPr>
          <p:cNvPr id="14" name="Título 1">
            <a:extLst>
              <a:ext uri="{FF2B5EF4-FFF2-40B4-BE49-F238E27FC236}">
                <a16:creationId xmlns:a16="http://schemas.microsoft.com/office/drawing/2014/main" id="{7723C648-5F9A-B7EA-E82E-526F0278FC65}"/>
              </a:ext>
            </a:extLst>
          </p:cNvPr>
          <p:cNvSpPr txBox="1">
            <a:spLocks/>
          </p:cNvSpPr>
          <p:nvPr/>
        </p:nvSpPr>
        <p:spPr>
          <a:xfrm>
            <a:off x="4453065" y="377686"/>
            <a:ext cx="3211085" cy="556279"/>
          </a:xfrm>
          <a:prstGeom prst="rect">
            <a:avLst/>
          </a:prstGeom>
          <a:solidFill>
            <a:schemeClr val="bg2"/>
          </a:solidFill>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s-ES" sz="2400" b="1" dirty="0" smtClean="0"/>
              <a:t>EJECUCIÓN</a:t>
            </a:r>
            <a:endParaRPr lang="es-MX" sz="2400" b="1" dirty="0">
              <a:latin typeface="Copperplate Gothic Bold" panose="020E0705020206020404" pitchFamily="34" charset="0"/>
            </a:endParaRPr>
          </a:p>
        </p:txBody>
      </p:sp>
      <p:pic>
        <p:nvPicPr>
          <p:cNvPr id="4" name="Imagen 3"/>
          <p:cNvPicPr>
            <a:picLocks noChangeAspect="1"/>
          </p:cNvPicPr>
          <p:nvPr/>
        </p:nvPicPr>
        <p:blipFill rotWithShape="1">
          <a:blip r:embed="rId3"/>
          <a:srcRect l="4112" r="8856"/>
          <a:stretch/>
        </p:blipFill>
        <p:spPr>
          <a:xfrm>
            <a:off x="4363279" y="1923998"/>
            <a:ext cx="3647662" cy="3934342"/>
          </a:xfrm>
          <a:prstGeom prst="rect">
            <a:avLst/>
          </a:prstGeom>
          <a:effectLst>
            <a:softEdge rad="12700"/>
          </a:effectLst>
        </p:spPr>
      </p:pic>
      <p:pic>
        <p:nvPicPr>
          <p:cNvPr id="6" name="Imagen 5"/>
          <p:cNvPicPr>
            <a:picLocks noChangeAspect="1"/>
          </p:cNvPicPr>
          <p:nvPr/>
        </p:nvPicPr>
        <p:blipFill rotWithShape="1">
          <a:blip r:embed="rId4"/>
          <a:srcRect l="3292" r="6329"/>
          <a:stretch/>
        </p:blipFill>
        <p:spPr>
          <a:xfrm>
            <a:off x="8497956" y="1969501"/>
            <a:ext cx="3548270" cy="4092088"/>
          </a:xfrm>
          <a:prstGeom prst="rect">
            <a:avLst/>
          </a:prstGeom>
        </p:spPr>
      </p:pic>
      <p:sp>
        <p:nvSpPr>
          <p:cNvPr id="7" name="Rectángulo 6"/>
          <p:cNvSpPr/>
          <p:nvPr/>
        </p:nvSpPr>
        <p:spPr>
          <a:xfrm>
            <a:off x="4363279" y="1923998"/>
            <a:ext cx="3647662" cy="402534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pic>
        <p:nvPicPr>
          <p:cNvPr id="13316" name="Picture 4" descr="Fuentes de información para el proceso de medición de riesgos operativos |  Download Scientific Diagram"/>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1773" y="1969501"/>
            <a:ext cx="3544491" cy="20615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5084309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Marcador de contenido 4">
            <a:extLst>
              <a:ext uri="{FF2B5EF4-FFF2-40B4-BE49-F238E27FC236}">
                <a16:creationId xmlns:a16="http://schemas.microsoft.com/office/drawing/2014/main" id="{EF115C32-B8F4-2717-1810-D9C7C770F18B}"/>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198" y="-673"/>
            <a:ext cx="12193198" cy="6858673"/>
          </a:xfrm>
          <a:prstGeom prst="rect">
            <a:avLst/>
          </a:prstGeom>
        </p:spPr>
      </p:pic>
      <p:sp>
        <p:nvSpPr>
          <p:cNvPr id="2" name="Título 1">
            <a:extLst>
              <a:ext uri="{FF2B5EF4-FFF2-40B4-BE49-F238E27FC236}">
                <a16:creationId xmlns:a16="http://schemas.microsoft.com/office/drawing/2014/main" id="{7723C648-5F9A-B7EA-E82E-526F0278FC65}"/>
              </a:ext>
            </a:extLst>
          </p:cNvPr>
          <p:cNvSpPr>
            <a:spLocks noGrp="1"/>
          </p:cNvSpPr>
          <p:nvPr>
            <p:ph type="ctrTitle"/>
          </p:nvPr>
        </p:nvSpPr>
        <p:spPr>
          <a:xfrm>
            <a:off x="2319236" y="1219201"/>
            <a:ext cx="3211085" cy="724134"/>
          </a:xfrm>
        </p:spPr>
        <p:txBody>
          <a:bodyPr>
            <a:normAutofit fontScale="90000"/>
          </a:bodyPr>
          <a:lstStyle/>
          <a:p>
            <a:r>
              <a:rPr lang="es-MX" sz="2400" b="1" dirty="0">
                <a:solidFill>
                  <a:srgbClr val="C00000"/>
                </a:solidFill>
              </a:rPr>
              <a:t>CÉDULAS DE OBSERVACIONES</a:t>
            </a:r>
            <a:endParaRPr lang="es-MX" sz="2400" b="1" dirty="0">
              <a:solidFill>
                <a:srgbClr val="C00000"/>
              </a:solidFill>
              <a:latin typeface="Copperplate Gothic Bold" panose="020E0705020206020404" pitchFamily="34" charset="0"/>
            </a:endParaRPr>
          </a:p>
        </p:txBody>
      </p:sp>
      <p:sp>
        <p:nvSpPr>
          <p:cNvPr id="3" name="Subtítulo 2">
            <a:extLst>
              <a:ext uri="{FF2B5EF4-FFF2-40B4-BE49-F238E27FC236}">
                <a16:creationId xmlns:a16="http://schemas.microsoft.com/office/drawing/2014/main" id="{CB1BA35F-991B-834D-AC82-87AEF6F5BE7B}"/>
              </a:ext>
            </a:extLst>
          </p:cNvPr>
          <p:cNvSpPr>
            <a:spLocks noGrp="1"/>
          </p:cNvSpPr>
          <p:nvPr>
            <p:ph type="subTitle" idx="1"/>
          </p:nvPr>
        </p:nvSpPr>
        <p:spPr>
          <a:xfrm>
            <a:off x="1109785" y="2248135"/>
            <a:ext cx="3117300" cy="4305065"/>
          </a:xfrm>
        </p:spPr>
        <p:txBody>
          <a:bodyPr>
            <a:normAutofit/>
          </a:bodyPr>
          <a:lstStyle/>
          <a:p>
            <a:pPr algn="l"/>
            <a:r>
              <a:rPr lang="es-MX" sz="2000" dirty="0">
                <a:latin typeface="Calibri Light" panose="020F0302020204030204" pitchFamily="34" charset="0"/>
                <a:ea typeface="Calibri Light" panose="020F0302020204030204" pitchFamily="34" charset="0"/>
                <a:cs typeface="Calibri Light" panose="020F0302020204030204" pitchFamily="34" charset="0"/>
              </a:rPr>
              <a:t>.</a:t>
            </a:r>
          </a:p>
          <a:p>
            <a:pPr algn="l"/>
            <a:endParaRPr lang="es-MX" sz="2000" dirty="0">
              <a:latin typeface="Calibri Light" panose="020F0302020204030204" pitchFamily="34" charset="0"/>
              <a:ea typeface="Calibri Light" panose="020F0302020204030204" pitchFamily="34" charset="0"/>
              <a:cs typeface="Calibri Light" panose="020F0302020204030204" pitchFamily="34" charset="0"/>
            </a:endParaRPr>
          </a:p>
          <a:p>
            <a:pPr marL="342900" indent="-342900" algn="l">
              <a:buFont typeface="Wingdings" panose="05000000000000000000" pitchFamily="2" charset="2"/>
              <a:buChar char="ü"/>
            </a:pPr>
            <a:endParaRPr lang="es-MX" sz="2000" b="1" dirty="0">
              <a:latin typeface="Candara Light" panose="020E0502030303020204" pitchFamily="34" charset="0"/>
            </a:endParaRPr>
          </a:p>
          <a:p>
            <a:pPr algn="l"/>
            <a:endParaRPr lang="es-MX" sz="2000" b="1" dirty="0">
              <a:latin typeface="Candara Light" panose="020E0502030303020204" pitchFamily="34" charset="0"/>
            </a:endParaRPr>
          </a:p>
        </p:txBody>
      </p:sp>
      <p:sp>
        <p:nvSpPr>
          <p:cNvPr id="5" name="Rectángulo 4"/>
          <p:cNvSpPr/>
          <p:nvPr/>
        </p:nvSpPr>
        <p:spPr>
          <a:xfrm>
            <a:off x="2223904" y="2005859"/>
            <a:ext cx="3306417" cy="4247317"/>
          </a:xfrm>
          <a:prstGeom prst="rect">
            <a:avLst/>
          </a:prstGeom>
          <a:solidFill>
            <a:schemeClr val="accent4">
              <a:lumMod val="40000"/>
              <a:lumOff val="60000"/>
            </a:schemeClr>
          </a:solidFill>
        </p:spPr>
        <p:txBody>
          <a:bodyPr wrap="square">
            <a:spAutoFit/>
          </a:bodyPr>
          <a:lstStyle/>
          <a:p>
            <a:pPr algn="ctr"/>
            <a:r>
              <a:rPr lang="es-ES" b="1" dirty="0"/>
              <a:t>Objetivo:</a:t>
            </a:r>
          </a:p>
          <a:p>
            <a:pPr algn="just"/>
            <a:endParaRPr lang="es-ES" dirty="0" smtClean="0"/>
          </a:p>
          <a:p>
            <a:pPr algn="just"/>
            <a:r>
              <a:rPr lang="es-ES" dirty="0" smtClean="0"/>
              <a:t>Plasmar los </a:t>
            </a:r>
            <a:r>
              <a:rPr lang="es-ES" dirty="0"/>
              <a:t>resultados en los que se determinen situaciones irregulares o incumplimientos normativos se consignarán en cédulas de observaciones, mismas que contendrán las disposiciones legales y normativas incumplidas, las recomendaciones sugeridas por el auditor para promover su solución y, cuando proceda, el monto fiscalizable y fiscalizado, por aclarar y/o por </a:t>
            </a:r>
            <a:r>
              <a:rPr lang="es-ES" dirty="0" smtClean="0"/>
              <a:t>recuperar.</a:t>
            </a:r>
            <a:endParaRPr lang="es-MX" dirty="0"/>
          </a:p>
        </p:txBody>
      </p:sp>
      <p:sp>
        <p:nvSpPr>
          <p:cNvPr id="12" name="Título 1">
            <a:extLst>
              <a:ext uri="{FF2B5EF4-FFF2-40B4-BE49-F238E27FC236}">
                <a16:creationId xmlns:a16="http://schemas.microsoft.com/office/drawing/2014/main" id="{7723C648-5F9A-B7EA-E82E-526F0278FC65}"/>
              </a:ext>
            </a:extLst>
          </p:cNvPr>
          <p:cNvSpPr txBox="1">
            <a:spLocks/>
          </p:cNvSpPr>
          <p:nvPr/>
        </p:nvSpPr>
        <p:spPr>
          <a:xfrm>
            <a:off x="6729454" y="1200196"/>
            <a:ext cx="3211085" cy="724134"/>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s-MX" sz="2400" b="1" dirty="0">
                <a:solidFill>
                  <a:srgbClr val="C00000"/>
                </a:solidFill>
              </a:rPr>
              <a:t>INFORME DE AUDITORÍA</a:t>
            </a:r>
            <a:endParaRPr lang="es-MX" sz="2400" b="1" dirty="0">
              <a:solidFill>
                <a:srgbClr val="C00000"/>
              </a:solidFill>
              <a:latin typeface="Copperplate Gothic Bold" panose="020E0705020206020404" pitchFamily="34" charset="0"/>
            </a:endParaRPr>
          </a:p>
        </p:txBody>
      </p:sp>
      <p:sp>
        <p:nvSpPr>
          <p:cNvPr id="13" name="Rectángulo 12"/>
          <p:cNvSpPr/>
          <p:nvPr/>
        </p:nvSpPr>
        <p:spPr>
          <a:xfrm>
            <a:off x="6872661" y="1986854"/>
            <a:ext cx="3306417" cy="3031599"/>
          </a:xfrm>
          <a:prstGeom prst="rect">
            <a:avLst/>
          </a:prstGeom>
          <a:solidFill>
            <a:schemeClr val="accent5">
              <a:lumMod val="40000"/>
              <a:lumOff val="60000"/>
            </a:schemeClr>
          </a:solidFill>
        </p:spPr>
        <p:txBody>
          <a:bodyPr wrap="square">
            <a:spAutoFit/>
          </a:bodyPr>
          <a:lstStyle/>
          <a:p>
            <a:pPr algn="ctr"/>
            <a:r>
              <a:rPr lang="es-ES" b="1" dirty="0" smtClean="0"/>
              <a:t>Objetivo:</a:t>
            </a:r>
          </a:p>
          <a:p>
            <a:endParaRPr lang="es-ES" sz="1100" dirty="0" smtClean="0"/>
          </a:p>
          <a:p>
            <a:pPr algn="just"/>
            <a:r>
              <a:rPr lang="es-ES" dirty="0" smtClean="0"/>
              <a:t>Asentar en un </a:t>
            </a:r>
            <a:r>
              <a:rPr lang="es-ES" dirty="0"/>
              <a:t>documento </a:t>
            </a:r>
            <a:r>
              <a:rPr lang="es-ES" dirty="0" smtClean="0"/>
              <a:t>institucional los </a:t>
            </a:r>
            <a:r>
              <a:rPr lang="es-ES" dirty="0"/>
              <a:t>hallazgos del auditor, así como sus conclusiones y recomendaciones; y que la forma de presentación es por escrito y debe ser oportuno, completo, exacto, objetivo, convincente, claro, conciso y de utilidad.</a:t>
            </a:r>
            <a:endParaRPr lang="es-MX" dirty="0"/>
          </a:p>
        </p:txBody>
      </p:sp>
      <p:sp>
        <p:nvSpPr>
          <p:cNvPr id="14" name="Título 1">
            <a:extLst>
              <a:ext uri="{FF2B5EF4-FFF2-40B4-BE49-F238E27FC236}">
                <a16:creationId xmlns:a16="http://schemas.microsoft.com/office/drawing/2014/main" id="{7723C648-5F9A-B7EA-E82E-526F0278FC65}"/>
              </a:ext>
            </a:extLst>
          </p:cNvPr>
          <p:cNvSpPr txBox="1">
            <a:spLocks/>
          </p:cNvSpPr>
          <p:nvPr/>
        </p:nvSpPr>
        <p:spPr>
          <a:xfrm>
            <a:off x="4453065" y="377686"/>
            <a:ext cx="3211085" cy="556279"/>
          </a:xfrm>
          <a:prstGeom prst="rect">
            <a:avLst/>
          </a:prstGeom>
          <a:solidFill>
            <a:srgbClr val="FF0000"/>
          </a:solidFill>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s-ES" sz="2400" b="1" dirty="0" smtClean="0">
                <a:solidFill>
                  <a:schemeClr val="bg1"/>
                </a:solidFill>
              </a:rPr>
              <a:t>INFORME</a:t>
            </a:r>
            <a:endParaRPr lang="es-MX" sz="2400" b="1" dirty="0">
              <a:solidFill>
                <a:schemeClr val="bg1"/>
              </a:solidFill>
              <a:latin typeface="Copperplate Gothic Bold" panose="020E0705020206020404" pitchFamily="34" charset="0"/>
            </a:endParaRPr>
          </a:p>
        </p:txBody>
      </p:sp>
    </p:spTree>
    <p:extLst>
      <p:ext uri="{BB962C8B-B14F-4D97-AF65-F5344CB8AC3E}">
        <p14:creationId xmlns:p14="http://schemas.microsoft.com/office/powerpoint/2010/main" val="423090526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Marcador de contenido 4">
            <a:extLst>
              <a:ext uri="{FF2B5EF4-FFF2-40B4-BE49-F238E27FC236}">
                <a16:creationId xmlns:a16="http://schemas.microsoft.com/office/drawing/2014/main" id="{EF115C32-B8F4-2717-1810-D9C7C770F18B}"/>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198" y="-673"/>
            <a:ext cx="12193198" cy="6858673"/>
          </a:xfrm>
          <a:prstGeom prst="rect">
            <a:avLst/>
          </a:prstGeom>
        </p:spPr>
      </p:pic>
      <p:sp>
        <p:nvSpPr>
          <p:cNvPr id="2" name="Título 1">
            <a:extLst>
              <a:ext uri="{FF2B5EF4-FFF2-40B4-BE49-F238E27FC236}">
                <a16:creationId xmlns:a16="http://schemas.microsoft.com/office/drawing/2014/main" id="{7723C648-5F9A-B7EA-E82E-526F0278FC65}"/>
              </a:ext>
            </a:extLst>
          </p:cNvPr>
          <p:cNvSpPr>
            <a:spLocks noGrp="1"/>
          </p:cNvSpPr>
          <p:nvPr>
            <p:ph type="ctrTitle"/>
          </p:nvPr>
        </p:nvSpPr>
        <p:spPr>
          <a:xfrm>
            <a:off x="2269541" y="1219201"/>
            <a:ext cx="3211085" cy="724134"/>
          </a:xfrm>
        </p:spPr>
        <p:txBody>
          <a:bodyPr>
            <a:normAutofit fontScale="90000"/>
          </a:bodyPr>
          <a:lstStyle/>
          <a:p>
            <a:r>
              <a:rPr lang="es-MX" sz="2400" b="1" dirty="0">
                <a:solidFill>
                  <a:srgbClr val="C00000"/>
                </a:solidFill>
              </a:rPr>
              <a:t>CÉDULAS DE OBSERVACIONES</a:t>
            </a:r>
            <a:endParaRPr lang="es-MX" sz="2400" b="1" dirty="0">
              <a:solidFill>
                <a:srgbClr val="C00000"/>
              </a:solidFill>
              <a:latin typeface="Copperplate Gothic Bold" panose="020E0705020206020404" pitchFamily="34" charset="0"/>
            </a:endParaRPr>
          </a:p>
        </p:txBody>
      </p:sp>
      <p:sp>
        <p:nvSpPr>
          <p:cNvPr id="3" name="Subtítulo 2">
            <a:extLst>
              <a:ext uri="{FF2B5EF4-FFF2-40B4-BE49-F238E27FC236}">
                <a16:creationId xmlns:a16="http://schemas.microsoft.com/office/drawing/2014/main" id="{CB1BA35F-991B-834D-AC82-87AEF6F5BE7B}"/>
              </a:ext>
            </a:extLst>
          </p:cNvPr>
          <p:cNvSpPr>
            <a:spLocks noGrp="1"/>
          </p:cNvSpPr>
          <p:nvPr>
            <p:ph type="subTitle" idx="1"/>
          </p:nvPr>
        </p:nvSpPr>
        <p:spPr>
          <a:xfrm>
            <a:off x="1109785" y="2248135"/>
            <a:ext cx="3117300" cy="4305065"/>
          </a:xfrm>
        </p:spPr>
        <p:txBody>
          <a:bodyPr>
            <a:normAutofit/>
          </a:bodyPr>
          <a:lstStyle/>
          <a:p>
            <a:pPr algn="l"/>
            <a:r>
              <a:rPr lang="es-MX" sz="2000" dirty="0">
                <a:latin typeface="Calibri Light" panose="020F0302020204030204" pitchFamily="34" charset="0"/>
                <a:ea typeface="Calibri Light" panose="020F0302020204030204" pitchFamily="34" charset="0"/>
                <a:cs typeface="Calibri Light" panose="020F0302020204030204" pitchFamily="34" charset="0"/>
              </a:rPr>
              <a:t>.</a:t>
            </a:r>
          </a:p>
          <a:p>
            <a:pPr algn="l"/>
            <a:endParaRPr lang="es-MX" sz="2000" dirty="0">
              <a:latin typeface="Calibri Light" panose="020F0302020204030204" pitchFamily="34" charset="0"/>
              <a:ea typeface="Calibri Light" panose="020F0302020204030204" pitchFamily="34" charset="0"/>
              <a:cs typeface="Calibri Light" panose="020F0302020204030204" pitchFamily="34" charset="0"/>
            </a:endParaRPr>
          </a:p>
          <a:p>
            <a:pPr marL="342900" indent="-342900" algn="l">
              <a:buFont typeface="Wingdings" panose="05000000000000000000" pitchFamily="2" charset="2"/>
              <a:buChar char="ü"/>
            </a:pPr>
            <a:endParaRPr lang="es-MX" sz="2000" b="1" dirty="0">
              <a:latin typeface="Candara Light" panose="020E0502030303020204" pitchFamily="34" charset="0"/>
            </a:endParaRPr>
          </a:p>
          <a:p>
            <a:pPr algn="l"/>
            <a:endParaRPr lang="es-MX" sz="2000" b="1" dirty="0">
              <a:latin typeface="Candara Light" panose="020E0502030303020204" pitchFamily="34" charset="0"/>
            </a:endParaRPr>
          </a:p>
        </p:txBody>
      </p:sp>
      <p:sp>
        <p:nvSpPr>
          <p:cNvPr id="12" name="Título 1">
            <a:extLst>
              <a:ext uri="{FF2B5EF4-FFF2-40B4-BE49-F238E27FC236}">
                <a16:creationId xmlns:a16="http://schemas.microsoft.com/office/drawing/2014/main" id="{7723C648-5F9A-B7EA-E82E-526F0278FC65}"/>
              </a:ext>
            </a:extLst>
          </p:cNvPr>
          <p:cNvSpPr txBox="1">
            <a:spLocks/>
          </p:cNvSpPr>
          <p:nvPr/>
        </p:nvSpPr>
        <p:spPr>
          <a:xfrm>
            <a:off x="7464950" y="1197757"/>
            <a:ext cx="3211085" cy="724134"/>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s-MX" sz="2400" b="1" dirty="0">
                <a:solidFill>
                  <a:srgbClr val="C00000"/>
                </a:solidFill>
              </a:rPr>
              <a:t>INFORME DE AUDITORÍA</a:t>
            </a:r>
            <a:endParaRPr lang="es-MX" sz="2400" b="1" dirty="0">
              <a:solidFill>
                <a:srgbClr val="C00000"/>
              </a:solidFill>
              <a:latin typeface="Copperplate Gothic Bold" panose="020E0705020206020404" pitchFamily="34" charset="0"/>
            </a:endParaRPr>
          </a:p>
        </p:txBody>
      </p:sp>
      <p:sp>
        <p:nvSpPr>
          <p:cNvPr id="14" name="Título 1">
            <a:extLst>
              <a:ext uri="{FF2B5EF4-FFF2-40B4-BE49-F238E27FC236}">
                <a16:creationId xmlns:a16="http://schemas.microsoft.com/office/drawing/2014/main" id="{7723C648-5F9A-B7EA-E82E-526F0278FC65}"/>
              </a:ext>
            </a:extLst>
          </p:cNvPr>
          <p:cNvSpPr txBox="1">
            <a:spLocks/>
          </p:cNvSpPr>
          <p:nvPr/>
        </p:nvSpPr>
        <p:spPr>
          <a:xfrm>
            <a:off x="4453065" y="377686"/>
            <a:ext cx="3211085" cy="556279"/>
          </a:xfrm>
          <a:prstGeom prst="rect">
            <a:avLst/>
          </a:prstGeom>
          <a:solidFill>
            <a:srgbClr val="FF0000"/>
          </a:solidFill>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s-ES" sz="2400" b="1" dirty="0" smtClean="0">
                <a:solidFill>
                  <a:schemeClr val="bg1"/>
                </a:solidFill>
              </a:rPr>
              <a:t>INFORME</a:t>
            </a:r>
            <a:endParaRPr lang="es-MX" sz="2400" b="1" dirty="0">
              <a:solidFill>
                <a:schemeClr val="bg1"/>
              </a:solidFill>
              <a:latin typeface="Copperplate Gothic Bold" panose="020E0705020206020404" pitchFamily="34" charset="0"/>
            </a:endParaRPr>
          </a:p>
        </p:txBody>
      </p:sp>
      <p:pic>
        <p:nvPicPr>
          <p:cNvPr id="4" name="Imagen 3"/>
          <p:cNvPicPr>
            <a:picLocks noChangeAspect="1"/>
          </p:cNvPicPr>
          <p:nvPr/>
        </p:nvPicPr>
        <p:blipFill>
          <a:blip r:embed="rId3"/>
          <a:stretch>
            <a:fillRect/>
          </a:stretch>
        </p:blipFill>
        <p:spPr>
          <a:xfrm>
            <a:off x="957677" y="2031535"/>
            <a:ext cx="5404295" cy="4079371"/>
          </a:xfrm>
          <a:prstGeom prst="rect">
            <a:avLst/>
          </a:prstGeom>
        </p:spPr>
      </p:pic>
      <p:pic>
        <p:nvPicPr>
          <p:cNvPr id="6" name="Imagen 5"/>
          <p:cNvPicPr>
            <a:picLocks noChangeAspect="1"/>
          </p:cNvPicPr>
          <p:nvPr/>
        </p:nvPicPr>
        <p:blipFill>
          <a:blip r:embed="rId4"/>
          <a:stretch>
            <a:fillRect/>
          </a:stretch>
        </p:blipFill>
        <p:spPr>
          <a:xfrm>
            <a:off x="6566154" y="2248135"/>
            <a:ext cx="5421664" cy="3149179"/>
          </a:xfrm>
          <a:prstGeom prst="rect">
            <a:avLst/>
          </a:prstGeom>
        </p:spPr>
      </p:pic>
    </p:spTree>
    <p:extLst>
      <p:ext uri="{BB962C8B-B14F-4D97-AF65-F5344CB8AC3E}">
        <p14:creationId xmlns:p14="http://schemas.microsoft.com/office/powerpoint/2010/main" val="178538107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Marcador de contenido 4">
            <a:extLst>
              <a:ext uri="{FF2B5EF4-FFF2-40B4-BE49-F238E27FC236}">
                <a16:creationId xmlns:a16="http://schemas.microsoft.com/office/drawing/2014/main" id="{EF115C32-B8F4-2717-1810-D9C7C770F18B}"/>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198" y="-51661"/>
            <a:ext cx="12193198" cy="6858673"/>
          </a:xfrm>
          <a:prstGeom prst="rect">
            <a:avLst/>
          </a:prstGeom>
        </p:spPr>
      </p:pic>
      <p:sp>
        <p:nvSpPr>
          <p:cNvPr id="2" name="Título 1">
            <a:extLst>
              <a:ext uri="{FF2B5EF4-FFF2-40B4-BE49-F238E27FC236}">
                <a16:creationId xmlns:a16="http://schemas.microsoft.com/office/drawing/2014/main" id="{7723C648-5F9A-B7EA-E82E-526F0278FC65}"/>
              </a:ext>
            </a:extLst>
          </p:cNvPr>
          <p:cNvSpPr>
            <a:spLocks noGrp="1"/>
          </p:cNvSpPr>
          <p:nvPr>
            <p:ph type="ctrTitle"/>
          </p:nvPr>
        </p:nvSpPr>
        <p:spPr>
          <a:xfrm>
            <a:off x="2131766" y="2440585"/>
            <a:ext cx="3211085" cy="545680"/>
          </a:xfrm>
        </p:spPr>
        <p:txBody>
          <a:bodyPr>
            <a:normAutofit fontScale="90000"/>
          </a:bodyPr>
          <a:lstStyle/>
          <a:p>
            <a:r>
              <a:rPr lang="es-MX" sz="2400" b="1" dirty="0">
                <a:solidFill>
                  <a:srgbClr val="C00000"/>
                </a:solidFill>
              </a:rPr>
              <a:t>CÉDULAS DE SEGUIMIENTO</a:t>
            </a:r>
            <a:endParaRPr lang="es-MX" sz="2400" b="1" dirty="0">
              <a:solidFill>
                <a:srgbClr val="C00000"/>
              </a:solidFill>
              <a:latin typeface="Copperplate Gothic Bold" panose="020E0705020206020404" pitchFamily="34" charset="0"/>
            </a:endParaRPr>
          </a:p>
        </p:txBody>
      </p:sp>
      <p:sp>
        <p:nvSpPr>
          <p:cNvPr id="5" name="Rectángulo 4"/>
          <p:cNvSpPr/>
          <p:nvPr/>
        </p:nvSpPr>
        <p:spPr>
          <a:xfrm>
            <a:off x="367748" y="1088337"/>
            <a:ext cx="10913165" cy="1200329"/>
          </a:xfrm>
          <a:prstGeom prst="rect">
            <a:avLst/>
          </a:prstGeom>
          <a:solidFill>
            <a:schemeClr val="accent3">
              <a:lumMod val="20000"/>
              <a:lumOff val="80000"/>
            </a:schemeClr>
          </a:solidFill>
        </p:spPr>
        <p:txBody>
          <a:bodyPr wrap="square">
            <a:spAutoFit/>
          </a:bodyPr>
          <a:lstStyle/>
          <a:p>
            <a:pPr algn="ctr"/>
            <a:r>
              <a:rPr lang="es-ES" b="1" dirty="0"/>
              <a:t>Objetivo</a:t>
            </a:r>
            <a:r>
              <a:rPr lang="es-ES" b="1" dirty="0" smtClean="0"/>
              <a:t>:</a:t>
            </a:r>
            <a:endParaRPr lang="es-ES" dirty="0" smtClean="0"/>
          </a:p>
          <a:p>
            <a:pPr algn="just"/>
            <a:r>
              <a:rPr lang="es-ES" dirty="0"/>
              <a:t>Verificar que las Unidades auditadas atiendan, en los términos y plazos acordados, las recomendaciones preventivas y correctivas planteadas en las cédulas de observaciones de los informes emitidos en auditorías anteriores e informar el avance de su </a:t>
            </a:r>
            <a:r>
              <a:rPr lang="es-ES" dirty="0" err="1"/>
              <a:t>solventación</a:t>
            </a:r>
            <a:r>
              <a:rPr lang="es-ES" dirty="0"/>
              <a:t>.</a:t>
            </a:r>
            <a:endParaRPr lang="es-MX" dirty="0"/>
          </a:p>
        </p:txBody>
      </p:sp>
      <p:sp>
        <p:nvSpPr>
          <p:cNvPr id="12" name="Título 1">
            <a:extLst>
              <a:ext uri="{FF2B5EF4-FFF2-40B4-BE49-F238E27FC236}">
                <a16:creationId xmlns:a16="http://schemas.microsoft.com/office/drawing/2014/main" id="{7723C648-5F9A-B7EA-E82E-526F0278FC65}"/>
              </a:ext>
            </a:extLst>
          </p:cNvPr>
          <p:cNvSpPr txBox="1">
            <a:spLocks/>
          </p:cNvSpPr>
          <p:nvPr/>
        </p:nvSpPr>
        <p:spPr>
          <a:xfrm>
            <a:off x="6860609" y="2440585"/>
            <a:ext cx="3917426" cy="724134"/>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s-ES" sz="2000" b="1" dirty="0">
                <a:solidFill>
                  <a:srgbClr val="C00000"/>
                </a:solidFill>
                <a:latin typeface="Calibri Light" panose="020F0302020204030204" pitchFamily="34" charset="0"/>
                <a:ea typeface="Calibri Light" panose="020F0302020204030204" pitchFamily="34" charset="0"/>
                <a:cs typeface="Calibri Light" panose="020F0302020204030204" pitchFamily="34" charset="0"/>
              </a:rPr>
              <a:t>OFICIO DE ENVÍO DE RESULTADOS DEL SEGUIMIENTO</a:t>
            </a:r>
            <a:endParaRPr lang="es-MX" sz="2000" b="1" dirty="0">
              <a:solidFill>
                <a:srgbClr val="C00000"/>
              </a:solidFill>
              <a:latin typeface="Calibri Light" panose="020F0302020204030204" pitchFamily="34" charset="0"/>
              <a:ea typeface="Calibri Light" panose="020F0302020204030204" pitchFamily="34" charset="0"/>
              <a:cs typeface="Calibri Light" panose="020F0302020204030204" pitchFamily="34" charset="0"/>
            </a:endParaRPr>
          </a:p>
        </p:txBody>
      </p:sp>
      <p:sp>
        <p:nvSpPr>
          <p:cNvPr id="13" name="Rectángulo 12"/>
          <p:cNvSpPr/>
          <p:nvPr/>
        </p:nvSpPr>
        <p:spPr>
          <a:xfrm>
            <a:off x="7166114" y="3414980"/>
            <a:ext cx="3306417" cy="2308324"/>
          </a:xfrm>
          <a:prstGeom prst="rect">
            <a:avLst/>
          </a:prstGeom>
          <a:solidFill>
            <a:schemeClr val="accent5">
              <a:lumMod val="40000"/>
              <a:lumOff val="60000"/>
            </a:schemeClr>
          </a:solidFill>
        </p:spPr>
        <p:txBody>
          <a:bodyPr wrap="square">
            <a:spAutoFit/>
          </a:bodyPr>
          <a:lstStyle/>
          <a:p>
            <a:pPr algn="just"/>
            <a:r>
              <a:rPr lang="es-ES" dirty="0"/>
              <a:t>Una vez concluidas las cédulas de seguimiento, mediante oficio emitido por el Titular de la Unidad auditora se informarán los resultados determinados en el seguimiento al Titular de la Unidad auditada y a las instancias que en cada caso se requiera.</a:t>
            </a:r>
            <a:endParaRPr lang="es-MX" dirty="0"/>
          </a:p>
        </p:txBody>
      </p:sp>
      <p:sp>
        <p:nvSpPr>
          <p:cNvPr id="14" name="Título 1">
            <a:extLst>
              <a:ext uri="{FF2B5EF4-FFF2-40B4-BE49-F238E27FC236}">
                <a16:creationId xmlns:a16="http://schemas.microsoft.com/office/drawing/2014/main" id="{7723C648-5F9A-B7EA-E82E-526F0278FC65}"/>
              </a:ext>
            </a:extLst>
          </p:cNvPr>
          <p:cNvSpPr txBox="1">
            <a:spLocks/>
          </p:cNvSpPr>
          <p:nvPr/>
        </p:nvSpPr>
        <p:spPr>
          <a:xfrm>
            <a:off x="4453065" y="377686"/>
            <a:ext cx="3211085" cy="556279"/>
          </a:xfrm>
          <a:prstGeom prst="rect">
            <a:avLst/>
          </a:prstGeom>
          <a:solidFill>
            <a:schemeClr val="bg1">
              <a:lumMod val="50000"/>
            </a:schemeClr>
          </a:solidFill>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s-ES" sz="2400" b="1" dirty="0" smtClean="0">
                <a:solidFill>
                  <a:schemeClr val="bg1"/>
                </a:solidFill>
              </a:rPr>
              <a:t>SEGUIMIENTO</a:t>
            </a:r>
            <a:endParaRPr lang="es-MX" sz="2400" b="1" dirty="0">
              <a:solidFill>
                <a:schemeClr val="bg1"/>
              </a:solidFill>
              <a:latin typeface="Copperplate Gothic Bold" panose="020E0705020206020404" pitchFamily="34" charset="0"/>
            </a:endParaRPr>
          </a:p>
        </p:txBody>
      </p:sp>
      <p:sp>
        <p:nvSpPr>
          <p:cNvPr id="4" name="Rectángulo 3"/>
          <p:cNvSpPr/>
          <p:nvPr/>
        </p:nvSpPr>
        <p:spPr>
          <a:xfrm>
            <a:off x="2036434" y="3567076"/>
            <a:ext cx="3306417" cy="2031325"/>
          </a:xfrm>
          <a:prstGeom prst="rect">
            <a:avLst/>
          </a:prstGeom>
          <a:solidFill>
            <a:schemeClr val="accent2">
              <a:lumMod val="60000"/>
              <a:lumOff val="40000"/>
            </a:schemeClr>
          </a:solidFill>
        </p:spPr>
        <p:txBody>
          <a:bodyPr wrap="square">
            <a:spAutoFit/>
          </a:bodyPr>
          <a:lstStyle/>
          <a:p>
            <a:pPr algn="just"/>
            <a:r>
              <a:rPr lang="es-ES" dirty="0"/>
              <a:t>Las cédulas de seguimiento hacen referencia al avance en la atención de las recomendaciones hechas por el auditor, y si las acciones implantadas por la Unidad auditada permitieron la solución de la problemática. </a:t>
            </a:r>
            <a:endParaRPr lang="es-MX" dirty="0"/>
          </a:p>
        </p:txBody>
      </p:sp>
    </p:spTree>
    <p:extLst>
      <p:ext uri="{BB962C8B-B14F-4D97-AF65-F5344CB8AC3E}">
        <p14:creationId xmlns:p14="http://schemas.microsoft.com/office/powerpoint/2010/main" val="106127827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Marcador de contenido 4">
            <a:extLst>
              <a:ext uri="{FF2B5EF4-FFF2-40B4-BE49-F238E27FC236}">
                <a16:creationId xmlns:a16="http://schemas.microsoft.com/office/drawing/2014/main" id="{EF115C32-B8F4-2717-1810-D9C7C770F18B}"/>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198" y="-51661"/>
            <a:ext cx="12193198" cy="6858673"/>
          </a:xfrm>
          <a:prstGeom prst="rect">
            <a:avLst/>
          </a:prstGeom>
        </p:spPr>
      </p:pic>
      <p:sp>
        <p:nvSpPr>
          <p:cNvPr id="2" name="Título 1">
            <a:extLst>
              <a:ext uri="{FF2B5EF4-FFF2-40B4-BE49-F238E27FC236}">
                <a16:creationId xmlns:a16="http://schemas.microsoft.com/office/drawing/2014/main" id="{7723C648-5F9A-B7EA-E82E-526F0278FC65}"/>
              </a:ext>
            </a:extLst>
          </p:cNvPr>
          <p:cNvSpPr>
            <a:spLocks noGrp="1"/>
          </p:cNvSpPr>
          <p:nvPr>
            <p:ph type="ctrTitle"/>
          </p:nvPr>
        </p:nvSpPr>
        <p:spPr>
          <a:xfrm>
            <a:off x="1786326" y="1212028"/>
            <a:ext cx="3211085" cy="545680"/>
          </a:xfrm>
        </p:spPr>
        <p:txBody>
          <a:bodyPr>
            <a:normAutofit fontScale="90000"/>
          </a:bodyPr>
          <a:lstStyle/>
          <a:p>
            <a:r>
              <a:rPr lang="es-MX" sz="2400" b="1" dirty="0">
                <a:solidFill>
                  <a:srgbClr val="C00000"/>
                </a:solidFill>
              </a:rPr>
              <a:t>CÉDULAS DE SEGUIMIENTO</a:t>
            </a:r>
            <a:endParaRPr lang="es-MX" sz="2400" b="1" dirty="0">
              <a:solidFill>
                <a:srgbClr val="C00000"/>
              </a:solidFill>
              <a:latin typeface="Copperplate Gothic Bold" panose="020E0705020206020404" pitchFamily="34" charset="0"/>
            </a:endParaRPr>
          </a:p>
        </p:txBody>
      </p:sp>
      <p:sp>
        <p:nvSpPr>
          <p:cNvPr id="12" name="Título 1">
            <a:extLst>
              <a:ext uri="{FF2B5EF4-FFF2-40B4-BE49-F238E27FC236}">
                <a16:creationId xmlns:a16="http://schemas.microsoft.com/office/drawing/2014/main" id="{7723C648-5F9A-B7EA-E82E-526F0278FC65}"/>
              </a:ext>
            </a:extLst>
          </p:cNvPr>
          <p:cNvSpPr txBox="1">
            <a:spLocks/>
          </p:cNvSpPr>
          <p:nvPr/>
        </p:nvSpPr>
        <p:spPr>
          <a:xfrm>
            <a:off x="7045661" y="1223072"/>
            <a:ext cx="3917426" cy="724134"/>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s-ES" sz="2000" b="1" dirty="0">
                <a:solidFill>
                  <a:srgbClr val="C00000"/>
                </a:solidFill>
                <a:latin typeface="Calibri Light" panose="020F0302020204030204" pitchFamily="34" charset="0"/>
                <a:ea typeface="Calibri Light" panose="020F0302020204030204" pitchFamily="34" charset="0"/>
                <a:cs typeface="Calibri Light" panose="020F0302020204030204" pitchFamily="34" charset="0"/>
              </a:rPr>
              <a:t>OFICIO DE ENVÍO DE RESULTADOS DEL SEGUIMIENTO</a:t>
            </a:r>
            <a:endParaRPr lang="es-MX" sz="2000" b="1" dirty="0">
              <a:solidFill>
                <a:srgbClr val="C00000"/>
              </a:solidFill>
              <a:latin typeface="Calibri Light" panose="020F0302020204030204" pitchFamily="34" charset="0"/>
              <a:ea typeface="Calibri Light" panose="020F0302020204030204" pitchFamily="34" charset="0"/>
              <a:cs typeface="Calibri Light" panose="020F0302020204030204" pitchFamily="34" charset="0"/>
            </a:endParaRPr>
          </a:p>
        </p:txBody>
      </p:sp>
      <p:sp>
        <p:nvSpPr>
          <p:cNvPr id="14" name="Título 1">
            <a:extLst>
              <a:ext uri="{FF2B5EF4-FFF2-40B4-BE49-F238E27FC236}">
                <a16:creationId xmlns:a16="http://schemas.microsoft.com/office/drawing/2014/main" id="{7723C648-5F9A-B7EA-E82E-526F0278FC65}"/>
              </a:ext>
            </a:extLst>
          </p:cNvPr>
          <p:cNvSpPr txBox="1">
            <a:spLocks/>
          </p:cNvSpPr>
          <p:nvPr/>
        </p:nvSpPr>
        <p:spPr>
          <a:xfrm>
            <a:off x="4453065" y="377686"/>
            <a:ext cx="3211085" cy="556279"/>
          </a:xfrm>
          <a:prstGeom prst="rect">
            <a:avLst/>
          </a:prstGeom>
          <a:solidFill>
            <a:schemeClr val="bg1">
              <a:lumMod val="50000"/>
            </a:schemeClr>
          </a:solidFill>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s-ES" sz="2400" b="1" dirty="0" smtClean="0">
                <a:solidFill>
                  <a:schemeClr val="bg1"/>
                </a:solidFill>
              </a:rPr>
              <a:t>SEGUIMIENTO</a:t>
            </a:r>
            <a:endParaRPr lang="es-MX" sz="2400" b="1" dirty="0">
              <a:solidFill>
                <a:schemeClr val="bg1"/>
              </a:solidFill>
              <a:latin typeface="Copperplate Gothic Bold" panose="020E0705020206020404" pitchFamily="34" charset="0"/>
            </a:endParaRPr>
          </a:p>
        </p:txBody>
      </p:sp>
      <p:pic>
        <p:nvPicPr>
          <p:cNvPr id="3" name="Imagen 2"/>
          <p:cNvPicPr>
            <a:picLocks noChangeAspect="1"/>
          </p:cNvPicPr>
          <p:nvPr/>
        </p:nvPicPr>
        <p:blipFill>
          <a:blip r:embed="rId3"/>
          <a:stretch>
            <a:fillRect/>
          </a:stretch>
        </p:blipFill>
        <p:spPr>
          <a:xfrm>
            <a:off x="361268" y="1936162"/>
            <a:ext cx="5837680" cy="4344144"/>
          </a:xfrm>
          <a:prstGeom prst="rect">
            <a:avLst/>
          </a:prstGeom>
        </p:spPr>
      </p:pic>
      <p:pic>
        <p:nvPicPr>
          <p:cNvPr id="6" name="Imagen 5"/>
          <p:cNvPicPr>
            <a:picLocks noChangeAspect="1"/>
          </p:cNvPicPr>
          <p:nvPr/>
        </p:nvPicPr>
        <p:blipFill>
          <a:blip r:embed="rId4"/>
          <a:stretch>
            <a:fillRect/>
          </a:stretch>
        </p:blipFill>
        <p:spPr>
          <a:xfrm>
            <a:off x="7258120" y="2169378"/>
            <a:ext cx="3492508" cy="3877711"/>
          </a:xfrm>
          <a:prstGeom prst="rect">
            <a:avLst/>
          </a:prstGeom>
        </p:spPr>
      </p:pic>
    </p:spTree>
    <p:extLst>
      <p:ext uri="{BB962C8B-B14F-4D97-AF65-F5344CB8AC3E}">
        <p14:creationId xmlns:p14="http://schemas.microsoft.com/office/powerpoint/2010/main" val="367673203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4">
            <a:extLst>
              <a:ext uri="{FF2B5EF4-FFF2-40B4-BE49-F238E27FC236}">
                <a16:creationId xmlns:a16="http://schemas.microsoft.com/office/drawing/2014/main" id="{E094D1F0-C930-437E-8B98-894FBA26BEA7}"/>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82478" y="-188933"/>
            <a:ext cx="12304295" cy="7046933"/>
          </a:xfrm>
          <a:prstGeom prst="rect">
            <a:avLst/>
          </a:prstGeom>
        </p:spPr>
      </p:pic>
      <p:pic>
        <p:nvPicPr>
          <p:cNvPr id="5" name="Imagen 4" descr="Texto, Pizarra&#10;&#10;Descripción generada automáticamente">
            <a:extLst>
              <a:ext uri="{FF2B5EF4-FFF2-40B4-BE49-F238E27FC236}">
                <a16:creationId xmlns:a16="http://schemas.microsoft.com/office/drawing/2014/main" id="{47DB71F9-5A77-3BDE-A9F5-CEFB1F0CFB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37113" y="1329172"/>
            <a:ext cx="5067507" cy="3451342"/>
          </a:xfrm>
          <a:prstGeom prst="rect">
            <a:avLst/>
          </a:prstGeom>
        </p:spPr>
      </p:pic>
      <p:sp>
        <p:nvSpPr>
          <p:cNvPr id="8" name="CuadroTexto 7"/>
          <p:cNvSpPr txBox="1"/>
          <p:nvPr/>
        </p:nvSpPr>
        <p:spPr>
          <a:xfrm>
            <a:off x="646042" y="258417"/>
            <a:ext cx="5705061" cy="830997"/>
          </a:xfrm>
          <a:prstGeom prst="rect">
            <a:avLst/>
          </a:prstGeom>
          <a:noFill/>
        </p:spPr>
        <p:txBody>
          <a:bodyPr wrap="square" rtlCol="0">
            <a:spAutoFit/>
          </a:bodyPr>
          <a:lstStyle/>
          <a:p>
            <a:r>
              <a:rPr lang="es-ES" sz="4800" b="1" dirty="0" smtClean="0">
                <a:solidFill>
                  <a:srgbClr val="C00000"/>
                </a:solidFill>
              </a:rPr>
              <a:t>Recuerden…</a:t>
            </a:r>
            <a:endParaRPr lang="es-MX" sz="4800" b="1" dirty="0">
              <a:solidFill>
                <a:srgbClr val="C00000"/>
              </a:solidFill>
            </a:endParaRPr>
          </a:p>
        </p:txBody>
      </p:sp>
      <p:sp>
        <p:nvSpPr>
          <p:cNvPr id="9" name="CuadroTexto 8"/>
          <p:cNvSpPr txBox="1"/>
          <p:nvPr/>
        </p:nvSpPr>
        <p:spPr>
          <a:xfrm>
            <a:off x="5797825" y="5280991"/>
            <a:ext cx="5705061" cy="830997"/>
          </a:xfrm>
          <a:prstGeom prst="rect">
            <a:avLst/>
          </a:prstGeom>
          <a:noFill/>
        </p:spPr>
        <p:txBody>
          <a:bodyPr wrap="square" rtlCol="0">
            <a:spAutoFit/>
          </a:bodyPr>
          <a:lstStyle/>
          <a:p>
            <a:r>
              <a:rPr lang="es-ES" sz="4800" b="1" dirty="0">
                <a:solidFill>
                  <a:srgbClr val="C00000"/>
                </a:solidFill>
              </a:rPr>
              <a:t>¡</a:t>
            </a:r>
            <a:r>
              <a:rPr lang="es-ES" sz="4800" b="1" dirty="0" smtClean="0">
                <a:solidFill>
                  <a:srgbClr val="C00000"/>
                </a:solidFill>
              </a:rPr>
              <a:t>Muchas Gracias!</a:t>
            </a:r>
            <a:endParaRPr lang="es-MX" sz="4800" b="1" dirty="0">
              <a:solidFill>
                <a:srgbClr val="C00000"/>
              </a:solidFill>
            </a:endParaRPr>
          </a:p>
        </p:txBody>
      </p:sp>
    </p:spTree>
    <p:extLst>
      <p:ext uri="{BB962C8B-B14F-4D97-AF65-F5344CB8AC3E}">
        <p14:creationId xmlns:p14="http://schemas.microsoft.com/office/powerpoint/2010/main" val="296939861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lamada con línea 3 (barra de énfasis) 5"/>
          <p:cNvSpPr/>
          <p:nvPr/>
        </p:nvSpPr>
        <p:spPr>
          <a:xfrm>
            <a:off x="4174435" y="1580322"/>
            <a:ext cx="874643" cy="616226"/>
          </a:xfrm>
          <a:prstGeom prst="accentCallout3">
            <a:avLst>
              <a:gd name="adj1" fmla="val 49395"/>
              <a:gd name="adj2" fmla="val 98485"/>
              <a:gd name="adj3" fmla="val 10685"/>
              <a:gd name="adj4" fmla="val 304924"/>
              <a:gd name="adj5" fmla="val 43548"/>
              <a:gd name="adj6" fmla="val 300379"/>
              <a:gd name="adj7" fmla="val 100060"/>
              <a:gd name="adj8" fmla="val 287122"/>
            </a:avLst>
          </a:prstGeom>
          <a:noFill/>
          <a:ln w="15875" cmpd="sng">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pic>
        <p:nvPicPr>
          <p:cNvPr id="4" name="Marcador de contenido 4">
            <a:extLst>
              <a:ext uri="{FF2B5EF4-FFF2-40B4-BE49-F238E27FC236}">
                <a16:creationId xmlns:a16="http://schemas.microsoft.com/office/drawing/2014/main" id="{EF115C32-B8F4-2717-1810-D9C7C770F18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0"/>
            <a:ext cx="12193198" cy="6858673"/>
          </a:xfrm>
          <a:prstGeom prst="rect">
            <a:avLst/>
          </a:prstGeom>
        </p:spPr>
      </p:pic>
      <p:sp>
        <p:nvSpPr>
          <p:cNvPr id="5" name="Título 4">
            <a:extLst>
              <a:ext uri="{FF2B5EF4-FFF2-40B4-BE49-F238E27FC236}">
                <a16:creationId xmlns:a16="http://schemas.microsoft.com/office/drawing/2014/main" id="{E98D41C5-211C-4F4E-B7D8-CB5A196598F8}"/>
              </a:ext>
            </a:extLst>
          </p:cNvPr>
          <p:cNvSpPr>
            <a:spLocks noGrp="1"/>
          </p:cNvSpPr>
          <p:nvPr>
            <p:ph type="title"/>
          </p:nvPr>
        </p:nvSpPr>
        <p:spPr>
          <a:xfrm>
            <a:off x="288757" y="365125"/>
            <a:ext cx="11270451" cy="880327"/>
          </a:xfrm>
        </p:spPr>
        <p:txBody>
          <a:bodyPr>
            <a:normAutofit/>
          </a:bodyPr>
          <a:lstStyle/>
          <a:p>
            <a:pPr algn="ctr"/>
            <a:r>
              <a:rPr lang="es-MX" sz="5000" b="1" dirty="0" smtClean="0">
                <a:solidFill>
                  <a:srgbClr val="C00000"/>
                </a:solidFill>
                <a:latin typeface="Candara" panose="020E0502030303020204" pitchFamily="34" charset="0"/>
              </a:rPr>
              <a:t>¿Por qué los OIC?</a:t>
            </a:r>
            <a:endParaRPr lang="es-MX" sz="5000" b="1" dirty="0">
              <a:solidFill>
                <a:srgbClr val="C00000"/>
              </a:solidFill>
              <a:latin typeface="Candara" panose="020E0502030303020204" pitchFamily="34" charset="0"/>
            </a:endParaRPr>
          </a:p>
        </p:txBody>
      </p:sp>
      <p:sp>
        <p:nvSpPr>
          <p:cNvPr id="12" name="CuadroTexto 11">
            <a:extLst>
              <a:ext uri="{FF2B5EF4-FFF2-40B4-BE49-F238E27FC236}">
                <a16:creationId xmlns:a16="http://schemas.microsoft.com/office/drawing/2014/main" id="{7F36518E-02A2-56E0-2201-D6F9EBE89125}"/>
              </a:ext>
            </a:extLst>
          </p:cNvPr>
          <p:cNvSpPr txBox="1"/>
          <p:nvPr/>
        </p:nvSpPr>
        <p:spPr>
          <a:xfrm>
            <a:off x="2499105" y="2105651"/>
            <a:ext cx="9212826" cy="2123658"/>
          </a:xfrm>
          <a:prstGeom prst="rect">
            <a:avLst/>
          </a:prstGeom>
          <a:noFill/>
        </p:spPr>
        <p:txBody>
          <a:bodyPr wrap="square">
            <a:spAutoFit/>
          </a:bodyPr>
          <a:lstStyle/>
          <a:p>
            <a:pPr algn="just"/>
            <a:r>
              <a:rPr lang="es-MX" sz="2400" dirty="0"/>
              <a:t>Video:</a:t>
            </a:r>
            <a:endParaRPr lang="es-MX" sz="2400" dirty="0">
              <a:hlinkClick r:id="rId4">
                <a:extLst>
                  <a:ext uri="{A12FA001-AC4F-418D-AE19-62706E023703}">
                    <ahyp:hlinkClr xmlns:ahyp="http://schemas.microsoft.com/office/drawing/2018/hyperlinkcolor" xmlns="" val="tx"/>
                  </a:ext>
                </a:extLst>
              </a:hlinkClick>
            </a:endParaRPr>
          </a:p>
          <a:p>
            <a:pPr algn="just"/>
            <a:endParaRPr lang="es-MX" sz="2400" dirty="0">
              <a:hlinkClick r:id="rId4">
                <a:extLst>
                  <a:ext uri="{A12FA001-AC4F-418D-AE19-62706E023703}">
                    <ahyp:hlinkClr xmlns:ahyp="http://schemas.microsoft.com/office/drawing/2018/hyperlinkcolor" xmlns="" val="tx"/>
                  </a:ext>
                </a:extLst>
              </a:hlinkClick>
            </a:endParaRPr>
          </a:p>
          <a:p>
            <a:pPr algn="just"/>
            <a:r>
              <a:rPr lang="es-MX" sz="2400" dirty="0"/>
              <a:t>¿</a:t>
            </a:r>
            <a:r>
              <a:rPr lang="es-ES" sz="2400" dirty="0"/>
              <a:t>Cómo se integra el Sistema Nacional Anticorrupción?</a:t>
            </a:r>
            <a:endParaRPr lang="es-MX" sz="2400" dirty="0"/>
          </a:p>
          <a:p>
            <a:pPr algn="just"/>
            <a:endParaRPr lang="es-MX" sz="2400" dirty="0">
              <a:hlinkClick r:id="rId4">
                <a:extLst>
                  <a:ext uri="{A12FA001-AC4F-418D-AE19-62706E023703}">
                    <ahyp:hlinkClr xmlns:ahyp="http://schemas.microsoft.com/office/drawing/2018/hyperlinkcolor" xmlns="" val="tx"/>
                  </a:ext>
                </a:extLst>
              </a:hlinkClick>
            </a:endParaRPr>
          </a:p>
          <a:p>
            <a:pPr algn="just"/>
            <a:r>
              <a:rPr lang="es-MX" dirty="0">
                <a:hlinkClick r:id="rId5"/>
              </a:rPr>
              <a:t>https://www.youtube.com/watch?v=9kv9A2mOEZs</a:t>
            </a:r>
            <a:endParaRPr lang="es-MX" dirty="0"/>
          </a:p>
          <a:p>
            <a:pPr algn="just"/>
            <a:endParaRPr lang="es-MX" dirty="0"/>
          </a:p>
        </p:txBody>
      </p:sp>
    </p:spTree>
    <p:extLst>
      <p:ext uri="{BB962C8B-B14F-4D97-AF65-F5344CB8AC3E}">
        <p14:creationId xmlns:p14="http://schemas.microsoft.com/office/powerpoint/2010/main" val="380949354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lamada con línea 3 (barra de énfasis) 5"/>
          <p:cNvSpPr/>
          <p:nvPr/>
        </p:nvSpPr>
        <p:spPr>
          <a:xfrm>
            <a:off x="4174435" y="1580322"/>
            <a:ext cx="874643" cy="616226"/>
          </a:xfrm>
          <a:prstGeom prst="accentCallout3">
            <a:avLst>
              <a:gd name="adj1" fmla="val 49395"/>
              <a:gd name="adj2" fmla="val 98485"/>
              <a:gd name="adj3" fmla="val 10685"/>
              <a:gd name="adj4" fmla="val 304924"/>
              <a:gd name="adj5" fmla="val 43548"/>
              <a:gd name="adj6" fmla="val 300379"/>
              <a:gd name="adj7" fmla="val 100060"/>
              <a:gd name="adj8" fmla="val 287122"/>
            </a:avLst>
          </a:prstGeom>
          <a:noFill/>
          <a:ln w="15875" cmpd="sng">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pic>
        <p:nvPicPr>
          <p:cNvPr id="4" name="Marcador de contenido 4">
            <a:extLst>
              <a:ext uri="{FF2B5EF4-FFF2-40B4-BE49-F238E27FC236}">
                <a16:creationId xmlns:a16="http://schemas.microsoft.com/office/drawing/2014/main" id="{EF115C32-B8F4-2717-1810-D9C7C770F18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0"/>
            <a:ext cx="12193198" cy="6858673"/>
          </a:xfrm>
          <a:prstGeom prst="rect">
            <a:avLst/>
          </a:prstGeom>
        </p:spPr>
      </p:pic>
      <p:sp>
        <p:nvSpPr>
          <p:cNvPr id="5" name="Título 4">
            <a:extLst>
              <a:ext uri="{FF2B5EF4-FFF2-40B4-BE49-F238E27FC236}">
                <a16:creationId xmlns:a16="http://schemas.microsoft.com/office/drawing/2014/main" id="{E98D41C5-211C-4F4E-B7D8-CB5A196598F8}"/>
              </a:ext>
            </a:extLst>
          </p:cNvPr>
          <p:cNvSpPr>
            <a:spLocks noGrp="1"/>
          </p:cNvSpPr>
          <p:nvPr>
            <p:ph type="title"/>
          </p:nvPr>
        </p:nvSpPr>
        <p:spPr>
          <a:xfrm>
            <a:off x="288757" y="365125"/>
            <a:ext cx="11270451" cy="880327"/>
          </a:xfrm>
        </p:spPr>
        <p:txBody>
          <a:bodyPr>
            <a:normAutofit fontScale="90000"/>
          </a:bodyPr>
          <a:lstStyle/>
          <a:p>
            <a:pPr algn="ctr"/>
            <a:r>
              <a:rPr lang="es-MX" sz="5000" b="1" dirty="0" smtClean="0">
                <a:solidFill>
                  <a:srgbClr val="C00000"/>
                </a:solidFill>
                <a:latin typeface="Candara" panose="020E0502030303020204" pitchFamily="34" charset="0"/>
              </a:rPr>
              <a:t>¿Qué </a:t>
            </a:r>
            <a:r>
              <a:rPr lang="es-MX" sz="5000" b="1" dirty="0">
                <a:solidFill>
                  <a:srgbClr val="C00000"/>
                </a:solidFill>
                <a:latin typeface="Candara" panose="020E0502030303020204" pitchFamily="34" charset="0"/>
              </a:rPr>
              <a:t>son los </a:t>
            </a:r>
            <a:r>
              <a:rPr lang="es-MX" sz="5000" b="1" dirty="0" smtClean="0">
                <a:solidFill>
                  <a:srgbClr val="C00000"/>
                </a:solidFill>
                <a:latin typeface="Candara" panose="020E0502030303020204" pitchFamily="34" charset="0"/>
              </a:rPr>
              <a:t>Órganos Internos de Control</a:t>
            </a:r>
            <a:r>
              <a:rPr lang="es-MX" sz="5000" b="1" dirty="0" smtClean="0">
                <a:solidFill>
                  <a:srgbClr val="C00000"/>
                </a:solidFill>
                <a:latin typeface="Candara" panose="020E0502030303020204" pitchFamily="34" charset="0"/>
              </a:rPr>
              <a:t>?</a:t>
            </a:r>
            <a:endParaRPr lang="es-MX" sz="5000" b="1" dirty="0">
              <a:solidFill>
                <a:srgbClr val="C00000"/>
              </a:solidFill>
              <a:latin typeface="Candara" panose="020E0502030303020204" pitchFamily="34" charset="0"/>
            </a:endParaRPr>
          </a:p>
        </p:txBody>
      </p:sp>
      <p:sp>
        <p:nvSpPr>
          <p:cNvPr id="11" name="CuadroTexto 10">
            <a:extLst>
              <a:ext uri="{FF2B5EF4-FFF2-40B4-BE49-F238E27FC236}">
                <a16:creationId xmlns:a16="http://schemas.microsoft.com/office/drawing/2014/main" id="{C5AB4E1A-D3D8-41BA-967E-C99308E814C5}"/>
              </a:ext>
            </a:extLst>
          </p:cNvPr>
          <p:cNvSpPr txBox="1"/>
          <p:nvPr/>
        </p:nvSpPr>
        <p:spPr>
          <a:xfrm>
            <a:off x="6907696" y="1504307"/>
            <a:ext cx="4383231" cy="4524315"/>
          </a:xfrm>
          <a:prstGeom prst="rect">
            <a:avLst/>
          </a:prstGeom>
          <a:noFill/>
        </p:spPr>
        <p:txBody>
          <a:bodyPr wrap="square">
            <a:spAutoFit/>
          </a:bodyPr>
          <a:lstStyle/>
          <a:p>
            <a:pPr algn="just"/>
            <a:r>
              <a:rPr lang="es-MX" sz="1800" dirty="0" smtClean="0">
                <a:effectLst/>
                <a:latin typeface="Candara" panose="020E0502030303020204" pitchFamily="34" charset="0"/>
                <a:ea typeface="Calibri" panose="020F0502020204030204" pitchFamily="34" charset="0"/>
                <a:cs typeface="Times New Roman" panose="02020603050405020304" pitchFamily="18" charset="0"/>
              </a:rPr>
              <a:t>Entidad </a:t>
            </a:r>
            <a:r>
              <a:rPr lang="es-MX" sz="1800" dirty="0">
                <a:effectLst/>
                <a:latin typeface="Candara" panose="020E0502030303020204" pitchFamily="34" charset="0"/>
                <a:ea typeface="Calibri" panose="020F0502020204030204" pitchFamily="34" charset="0"/>
                <a:cs typeface="Times New Roman" panose="02020603050405020304" pitchFamily="18" charset="0"/>
              </a:rPr>
              <a:t>de la Administración Pública Municipal cuya finalidad es </a:t>
            </a:r>
            <a:r>
              <a:rPr lang="es-MX" sz="1800" b="1" dirty="0" smtClean="0">
                <a:effectLst/>
                <a:latin typeface="Candara" panose="020E0502030303020204" pitchFamily="34" charset="0"/>
                <a:ea typeface="Calibri" panose="020F0502020204030204" pitchFamily="34" charset="0"/>
                <a:cs typeface="Times New Roman" panose="02020603050405020304" pitchFamily="18" charset="0"/>
              </a:rPr>
              <a:t>PREVENIR, </a:t>
            </a:r>
            <a:r>
              <a:rPr lang="es-MX" sz="1800" b="1" dirty="0">
                <a:effectLst/>
                <a:latin typeface="Candara" panose="020E0502030303020204" pitchFamily="34" charset="0"/>
                <a:ea typeface="Calibri" panose="020F0502020204030204" pitchFamily="34" charset="0"/>
                <a:cs typeface="Times New Roman" panose="02020603050405020304" pitchFamily="18" charset="0"/>
              </a:rPr>
              <a:t>detectar y abatir posibles actos de corrupción, </a:t>
            </a:r>
            <a:r>
              <a:rPr lang="es-MX" sz="1800" b="1" dirty="0" smtClean="0">
                <a:effectLst/>
                <a:latin typeface="Candara" panose="020E0502030303020204" pitchFamily="34" charset="0"/>
                <a:ea typeface="Calibri" panose="020F0502020204030204" pitchFamily="34" charset="0"/>
                <a:cs typeface="Times New Roman" panose="02020603050405020304" pitchFamily="18" charset="0"/>
              </a:rPr>
              <a:t>PROMOVER </a:t>
            </a:r>
            <a:r>
              <a:rPr lang="es-MX" sz="1800" b="1" dirty="0">
                <a:effectLst/>
                <a:latin typeface="Candara" panose="020E0502030303020204" pitchFamily="34" charset="0"/>
                <a:ea typeface="Calibri" panose="020F0502020204030204" pitchFamily="34" charset="0"/>
                <a:cs typeface="Times New Roman" panose="02020603050405020304" pitchFamily="18" charset="0"/>
              </a:rPr>
              <a:t>la transparencia y el apego a la legalidad </a:t>
            </a:r>
            <a:r>
              <a:rPr lang="es-MX" sz="1800" dirty="0">
                <a:effectLst/>
                <a:latin typeface="Candara" panose="020E0502030303020204" pitchFamily="34" charset="0"/>
                <a:ea typeface="Calibri" panose="020F0502020204030204" pitchFamily="34" charset="0"/>
                <a:cs typeface="Times New Roman" panose="02020603050405020304" pitchFamily="18" charset="0"/>
              </a:rPr>
              <a:t>de los servidores públicos, </a:t>
            </a:r>
            <a:r>
              <a:rPr lang="es-MX" dirty="0"/>
              <a:t>mediante la </a:t>
            </a:r>
            <a:r>
              <a:rPr lang="es-MX" b="1" dirty="0"/>
              <a:t>realización de </a:t>
            </a:r>
            <a:r>
              <a:rPr lang="es-MX" b="1" dirty="0" smtClean="0"/>
              <a:t>AUDITORÍAS Y REVISIONES </a:t>
            </a:r>
            <a:r>
              <a:rPr lang="es-MX" sz="1800" dirty="0">
                <a:effectLst/>
                <a:latin typeface="Candara" panose="020E0502030303020204" pitchFamily="34" charset="0"/>
                <a:ea typeface="Calibri" panose="020F0502020204030204" pitchFamily="34" charset="0"/>
                <a:cs typeface="Times New Roman" panose="02020603050405020304" pitchFamily="18" charset="0"/>
              </a:rPr>
              <a:t>a los diferentes procesos de las instituciones gubernamentales; así como la atención de quejas, denuncias, peticiones ciudadanas, </a:t>
            </a:r>
            <a:r>
              <a:rPr lang="es-MX" sz="1800" dirty="0" smtClean="0">
                <a:effectLst/>
                <a:latin typeface="Candara" panose="020E0502030303020204" pitchFamily="34" charset="0"/>
                <a:ea typeface="Calibri" panose="020F0502020204030204" pitchFamily="34" charset="0"/>
                <a:cs typeface="Times New Roman" panose="02020603050405020304" pitchFamily="18" charset="0"/>
              </a:rPr>
              <a:t>resoluciones </a:t>
            </a:r>
            <a:r>
              <a:rPr lang="es-MX" sz="1800" dirty="0">
                <a:effectLst/>
                <a:latin typeface="Candara" panose="020E0502030303020204" pitchFamily="34" charset="0"/>
                <a:ea typeface="Calibri" panose="020F0502020204030204" pitchFamily="34" charset="0"/>
                <a:cs typeface="Times New Roman" panose="02020603050405020304" pitchFamily="18" charset="0"/>
              </a:rPr>
              <a:t>de procedimientos administrativos de responsabilidades y de inconformidades</a:t>
            </a:r>
            <a:r>
              <a:rPr lang="es-MX" sz="1800" dirty="0" smtClean="0">
                <a:effectLst/>
                <a:latin typeface="Candara" panose="020E0502030303020204" pitchFamily="34" charset="0"/>
                <a:ea typeface="Calibri" panose="020F0502020204030204" pitchFamily="34" charset="0"/>
                <a:cs typeface="Times New Roman" panose="02020603050405020304" pitchFamily="18" charset="0"/>
              </a:rPr>
              <a:t>.</a:t>
            </a:r>
            <a:r>
              <a:rPr lang="es-MX" b="1" dirty="0"/>
              <a:t> </a:t>
            </a:r>
            <a:endParaRPr lang="es-MX" b="1" dirty="0" smtClean="0"/>
          </a:p>
          <a:p>
            <a:pPr algn="ctr"/>
            <a:endParaRPr lang="es-MX" b="1" dirty="0"/>
          </a:p>
          <a:p>
            <a:pPr algn="ctr"/>
            <a:r>
              <a:rPr lang="es-MX" b="1" dirty="0" smtClean="0"/>
              <a:t>Art</a:t>
            </a:r>
            <a:r>
              <a:rPr lang="es-MX" b="1" dirty="0"/>
              <a:t>. 4 fracción. </a:t>
            </a:r>
            <a:r>
              <a:rPr lang="es-MX" b="1" dirty="0" smtClean="0"/>
              <a:t>VII LMETM</a:t>
            </a:r>
            <a:endParaRPr lang="es-MX" b="1" dirty="0"/>
          </a:p>
          <a:p>
            <a:pPr algn="just"/>
            <a:endParaRPr lang="es-MX" sz="1800" dirty="0">
              <a:effectLst/>
              <a:latin typeface="Candara" panose="020E0502030303020204" pitchFamily="34" charset="0"/>
              <a:ea typeface="Calibri" panose="020F0502020204030204" pitchFamily="34" charset="0"/>
              <a:cs typeface="Times New Roman" panose="02020603050405020304" pitchFamily="18" charset="0"/>
            </a:endParaRPr>
          </a:p>
        </p:txBody>
      </p:sp>
      <p:pic>
        <p:nvPicPr>
          <p:cNvPr id="3" name="Imagen 2"/>
          <p:cNvPicPr>
            <a:picLocks noChangeAspect="1"/>
          </p:cNvPicPr>
          <p:nvPr/>
        </p:nvPicPr>
        <p:blipFill>
          <a:blip r:embed="rId4"/>
          <a:stretch>
            <a:fillRect/>
          </a:stretch>
        </p:blipFill>
        <p:spPr>
          <a:xfrm>
            <a:off x="902060" y="1369391"/>
            <a:ext cx="5270139" cy="5120861"/>
          </a:xfrm>
          <a:prstGeom prst="rect">
            <a:avLst/>
          </a:prstGeom>
        </p:spPr>
      </p:pic>
      <p:sp>
        <p:nvSpPr>
          <p:cNvPr id="9" name="Rectángulo 8"/>
          <p:cNvSpPr/>
          <p:nvPr/>
        </p:nvSpPr>
        <p:spPr>
          <a:xfrm>
            <a:off x="4104860" y="1729409"/>
            <a:ext cx="815009" cy="566530"/>
          </a:xfrm>
          <a:prstGeom prst="rect">
            <a:avLst/>
          </a:prstGeom>
          <a:noFill/>
          <a:ln w="28575" cmpd="sng">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cxnSp>
        <p:nvCxnSpPr>
          <p:cNvPr id="14" name="Conector recto 13"/>
          <p:cNvCxnSpPr/>
          <p:nvPr/>
        </p:nvCxnSpPr>
        <p:spPr>
          <a:xfrm>
            <a:off x="4919869" y="2027583"/>
            <a:ext cx="1490870" cy="0"/>
          </a:xfrm>
          <a:prstGeom prst="line">
            <a:avLst/>
          </a:prstGeom>
        </p:spPr>
        <p:style>
          <a:lnRef idx="1">
            <a:schemeClr val="accent1"/>
          </a:lnRef>
          <a:fillRef idx="0">
            <a:schemeClr val="accent1"/>
          </a:fillRef>
          <a:effectRef idx="0">
            <a:schemeClr val="accent1"/>
          </a:effectRef>
          <a:fontRef idx="minor">
            <a:schemeClr val="tx1"/>
          </a:fontRef>
        </p:style>
      </p:cxnSp>
      <p:sp>
        <p:nvSpPr>
          <p:cNvPr id="16" name="Abrir llave 15"/>
          <p:cNvSpPr/>
          <p:nvPr/>
        </p:nvSpPr>
        <p:spPr>
          <a:xfrm>
            <a:off x="6410739" y="1504307"/>
            <a:ext cx="496957" cy="4230571"/>
          </a:xfrm>
          <a:prstGeom prst="leftBrace">
            <a:avLst>
              <a:gd name="adj1" fmla="val 8333"/>
              <a:gd name="adj2" fmla="val 1241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s-MX"/>
          </a:p>
        </p:txBody>
      </p:sp>
      <p:cxnSp>
        <p:nvCxnSpPr>
          <p:cNvPr id="18" name="Conector recto de flecha 17"/>
          <p:cNvCxnSpPr>
            <a:stCxn id="16" idx="1"/>
          </p:cNvCxnSpPr>
          <p:nvPr/>
        </p:nvCxnSpPr>
        <p:spPr>
          <a:xfrm flipH="1" flipV="1">
            <a:off x="4919869" y="2027583"/>
            <a:ext cx="1490870" cy="173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6473515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lamada con línea 3 (barra de énfasis) 5"/>
          <p:cNvSpPr/>
          <p:nvPr/>
        </p:nvSpPr>
        <p:spPr>
          <a:xfrm>
            <a:off x="4174435" y="1580322"/>
            <a:ext cx="874643" cy="616226"/>
          </a:xfrm>
          <a:prstGeom prst="accentCallout3">
            <a:avLst>
              <a:gd name="adj1" fmla="val 49395"/>
              <a:gd name="adj2" fmla="val 98485"/>
              <a:gd name="adj3" fmla="val 10685"/>
              <a:gd name="adj4" fmla="val 304924"/>
              <a:gd name="adj5" fmla="val 43548"/>
              <a:gd name="adj6" fmla="val 300379"/>
              <a:gd name="adj7" fmla="val 100060"/>
              <a:gd name="adj8" fmla="val 287122"/>
            </a:avLst>
          </a:prstGeom>
          <a:noFill/>
          <a:ln w="15875" cmpd="sng">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pic>
        <p:nvPicPr>
          <p:cNvPr id="4" name="Marcador de contenido 4">
            <a:extLst>
              <a:ext uri="{FF2B5EF4-FFF2-40B4-BE49-F238E27FC236}">
                <a16:creationId xmlns:a16="http://schemas.microsoft.com/office/drawing/2014/main" id="{EF115C32-B8F4-2717-1810-D9C7C770F18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0"/>
            <a:ext cx="12193198" cy="6858673"/>
          </a:xfrm>
          <a:prstGeom prst="rect">
            <a:avLst/>
          </a:prstGeom>
        </p:spPr>
      </p:pic>
      <p:sp>
        <p:nvSpPr>
          <p:cNvPr id="5" name="Título 4">
            <a:extLst>
              <a:ext uri="{FF2B5EF4-FFF2-40B4-BE49-F238E27FC236}">
                <a16:creationId xmlns:a16="http://schemas.microsoft.com/office/drawing/2014/main" id="{E98D41C5-211C-4F4E-B7D8-CB5A196598F8}"/>
              </a:ext>
            </a:extLst>
          </p:cNvPr>
          <p:cNvSpPr>
            <a:spLocks noGrp="1"/>
          </p:cNvSpPr>
          <p:nvPr>
            <p:ph type="title"/>
          </p:nvPr>
        </p:nvSpPr>
        <p:spPr>
          <a:xfrm>
            <a:off x="288757" y="365125"/>
            <a:ext cx="11270451" cy="880327"/>
          </a:xfrm>
        </p:spPr>
        <p:txBody>
          <a:bodyPr>
            <a:normAutofit/>
          </a:bodyPr>
          <a:lstStyle/>
          <a:p>
            <a:pPr algn="ctr"/>
            <a:r>
              <a:rPr lang="es-MX" sz="5000" b="1" dirty="0" smtClean="0">
                <a:solidFill>
                  <a:srgbClr val="C00000"/>
                </a:solidFill>
                <a:latin typeface="Candara" panose="020E0502030303020204" pitchFamily="34" charset="0"/>
              </a:rPr>
              <a:t>¿Qué es una Auditoría?</a:t>
            </a:r>
            <a:endParaRPr lang="es-MX" sz="5000" b="1" dirty="0">
              <a:solidFill>
                <a:srgbClr val="C00000"/>
              </a:solidFill>
              <a:latin typeface="Candara" panose="020E0502030303020204" pitchFamily="34" charset="0"/>
            </a:endParaRPr>
          </a:p>
        </p:txBody>
      </p:sp>
      <p:sp>
        <p:nvSpPr>
          <p:cNvPr id="11" name="CuadroTexto 10">
            <a:extLst>
              <a:ext uri="{FF2B5EF4-FFF2-40B4-BE49-F238E27FC236}">
                <a16:creationId xmlns:a16="http://schemas.microsoft.com/office/drawing/2014/main" id="{C5AB4E1A-D3D8-41BA-967E-C99308E814C5}"/>
              </a:ext>
            </a:extLst>
          </p:cNvPr>
          <p:cNvSpPr txBox="1"/>
          <p:nvPr/>
        </p:nvSpPr>
        <p:spPr>
          <a:xfrm>
            <a:off x="6758609" y="2343299"/>
            <a:ext cx="4383231" cy="2585323"/>
          </a:xfrm>
          <a:prstGeom prst="rect">
            <a:avLst/>
          </a:prstGeom>
          <a:noFill/>
        </p:spPr>
        <p:txBody>
          <a:bodyPr wrap="square">
            <a:spAutoFit/>
          </a:bodyPr>
          <a:lstStyle/>
          <a:p>
            <a:pPr lvl="0" algn="just">
              <a:defRPr/>
            </a:pPr>
            <a:r>
              <a:rPr lang="es-MX" sz="2400" dirty="0">
                <a:solidFill>
                  <a:prstClr val="black"/>
                </a:solidFill>
                <a:latin typeface="arial" panose="020B0604020202020204" pitchFamily="34" charset="0"/>
              </a:rPr>
              <a:t>Revisión sistemática de una actividad o de una situación para evaluar el cumplimiento de las reglas o criterios objetivos a que aquellas deben someterse.</a:t>
            </a:r>
            <a:endParaRPr lang="es-MX" sz="2400" dirty="0">
              <a:solidFill>
                <a:prstClr val="black"/>
              </a:solidFill>
            </a:endParaRPr>
          </a:p>
          <a:p>
            <a:pPr algn="just"/>
            <a:endParaRPr lang="es-MX" sz="1800" dirty="0">
              <a:effectLst/>
              <a:latin typeface="Candara" panose="020E0502030303020204" pitchFamily="34" charset="0"/>
              <a:ea typeface="Calibri" panose="020F0502020204030204" pitchFamily="34" charset="0"/>
              <a:cs typeface="Times New Roman" panose="02020603050405020304" pitchFamily="18" charset="0"/>
            </a:endParaRPr>
          </a:p>
        </p:txBody>
      </p:sp>
      <p:pic>
        <p:nvPicPr>
          <p:cNvPr id="6146" name="Picture 2" descr="Auditoría: Qué es, tipos, técnicas, informe, normas y demás"/>
          <p:cNvPicPr>
            <a:picLocks noChangeAspect="1" noChangeArrowheads="1"/>
          </p:cNvPicPr>
          <p:nvPr/>
        </p:nvPicPr>
        <p:blipFill rotWithShape="1">
          <a:blip r:embed="rId4">
            <a:extLst>
              <a:ext uri="{28A0092B-C50C-407E-A947-70E740481C1C}">
                <a14:useLocalDpi xmlns:a14="http://schemas.microsoft.com/office/drawing/2010/main" val="0"/>
              </a:ext>
            </a:extLst>
          </a:blip>
          <a:srcRect b="12761"/>
          <a:stretch/>
        </p:blipFill>
        <p:spPr bwMode="auto">
          <a:xfrm>
            <a:off x="1709352" y="1959892"/>
            <a:ext cx="3842480" cy="33521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068063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lamada con línea 3 (barra de énfasis) 5"/>
          <p:cNvSpPr/>
          <p:nvPr/>
        </p:nvSpPr>
        <p:spPr>
          <a:xfrm>
            <a:off x="4174435" y="1580322"/>
            <a:ext cx="874643" cy="616226"/>
          </a:xfrm>
          <a:prstGeom prst="accentCallout3">
            <a:avLst>
              <a:gd name="adj1" fmla="val 49395"/>
              <a:gd name="adj2" fmla="val 98485"/>
              <a:gd name="adj3" fmla="val 10685"/>
              <a:gd name="adj4" fmla="val 304924"/>
              <a:gd name="adj5" fmla="val 43548"/>
              <a:gd name="adj6" fmla="val 300379"/>
              <a:gd name="adj7" fmla="val 100060"/>
              <a:gd name="adj8" fmla="val 287122"/>
            </a:avLst>
          </a:prstGeom>
          <a:noFill/>
          <a:ln w="15875" cmpd="sng">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pic>
        <p:nvPicPr>
          <p:cNvPr id="4" name="Marcador de contenido 4">
            <a:extLst>
              <a:ext uri="{FF2B5EF4-FFF2-40B4-BE49-F238E27FC236}">
                <a16:creationId xmlns:a16="http://schemas.microsoft.com/office/drawing/2014/main" id="{EF115C32-B8F4-2717-1810-D9C7C770F18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0"/>
            <a:ext cx="12193198" cy="6858673"/>
          </a:xfrm>
          <a:prstGeom prst="rect">
            <a:avLst/>
          </a:prstGeom>
        </p:spPr>
      </p:pic>
      <p:sp>
        <p:nvSpPr>
          <p:cNvPr id="5" name="Título 4">
            <a:extLst>
              <a:ext uri="{FF2B5EF4-FFF2-40B4-BE49-F238E27FC236}">
                <a16:creationId xmlns:a16="http://schemas.microsoft.com/office/drawing/2014/main" id="{E98D41C5-211C-4F4E-B7D8-CB5A196598F8}"/>
              </a:ext>
            </a:extLst>
          </p:cNvPr>
          <p:cNvSpPr>
            <a:spLocks noGrp="1"/>
          </p:cNvSpPr>
          <p:nvPr>
            <p:ph type="title"/>
          </p:nvPr>
        </p:nvSpPr>
        <p:spPr>
          <a:xfrm>
            <a:off x="288757" y="365125"/>
            <a:ext cx="11270451" cy="880327"/>
          </a:xfrm>
        </p:spPr>
        <p:txBody>
          <a:bodyPr>
            <a:normAutofit/>
          </a:bodyPr>
          <a:lstStyle/>
          <a:p>
            <a:pPr algn="ctr"/>
            <a:r>
              <a:rPr lang="es-MX" sz="5000" b="1" dirty="0" smtClean="0">
                <a:solidFill>
                  <a:srgbClr val="C00000"/>
                </a:solidFill>
                <a:latin typeface="Candara" panose="020E0502030303020204" pitchFamily="34" charset="0"/>
              </a:rPr>
              <a:t>¿Qué es una Auditoría Gubernamental?</a:t>
            </a:r>
            <a:endParaRPr lang="es-MX" sz="5000" b="1" dirty="0">
              <a:solidFill>
                <a:srgbClr val="C00000"/>
              </a:solidFill>
              <a:latin typeface="Candara" panose="020E0502030303020204" pitchFamily="34" charset="0"/>
            </a:endParaRPr>
          </a:p>
        </p:txBody>
      </p:sp>
      <p:sp>
        <p:nvSpPr>
          <p:cNvPr id="11" name="CuadroTexto 10">
            <a:extLst>
              <a:ext uri="{FF2B5EF4-FFF2-40B4-BE49-F238E27FC236}">
                <a16:creationId xmlns:a16="http://schemas.microsoft.com/office/drawing/2014/main" id="{C5AB4E1A-D3D8-41BA-967E-C99308E814C5}"/>
              </a:ext>
            </a:extLst>
          </p:cNvPr>
          <p:cNvSpPr txBox="1"/>
          <p:nvPr/>
        </p:nvSpPr>
        <p:spPr>
          <a:xfrm>
            <a:off x="6132443" y="1772601"/>
            <a:ext cx="4959701" cy="3539430"/>
          </a:xfrm>
          <a:prstGeom prst="rect">
            <a:avLst/>
          </a:prstGeom>
          <a:noFill/>
        </p:spPr>
        <p:txBody>
          <a:bodyPr wrap="square">
            <a:spAutoFit/>
          </a:bodyPr>
          <a:lstStyle/>
          <a:p>
            <a:pPr lvl="0" algn="just">
              <a:defRPr/>
            </a:pPr>
            <a:r>
              <a:rPr lang="es-ES" sz="2800" dirty="0"/>
              <a:t>La auditoría gubernamental es una actividad profesional multidisciplinaria ejercida por entes internos o externos respecto al objeto auditado y está sujeta, en sus dos vertientes, al cumplimiento de principios elementales comunes.</a:t>
            </a:r>
            <a:endParaRPr lang="es-MX" sz="2000" dirty="0">
              <a:effectLst/>
              <a:latin typeface="Candara" panose="020E0502030303020204" pitchFamily="34" charset="0"/>
              <a:ea typeface="Calibri" panose="020F0502020204030204" pitchFamily="34" charset="0"/>
              <a:cs typeface="Times New Roman" panose="02020603050405020304" pitchFamily="18" charset="0"/>
            </a:endParaRPr>
          </a:p>
        </p:txBody>
      </p:sp>
      <p:sp>
        <p:nvSpPr>
          <p:cNvPr id="2" name="CuadroTexto 1"/>
          <p:cNvSpPr txBox="1"/>
          <p:nvPr/>
        </p:nvSpPr>
        <p:spPr>
          <a:xfrm>
            <a:off x="6490252" y="5506278"/>
            <a:ext cx="3548270" cy="369332"/>
          </a:xfrm>
          <a:prstGeom prst="rect">
            <a:avLst/>
          </a:prstGeom>
          <a:noFill/>
        </p:spPr>
        <p:txBody>
          <a:bodyPr wrap="square" rtlCol="0">
            <a:spAutoFit/>
          </a:bodyPr>
          <a:lstStyle/>
          <a:p>
            <a:pPr algn="ctr"/>
            <a:r>
              <a:rPr lang="es-ES" dirty="0" smtClean="0"/>
              <a:t>NPASNF</a:t>
            </a:r>
            <a:endParaRPr lang="es-MX" dirty="0"/>
          </a:p>
        </p:txBody>
      </p:sp>
      <p:pic>
        <p:nvPicPr>
          <p:cNvPr id="7170" name="Picture 2" descr="Auditoría Gubernamental En México: Transparencia Y Rendición De Cuentas |  Auditoría Group"/>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5142" y="2196548"/>
            <a:ext cx="5118431" cy="26913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0009651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lamada con línea 3 (barra de énfasis) 5"/>
          <p:cNvSpPr/>
          <p:nvPr/>
        </p:nvSpPr>
        <p:spPr>
          <a:xfrm>
            <a:off x="4174435" y="1580322"/>
            <a:ext cx="874643" cy="616226"/>
          </a:xfrm>
          <a:prstGeom prst="accentCallout3">
            <a:avLst>
              <a:gd name="adj1" fmla="val 49395"/>
              <a:gd name="adj2" fmla="val 98485"/>
              <a:gd name="adj3" fmla="val 10685"/>
              <a:gd name="adj4" fmla="val 304924"/>
              <a:gd name="adj5" fmla="val 43548"/>
              <a:gd name="adj6" fmla="val 300379"/>
              <a:gd name="adj7" fmla="val 100060"/>
              <a:gd name="adj8" fmla="val 287122"/>
            </a:avLst>
          </a:prstGeom>
          <a:noFill/>
          <a:ln w="15875" cmpd="sng">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pic>
        <p:nvPicPr>
          <p:cNvPr id="4" name="Marcador de contenido 4">
            <a:extLst>
              <a:ext uri="{FF2B5EF4-FFF2-40B4-BE49-F238E27FC236}">
                <a16:creationId xmlns:a16="http://schemas.microsoft.com/office/drawing/2014/main" id="{EF115C32-B8F4-2717-1810-D9C7C770F18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0"/>
            <a:ext cx="12193198" cy="6858673"/>
          </a:xfrm>
          <a:prstGeom prst="rect">
            <a:avLst/>
          </a:prstGeom>
        </p:spPr>
      </p:pic>
      <p:sp>
        <p:nvSpPr>
          <p:cNvPr id="5" name="Título 4">
            <a:extLst>
              <a:ext uri="{FF2B5EF4-FFF2-40B4-BE49-F238E27FC236}">
                <a16:creationId xmlns:a16="http://schemas.microsoft.com/office/drawing/2014/main" id="{E98D41C5-211C-4F4E-B7D8-CB5A196598F8}"/>
              </a:ext>
            </a:extLst>
          </p:cNvPr>
          <p:cNvSpPr>
            <a:spLocks noGrp="1"/>
          </p:cNvSpPr>
          <p:nvPr>
            <p:ph type="title"/>
          </p:nvPr>
        </p:nvSpPr>
        <p:spPr>
          <a:xfrm>
            <a:off x="288757" y="365125"/>
            <a:ext cx="11270451" cy="880327"/>
          </a:xfrm>
        </p:spPr>
        <p:txBody>
          <a:bodyPr>
            <a:normAutofit/>
          </a:bodyPr>
          <a:lstStyle/>
          <a:p>
            <a:pPr algn="ctr"/>
            <a:r>
              <a:rPr lang="es-MX" sz="5000" b="1" dirty="0">
                <a:solidFill>
                  <a:srgbClr val="C00000"/>
                </a:solidFill>
                <a:latin typeface="Candara" panose="020E0502030303020204" pitchFamily="34" charset="0"/>
              </a:rPr>
              <a:t>¿Qué es una Auditoría Interna?</a:t>
            </a:r>
            <a:endParaRPr lang="es-MX" sz="5000" b="1" dirty="0">
              <a:solidFill>
                <a:srgbClr val="C00000"/>
              </a:solidFill>
              <a:latin typeface="Candara" panose="020E0502030303020204" pitchFamily="34" charset="0"/>
            </a:endParaRPr>
          </a:p>
        </p:txBody>
      </p:sp>
      <p:sp>
        <p:nvSpPr>
          <p:cNvPr id="11" name="CuadroTexto 10">
            <a:extLst>
              <a:ext uri="{FF2B5EF4-FFF2-40B4-BE49-F238E27FC236}">
                <a16:creationId xmlns:a16="http://schemas.microsoft.com/office/drawing/2014/main" id="{C5AB4E1A-D3D8-41BA-967E-C99308E814C5}"/>
              </a:ext>
            </a:extLst>
          </p:cNvPr>
          <p:cNvSpPr txBox="1"/>
          <p:nvPr/>
        </p:nvSpPr>
        <p:spPr>
          <a:xfrm>
            <a:off x="5317435" y="1772601"/>
            <a:ext cx="6440556" cy="3170099"/>
          </a:xfrm>
          <a:prstGeom prst="rect">
            <a:avLst/>
          </a:prstGeom>
          <a:noFill/>
        </p:spPr>
        <p:txBody>
          <a:bodyPr wrap="square">
            <a:spAutoFit/>
          </a:bodyPr>
          <a:lstStyle/>
          <a:p>
            <a:pPr algn="just"/>
            <a:r>
              <a:rPr lang="es-MX" sz="2000" dirty="0">
                <a:latin typeface="Montserrat" panose="00000500000000000000" pitchFamily="2" charset="0"/>
              </a:rPr>
              <a:t>El examen objetivo, sistemático, independiente, constructivo y selectivo de evidencias, efectuadas a la gestión institucional en el manejo de los </a:t>
            </a:r>
            <a:r>
              <a:rPr lang="es-MX" sz="2000" b="1" dirty="0" smtClean="0">
                <a:solidFill>
                  <a:srgbClr val="C00000"/>
                </a:solidFill>
                <a:latin typeface="Montserrat" panose="00000500000000000000" pitchFamily="2" charset="0"/>
              </a:rPr>
              <a:t>RECURSOS PÚBLICOS</a:t>
            </a:r>
            <a:r>
              <a:rPr lang="es-MX" sz="2000" dirty="0" smtClean="0">
                <a:latin typeface="Montserrat" panose="00000500000000000000" pitchFamily="2" charset="0"/>
              </a:rPr>
              <a:t>, </a:t>
            </a:r>
            <a:r>
              <a:rPr lang="es-MX" sz="2000" dirty="0">
                <a:latin typeface="Montserrat" panose="00000500000000000000" pitchFamily="2" charset="0"/>
              </a:rPr>
              <a:t>con el objetivo de determinar la </a:t>
            </a:r>
            <a:r>
              <a:rPr lang="es-MX" sz="2000" b="1" dirty="0">
                <a:solidFill>
                  <a:schemeClr val="accent5">
                    <a:lumMod val="50000"/>
                  </a:schemeClr>
                </a:solidFill>
                <a:latin typeface="Montserrat" panose="00000500000000000000" pitchFamily="2" charset="0"/>
              </a:rPr>
              <a:t>razonabilidad de la información</a:t>
            </a:r>
            <a:r>
              <a:rPr lang="es-MX" sz="2000" dirty="0">
                <a:latin typeface="Montserrat" panose="00000500000000000000" pitchFamily="2" charset="0"/>
              </a:rPr>
              <a:t>, el </a:t>
            </a:r>
            <a:r>
              <a:rPr lang="es-MX" sz="2000" b="1" dirty="0" smtClean="0">
                <a:solidFill>
                  <a:schemeClr val="accent5">
                    <a:lumMod val="50000"/>
                  </a:schemeClr>
                </a:solidFill>
                <a:latin typeface="Montserrat" panose="00000500000000000000" pitchFamily="2" charset="0"/>
              </a:rPr>
              <a:t>grado de cumplimiento de los objetivos y metas </a:t>
            </a:r>
            <a:r>
              <a:rPr lang="es-MX" sz="2000" dirty="0" smtClean="0">
                <a:latin typeface="Montserrat" panose="00000500000000000000" pitchFamily="2" charset="0"/>
              </a:rPr>
              <a:t>así </a:t>
            </a:r>
            <a:r>
              <a:rPr lang="es-MX" sz="2000" dirty="0">
                <a:latin typeface="Montserrat" panose="00000500000000000000" pitchFamily="2" charset="0"/>
              </a:rPr>
              <a:t>como respecto de la </a:t>
            </a:r>
            <a:r>
              <a:rPr lang="es-MX" sz="2000" b="1" dirty="0">
                <a:solidFill>
                  <a:schemeClr val="accent5">
                    <a:lumMod val="50000"/>
                  </a:schemeClr>
                </a:solidFill>
                <a:latin typeface="Montserrat" panose="00000500000000000000" pitchFamily="2" charset="0"/>
              </a:rPr>
              <a:t>adquisición, </a:t>
            </a:r>
            <a:r>
              <a:rPr lang="es-MX" sz="2000" b="1" dirty="0" smtClean="0">
                <a:solidFill>
                  <a:schemeClr val="accent5">
                    <a:lumMod val="50000"/>
                  </a:schemeClr>
                </a:solidFill>
                <a:latin typeface="Montserrat" panose="00000500000000000000" pitchFamily="2" charset="0"/>
              </a:rPr>
              <a:t>protección y empleo</a:t>
            </a:r>
            <a:r>
              <a:rPr lang="es-MX" sz="2000" b="1" dirty="0" smtClean="0">
                <a:solidFill>
                  <a:srgbClr val="C00000"/>
                </a:solidFill>
                <a:latin typeface="Montserrat" panose="00000500000000000000" pitchFamily="2" charset="0"/>
              </a:rPr>
              <a:t> </a:t>
            </a:r>
            <a:r>
              <a:rPr lang="es-MX" sz="2000" dirty="0" smtClean="0">
                <a:latin typeface="Montserrat" panose="00000500000000000000" pitchFamily="2" charset="0"/>
              </a:rPr>
              <a:t>de </a:t>
            </a:r>
            <a:r>
              <a:rPr lang="es-MX" sz="2000" dirty="0">
                <a:latin typeface="Montserrat" panose="00000500000000000000" pitchFamily="2" charset="0"/>
              </a:rPr>
              <a:t>los recursos humanos, materiales, financieros, tecnológicos y, si éstos fueron </a:t>
            </a:r>
            <a:r>
              <a:rPr lang="es-MX" sz="2000" b="1" dirty="0" smtClean="0">
                <a:solidFill>
                  <a:srgbClr val="C00000"/>
                </a:solidFill>
                <a:latin typeface="Montserrat" panose="00000500000000000000" pitchFamily="2" charset="0"/>
              </a:rPr>
              <a:t>ADMINISTRADOS</a:t>
            </a:r>
            <a:r>
              <a:rPr lang="es-MX" sz="2000" dirty="0" smtClean="0">
                <a:latin typeface="Montserrat" panose="00000500000000000000" pitchFamily="2" charset="0"/>
              </a:rPr>
              <a:t> </a:t>
            </a:r>
            <a:r>
              <a:rPr lang="es-MX" sz="2000" dirty="0">
                <a:latin typeface="Montserrat" panose="00000500000000000000" pitchFamily="2" charset="0"/>
              </a:rPr>
              <a:t>con eficiencia, eficacia y economía.</a:t>
            </a:r>
            <a:endParaRPr lang="es-MX" sz="2000" dirty="0">
              <a:latin typeface="Montserrat" panose="00000500000000000000" pitchFamily="2" charset="0"/>
            </a:endParaRPr>
          </a:p>
        </p:txBody>
      </p:sp>
      <p:sp>
        <p:nvSpPr>
          <p:cNvPr id="2" name="CuadroTexto 1"/>
          <p:cNvSpPr txBox="1"/>
          <p:nvPr/>
        </p:nvSpPr>
        <p:spPr>
          <a:xfrm>
            <a:off x="6838158" y="5866029"/>
            <a:ext cx="3548270" cy="369332"/>
          </a:xfrm>
          <a:prstGeom prst="rect">
            <a:avLst/>
          </a:prstGeom>
          <a:noFill/>
        </p:spPr>
        <p:txBody>
          <a:bodyPr wrap="square" rtlCol="0">
            <a:spAutoFit/>
          </a:bodyPr>
          <a:lstStyle/>
          <a:p>
            <a:pPr algn="ctr"/>
            <a:r>
              <a:rPr lang="es-ES" dirty="0" smtClean="0"/>
              <a:t>IMAI</a:t>
            </a:r>
            <a:endParaRPr lang="es-MX" dirty="0"/>
          </a:p>
        </p:txBody>
      </p:sp>
      <p:pic>
        <p:nvPicPr>
          <p:cNvPr id="8" name="Picture 2" descr="Auditoría| Verita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8111" y="1772601"/>
            <a:ext cx="4341167" cy="28888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2754618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lamada con línea 3 (barra de énfasis) 5"/>
          <p:cNvSpPr/>
          <p:nvPr/>
        </p:nvSpPr>
        <p:spPr>
          <a:xfrm>
            <a:off x="4174435" y="1580322"/>
            <a:ext cx="874643" cy="616226"/>
          </a:xfrm>
          <a:prstGeom prst="accentCallout3">
            <a:avLst>
              <a:gd name="adj1" fmla="val 49395"/>
              <a:gd name="adj2" fmla="val 98485"/>
              <a:gd name="adj3" fmla="val 10685"/>
              <a:gd name="adj4" fmla="val 304924"/>
              <a:gd name="adj5" fmla="val 43548"/>
              <a:gd name="adj6" fmla="val 300379"/>
              <a:gd name="adj7" fmla="val 100060"/>
              <a:gd name="adj8" fmla="val 287122"/>
            </a:avLst>
          </a:prstGeom>
          <a:noFill/>
          <a:ln w="15875" cmpd="sng">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pic>
        <p:nvPicPr>
          <p:cNvPr id="4" name="Marcador de contenido 4">
            <a:extLst>
              <a:ext uri="{FF2B5EF4-FFF2-40B4-BE49-F238E27FC236}">
                <a16:creationId xmlns:a16="http://schemas.microsoft.com/office/drawing/2014/main" id="{EF115C32-B8F4-2717-1810-D9C7C770F18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0"/>
            <a:ext cx="12193198" cy="6858673"/>
          </a:xfrm>
          <a:prstGeom prst="rect">
            <a:avLst/>
          </a:prstGeom>
        </p:spPr>
      </p:pic>
      <p:sp>
        <p:nvSpPr>
          <p:cNvPr id="5" name="Título 4">
            <a:extLst>
              <a:ext uri="{FF2B5EF4-FFF2-40B4-BE49-F238E27FC236}">
                <a16:creationId xmlns:a16="http://schemas.microsoft.com/office/drawing/2014/main" id="{E98D41C5-211C-4F4E-B7D8-CB5A196598F8}"/>
              </a:ext>
            </a:extLst>
          </p:cNvPr>
          <p:cNvSpPr>
            <a:spLocks noGrp="1"/>
          </p:cNvSpPr>
          <p:nvPr>
            <p:ph type="title"/>
          </p:nvPr>
        </p:nvSpPr>
        <p:spPr>
          <a:xfrm>
            <a:off x="288757" y="365125"/>
            <a:ext cx="11270451" cy="880327"/>
          </a:xfrm>
        </p:spPr>
        <p:txBody>
          <a:bodyPr>
            <a:normAutofit/>
          </a:bodyPr>
          <a:lstStyle/>
          <a:p>
            <a:pPr algn="ctr"/>
            <a:r>
              <a:rPr lang="es-MX" sz="5000" b="1" dirty="0" smtClean="0">
                <a:solidFill>
                  <a:srgbClr val="C00000"/>
                </a:solidFill>
                <a:latin typeface="Candara" panose="020E0502030303020204" pitchFamily="34" charset="0"/>
              </a:rPr>
              <a:t>Tipos de Auditoría</a:t>
            </a:r>
            <a:endParaRPr lang="es-MX" sz="5000" b="1" dirty="0">
              <a:solidFill>
                <a:srgbClr val="C00000"/>
              </a:solidFill>
              <a:latin typeface="Candara" panose="020E0502030303020204" pitchFamily="34" charset="0"/>
            </a:endParaRPr>
          </a:p>
        </p:txBody>
      </p:sp>
      <p:sp>
        <p:nvSpPr>
          <p:cNvPr id="11" name="CuadroTexto 10">
            <a:extLst>
              <a:ext uri="{FF2B5EF4-FFF2-40B4-BE49-F238E27FC236}">
                <a16:creationId xmlns:a16="http://schemas.microsoft.com/office/drawing/2014/main" id="{C5AB4E1A-D3D8-41BA-967E-C99308E814C5}"/>
              </a:ext>
            </a:extLst>
          </p:cNvPr>
          <p:cNvSpPr txBox="1"/>
          <p:nvPr/>
        </p:nvSpPr>
        <p:spPr>
          <a:xfrm>
            <a:off x="5118652" y="1181339"/>
            <a:ext cx="6440556" cy="1877437"/>
          </a:xfrm>
          <a:prstGeom prst="rect">
            <a:avLst/>
          </a:prstGeom>
          <a:noFill/>
        </p:spPr>
        <p:txBody>
          <a:bodyPr wrap="square">
            <a:spAutoFit/>
          </a:bodyPr>
          <a:lstStyle/>
          <a:p>
            <a:pPr algn="just"/>
            <a:r>
              <a:rPr lang="es-MX" sz="1600" b="1" dirty="0" smtClean="0">
                <a:latin typeface="Montserrat" panose="00000500000000000000" pitchFamily="2" charset="0"/>
              </a:rPr>
              <a:t>FINANCIERAS:</a:t>
            </a:r>
          </a:p>
          <a:p>
            <a:pPr algn="just"/>
            <a:endParaRPr lang="es-ES" sz="1600" dirty="0">
              <a:latin typeface="Montserrat" panose="00000500000000000000" pitchFamily="2" charset="0"/>
            </a:endParaRPr>
          </a:p>
          <a:p>
            <a:pPr algn="just"/>
            <a:r>
              <a:rPr lang="es-ES" sz="1600" dirty="0" smtClean="0"/>
              <a:t>Son </a:t>
            </a:r>
            <a:r>
              <a:rPr lang="es-ES" sz="1600" dirty="0"/>
              <a:t>evaluaciones independientes, reflejadas en una opinión con garantías razonables, de que la situación financiera presentada por un ente, así como los resultados y la utilización de los recursos, se presentan fielmente de acuerdo con el marco de información financiera.</a:t>
            </a:r>
            <a:endParaRPr lang="es-ES" sz="1600" dirty="0" smtClean="0">
              <a:latin typeface="Montserrat" panose="00000500000000000000" pitchFamily="2" charset="0"/>
            </a:endParaRPr>
          </a:p>
          <a:p>
            <a:pPr algn="just"/>
            <a:endParaRPr lang="es-MX" sz="2000" dirty="0">
              <a:latin typeface="Montserrat" panose="00000500000000000000" pitchFamily="2" charset="0"/>
            </a:endParaRPr>
          </a:p>
        </p:txBody>
      </p:sp>
      <p:pic>
        <p:nvPicPr>
          <p:cNvPr id="10242" name="Picture 2" descr="Normas Profesionales - SN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16077" y="1155999"/>
            <a:ext cx="3666151" cy="5159771"/>
          </a:xfrm>
          <a:prstGeom prst="rect">
            <a:avLst/>
          </a:prstGeom>
          <a:noFill/>
          <a:extLst>
            <a:ext uri="{909E8E84-426E-40DD-AFC4-6F175D3DCCD1}">
              <a14:hiddenFill xmlns:a14="http://schemas.microsoft.com/office/drawing/2010/main">
                <a:solidFill>
                  <a:srgbClr val="FFFFFF"/>
                </a:solidFill>
              </a14:hiddenFill>
            </a:ext>
          </a:extLst>
        </p:spPr>
      </p:pic>
      <p:sp>
        <p:nvSpPr>
          <p:cNvPr id="9" name="CuadroTexto 8">
            <a:extLst>
              <a:ext uri="{FF2B5EF4-FFF2-40B4-BE49-F238E27FC236}">
                <a16:creationId xmlns:a16="http://schemas.microsoft.com/office/drawing/2014/main" id="{C5AB4E1A-D3D8-41BA-967E-C99308E814C5}"/>
              </a:ext>
            </a:extLst>
          </p:cNvPr>
          <p:cNvSpPr txBox="1"/>
          <p:nvPr/>
        </p:nvSpPr>
        <p:spPr>
          <a:xfrm>
            <a:off x="5188226" y="2841892"/>
            <a:ext cx="6440556" cy="1569660"/>
          </a:xfrm>
          <a:prstGeom prst="rect">
            <a:avLst/>
          </a:prstGeom>
          <a:noFill/>
        </p:spPr>
        <p:txBody>
          <a:bodyPr wrap="square">
            <a:spAutoFit/>
          </a:bodyPr>
          <a:lstStyle/>
          <a:p>
            <a:pPr algn="just"/>
            <a:r>
              <a:rPr lang="es-MX" sz="1600" b="1" dirty="0" smtClean="0">
                <a:latin typeface="Montserrat" panose="00000500000000000000" pitchFamily="2" charset="0"/>
              </a:rPr>
              <a:t>DE CUMPLIMIENTO:</a:t>
            </a:r>
          </a:p>
          <a:p>
            <a:pPr algn="just"/>
            <a:endParaRPr lang="es-ES" sz="1600" dirty="0">
              <a:latin typeface="Montserrat" panose="00000500000000000000" pitchFamily="2" charset="0"/>
            </a:endParaRPr>
          </a:p>
          <a:p>
            <a:pPr algn="just"/>
            <a:r>
              <a:rPr lang="es-ES" sz="1600" dirty="0" smtClean="0"/>
              <a:t>Buscan </a:t>
            </a:r>
            <a:r>
              <a:rPr lang="es-ES" sz="1600" dirty="0"/>
              <a:t>determinar en qué medida el ente auditado ha observado las leyes, los reglamentos, las políticas, los códigos establecidos y otras disposiciones contractuales, y puede abarcar gran variedad de materias sujetas a fiscalización.</a:t>
            </a:r>
            <a:endParaRPr lang="es-MX" sz="2000" dirty="0">
              <a:latin typeface="Montserrat" panose="00000500000000000000" pitchFamily="2" charset="0"/>
            </a:endParaRPr>
          </a:p>
        </p:txBody>
      </p:sp>
      <p:sp>
        <p:nvSpPr>
          <p:cNvPr id="10" name="CuadroTexto 9">
            <a:extLst>
              <a:ext uri="{FF2B5EF4-FFF2-40B4-BE49-F238E27FC236}">
                <a16:creationId xmlns:a16="http://schemas.microsoft.com/office/drawing/2014/main" id="{C5AB4E1A-D3D8-41BA-967E-C99308E814C5}"/>
              </a:ext>
            </a:extLst>
          </p:cNvPr>
          <p:cNvSpPr txBox="1"/>
          <p:nvPr/>
        </p:nvSpPr>
        <p:spPr>
          <a:xfrm>
            <a:off x="5188226" y="4655216"/>
            <a:ext cx="6440556" cy="1569660"/>
          </a:xfrm>
          <a:prstGeom prst="rect">
            <a:avLst/>
          </a:prstGeom>
          <a:noFill/>
        </p:spPr>
        <p:txBody>
          <a:bodyPr wrap="square">
            <a:spAutoFit/>
          </a:bodyPr>
          <a:lstStyle/>
          <a:p>
            <a:pPr algn="just"/>
            <a:r>
              <a:rPr lang="es-MX" sz="1600" b="1" dirty="0" smtClean="0">
                <a:latin typeface="Montserrat" panose="00000500000000000000" pitchFamily="2" charset="0"/>
              </a:rPr>
              <a:t>DE DESEMPEÑO:</a:t>
            </a:r>
          </a:p>
          <a:p>
            <a:pPr algn="just"/>
            <a:endParaRPr lang="es-ES" sz="1600" dirty="0">
              <a:latin typeface="Montserrat" panose="00000500000000000000" pitchFamily="2" charset="0"/>
            </a:endParaRPr>
          </a:p>
          <a:p>
            <a:pPr algn="just"/>
            <a:r>
              <a:rPr lang="es-ES" sz="1600" dirty="0" smtClean="0"/>
              <a:t>Son </a:t>
            </a:r>
            <a:r>
              <a:rPr lang="es-ES" sz="1600" dirty="0"/>
              <a:t>el examen de la economía, eficiencia y eficacia de la administración pública y los programas gubernamentales. Las auditorías de desempeño cubren no solamente operaciones financieras específicas, sino además todo tipo de actividad gubernamental.</a:t>
            </a:r>
            <a:endParaRPr lang="es-MX" sz="2000" dirty="0">
              <a:latin typeface="Montserrat" panose="00000500000000000000" pitchFamily="2" charset="0"/>
            </a:endParaRPr>
          </a:p>
        </p:txBody>
      </p:sp>
    </p:spTree>
    <p:extLst>
      <p:ext uri="{BB962C8B-B14F-4D97-AF65-F5344CB8AC3E}">
        <p14:creationId xmlns:p14="http://schemas.microsoft.com/office/powerpoint/2010/main" val="365167657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lamada con línea 3 (barra de énfasis) 5"/>
          <p:cNvSpPr/>
          <p:nvPr/>
        </p:nvSpPr>
        <p:spPr>
          <a:xfrm>
            <a:off x="4174435" y="1580322"/>
            <a:ext cx="874643" cy="616226"/>
          </a:xfrm>
          <a:prstGeom prst="accentCallout3">
            <a:avLst>
              <a:gd name="adj1" fmla="val 49395"/>
              <a:gd name="adj2" fmla="val 98485"/>
              <a:gd name="adj3" fmla="val 10685"/>
              <a:gd name="adj4" fmla="val 304924"/>
              <a:gd name="adj5" fmla="val 43548"/>
              <a:gd name="adj6" fmla="val 300379"/>
              <a:gd name="adj7" fmla="val 100060"/>
              <a:gd name="adj8" fmla="val 287122"/>
            </a:avLst>
          </a:prstGeom>
          <a:noFill/>
          <a:ln w="15875" cmpd="sng">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pic>
        <p:nvPicPr>
          <p:cNvPr id="4" name="Marcador de contenido 4">
            <a:extLst>
              <a:ext uri="{FF2B5EF4-FFF2-40B4-BE49-F238E27FC236}">
                <a16:creationId xmlns:a16="http://schemas.microsoft.com/office/drawing/2014/main" id="{EF115C32-B8F4-2717-1810-D9C7C770F18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0"/>
            <a:ext cx="12193198" cy="6858673"/>
          </a:xfrm>
          <a:prstGeom prst="rect">
            <a:avLst/>
          </a:prstGeom>
        </p:spPr>
      </p:pic>
      <p:sp>
        <p:nvSpPr>
          <p:cNvPr id="5" name="Título 4">
            <a:extLst>
              <a:ext uri="{FF2B5EF4-FFF2-40B4-BE49-F238E27FC236}">
                <a16:creationId xmlns:a16="http://schemas.microsoft.com/office/drawing/2014/main" id="{E98D41C5-211C-4F4E-B7D8-CB5A196598F8}"/>
              </a:ext>
            </a:extLst>
          </p:cNvPr>
          <p:cNvSpPr>
            <a:spLocks noGrp="1"/>
          </p:cNvSpPr>
          <p:nvPr>
            <p:ph type="title"/>
          </p:nvPr>
        </p:nvSpPr>
        <p:spPr>
          <a:xfrm>
            <a:off x="288757" y="365125"/>
            <a:ext cx="11270451" cy="880327"/>
          </a:xfrm>
        </p:spPr>
        <p:txBody>
          <a:bodyPr>
            <a:normAutofit/>
          </a:bodyPr>
          <a:lstStyle/>
          <a:p>
            <a:pPr algn="ctr"/>
            <a:r>
              <a:rPr lang="es-MX" sz="5000" b="1" dirty="0" smtClean="0">
                <a:solidFill>
                  <a:srgbClr val="C00000"/>
                </a:solidFill>
                <a:latin typeface="Candara" panose="020E0502030303020204" pitchFamily="34" charset="0"/>
              </a:rPr>
              <a:t>Otros Tipos de Auditoría</a:t>
            </a:r>
            <a:endParaRPr lang="es-MX" sz="5000" b="1" dirty="0">
              <a:solidFill>
                <a:srgbClr val="C00000"/>
              </a:solidFill>
              <a:latin typeface="Candara" panose="020E0502030303020204" pitchFamily="34" charset="0"/>
            </a:endParaRPr>
          </a:p>
        </p:txBody>
      </p:sp>
      <p:sp>
        <p:nvSpPr>
          <p:cNvPr id="11" name="CuadroTexto 10">
            <a:extLst>
              <a:ext uri="{FF2B5EF4-FFF2-40B4-BE49-F238E27FC236}">
                <a16:creationId xmlns:a16="http://schemas.microsoft.com/office/drawing/2014/main" id="{C5AB4E1A-D3D8-41BA-967E-C99308E814C5}"/>
              </a:ext>
            </a:extLst>
          </p:cNvPr>
          <p:cNvSpPr txBox="1"/>
          <p:nvPr/>
        </p:nvSpPr>
        <p:spPr>
          <a:xfrm>
            <a:off x="5118652" y="1181339"/>
            <a:ext cx="6440556" cy="5755422"/>
          </a:xfrm>
          <a:prstGeom prst="rect">
            <a:avLst/>
          </a:prstGeom>
          <a:noFill/>
        </p:spPr>
        <p:txBody>
          <a:bodyPr wrap="square">
            <a:spAutoFit/>
          </a:bodyPr>
          <a:lstStyle/>
          <a:p>
            <a:r>
              <a:rPr lang="es-MX" b="1" dirty="0" smtClean="0"/>
              <a:t>Auditoría </a:t>
            </a:r>
            <a:r>
              <a:rPr lang="es-MX" b="1" dirty="0"/>
              <a:t>operativa: </a:t>
            </a:r>
            <a:endParaRPr lang="es-MX" dirty="0"/>
          </a:p>
          <a:p>
            <a:r>
              <a:rPr lang="es-MX" sz="1600" dirty="0"/>
              <a:t>Evalúa la eficiencia y efectividad de los procesos y operaciones internas para optimizar el uso de recursos. </a:t>
            </a:r>
          </a:p>
          <a:p>
            <a:endParaRPr lang="es-MX" sz="1200" b="1" dirty="0" smtClean="0"/>
          </a:p>
          <a:p>
            <a:r>
              <a:rPr lang="es-MX" b="1" dirty="0" smtClean="0"/>
              <a:t>Auditoría </a:t>
            </a:r>
            <a:r>
              <a:rPr lang="es-MX" b="1" dirty="0"/>
              <a:t>de tecnología de la información (TI): </a:t>
            </a:r>
            <a:endParaRPr lang="es-MX" dirty="0"/>
          </a:p>
          <a:p>
            <a:r>
              <a:rPr lang="es-MX" sz="1600" dirty="0"/>
              <a:t>Revisa los sistemas informáticos, la infraestructura tecnológica, las redes y la seguridad de la información. </a:t>
            </a:r>
          </a:p>
          <a:p>
            <a:endParaRPr lang="es-MX" sz="1200" b="1" dirty="0" smtClean="0"/>
          </a:p>
          <a:p>
            <a:r>
              <a:rPr lang="es-MX" b="1" dirty="0" smtClean="0"/>
              <a:t>Auditoría </a:t>
            </a:r>
            <a:r>
              <a:rPr lang="es-MX" b="1" dirty="0"/>
              <a:t>de calidad: </a:t>
            </a:r>
            <a:endParaRPr lang="es-MX" dirty="0"/>
          </a:p>
          <a:p>
            <a:r>
              <a:rPr lang="es-MX" sz="1600" dirty="0"/>
              <a:t>Evalúa si los sistemas de gestión de calidad de la organización se adhieren a estándares como los de la norma ISO 9001. </a:t>
            </a:r>
          </a:p>
          <a:p>
            <a:endParaRPr lang="es-MX" sz="1200" b="1" dirty="0" smtClean="0"/>
          </a:p>
          <a:p>
            <a:r>
              <a:rPr lang="es-MX" b="1" dirty="0" smtClean="0"/>
              <a:t>Auditoría </a:t>
            </a:r>
            <a:r>
              <a:rPr lang="es-MX" b="1" dirty="0"/>
              <a:t>administrativa: </a:t>
            </a:r>
            <a:endParaRPr lang="es-MX" dirty="0"/>
          </a:p>
          <a:p>
            <a:r>
              <a:rPr lang="es-MX" sz="1600" dirty="0"/>
              <a:t>Se enfoca en la eficiencia de las políticas, procedimientos y prácticas de la administración. </a:t>
            </a:r>
          </a:p>
          <a:p>
            <a:endParaRPr lang="es-MX" sz="1200" b="1" dirty="0" smtClean="0"/>
          </a:p>
          <a:p>
            <a:r>
              <a:rPr lang="es-MX" b="1" dirty="0" smtClean="0"/>
              <a:t>Auditoría </a:t>
            </a:r>
            <a:r>
              <a:rPr lang="es-MX" b="1" dirty="0"/>
              <a:t>de recursos humanos: </a:t>
            </a:r>
            <a:endParaRPr lang="es-MX" dirty="0"/>
          </a:p>
          <a:p>
            <a:r>
              <a:rPr lang="es-MX" sz="1600" dirty="0"/>
              <a:t>Examina la gestión del personal, desde el cumplimiento de la legislación laboral hasta el desempeño de los empleados. </a:t>
            </a:r>
            <a:endParaRPr lang="es-MX" dirty="0"/>
          </a:p>
          <a:p>
            <a:endParaRPr lang="es-MX" sz="1200" b="1" dirty="0" smtClean="0"/>
          </a:p>
          <a:p>
            <a:r>
              <a:rPr lang="es-MX" b="1" dirty="0" smtClean="0"/>
              <a:t>Auditoría </a:t>
            </a:r>
            <a:r>
              <a:rPr lang="es-MX" b="1" dirty="0"/>
              <a:t>ambiental: </a:t>
            </a:r>
            <a:endParaRPr lang="es-MX" dirty="0"/>
          </a:p>
          <a:p>
            <a:r>
              <a:rPr lang="es-MX" sz="1600" dirty="0"/>
              <a:t>Analiza el impacto ambiental de las operaciones de la organización. </a:t>
            </a:r>
          </a:p>
          <a:p>
            <a:r>
              <a:rPr lang="es-MX" dirty="0"/>
              <a:t> </a:t>
            </a:r>
          </a:p>
        </p:txBody>
      </p:sp>
      <p:pic>
        <p:nvPicPr>
          <p:cNvPr id="12292" name="Picture 4" descr="auditor evaluando procesos de una empresa"/>
          <p:cNvPicPr>
            <a:picLocks noChangeAspect="1" noChangeArrowheads="1"/>
          </p:cNvPicPr>
          <p:nvPr/>
        </p:nvPicPr>
        <p:blipFill rotWithShape="1">
          <a:blip r:embed="rId4">
            <a:extLst>
              <a:ext uri="{28A0092B-C50C-407E-A947-70E740481C1C}">
                <a14:useLocalDpi xmlns:a14="http://schemas.microsoft.com/office/drawing/2010/main" val="0"/>
              </a:ext>
            </a:extLst>
          </a:blip>
          <a:srcRect t="14858"/>
          <a:stretch/>
        </p:blipFill>
        <p:spPr bwMode="auto">
          <a:xfrm>
            <a:off x="0" y="1337149"/>
            <a:ext cx="5118652" cy="4358132"/>
          </a:xfrm>
          <a:prstGeom prst="rect">
            <a:avLst/>
          </a:prstGeom>
          <a:noFill/>
          <a:extLst>
            <a:ext uri="{909E8E84-426E-40DD-AFC4-6F175D3DCCD1}">
              <a14:hiddenFill xmlns:a14="http://schemas.microsoft.com/office/drawing/2010/main">
                <a:solidFill>
                  <a:srgbClr val="FFFFFF"/>
                </a:solidFill>
              </a14:hiddenFill>
            </a:ext>
          </a:extLst>
        </p:spPr>
      </p:pic>
      <p:sp>
        <p:nvSpPr>
          <p:cNvPr id="12" name="Rectángulo 11"/>
          <p:cNvSpPr/>
          <p:nvPr/>
        </p:nvSpPr>
        <p:spPr>
          <a:xfrm>
            <a:off x="0" y="1245452"/>
            <a:ext cx="2375452" cy="4839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5" name="Rectángulo 14"/>
          <p:cNvSpPr/>
          <p:nvPr/>
        </p:nvSpPr>
        <p:spPr>
          <a:xfrm>
            <a:off x="69574" y="1631883"/>
            <a:ext cx="1470991" cy="4839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pic>
        <p:nvPicPr>
          <p:cNvPr id="12294" name="Picture 6" descr="imagen vectorial de un signo de interrogación de color naranja. 12067591  Vector en Vecteezy"/>
          <p:cNvPicPr>
            <a:picLocks noChangeAspect="1" noChangeArrowheads="1"/>
          </p:cNvPicPr>
          <p:nvPr/>
        </p:nvPicPr>
        <p:blipFill>
          <a:blip r:embed="rId5" cstate="hqprint">
            <a:extLst>
              <a:ext uri="{28A0092B-C50C-407E-A947-70E740481C1C}">
                <a14:useLocalDpi xmlns:a14="http://schemas.microsoft.com/office/drawing/2010/main" val="0"/>
              </a:ext>
            </a:extLst>
          </a:blip>
          <a:srcRect/>
          <a:stretch>
            <a:fillRect/>
          </a:stretch>
        </p:blipFill>
        <p:spPr bwMode="auto">
          <a:xfrm>
            <a:off x="195423" y="699029"/>
            <a:ext cx="1762586" cy="17625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8963007"/>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5048</TotalTime>
  <Words>1302</Words>
  <Application>Microsoft Office PowerPoint</Application>
  <PresentationFormat>Panorámica</PresentationFormat>
  <Paragraphs>214</Paragraphs>
  <Slides>25</Slides>
  <Notes>10</Notes>
  <HiddenSlides>0</HiddenSlides>
  <MMClips>0</MMClips>
  <ScaleCrop>false</ScaleCrop>
  <HeadingPairs>
    <vt:vector size="6" baseType="variant">
      <vt:variant>
        <vt:lpstr>Fuentes usadas</vt:lpstr>
      </vt:variant>
      <vt:variant>
        <vt:i4>10</vt:i4>
      </vt:variant>
      <vt:variant>
        <vt:lpstr>Tema</vt:lpstr>
      </vt:variant>
      <vt:variant>
        <vt:i4>1</vt:i4>
      </vt:variant>
      <vt:variant>
        <vt:lpstr>Títulos de diapositiva</vt:lpstr>
      </vt:variant>
      <vt:variant>
        <vt:i4>25</vt:i4>
      </vt:variant>
    </vt:vector>
  </HeadingPairs>
  <TitlesOfParts>
    <vt:vector size="36" baseType="lpstr">
      <vt:lpstr>Arial</vt:lpstr>
      <vt:lpstr>Arial</vt:lpstr>
      <vt:lpstr>Calibri</vt:lpstr>
      <vt:lpstr>Calibri Light</vt:lpstr>
      <vt:lpstr>Candara</vt:lpstr>
      <vt:lpstr>Candara Light</vt:lpstr>
      <vt:lpstr>Copperplate Gothic Bold</vt:lpstr>
      <vt:lpstr>Montserrat</vt:lpstr>
      <vt:lpstr>Times New Roman</vt:lpstr>
      <vt:lpstr>Wingdings</vt:lpstr>
      <vt:lpstr>Tema de Office</vt:lpstr>
      <vt:lpstr>AUDITORÍA INTERNA</vt:lpstr>
      <vt:lpstr>OBJETIVO</vt:lpstr>
      <vt:lpstr>¿Por qué los OIC?</vt:lpstr>
      <vt:lpstr>¿Qué son los Órganos Internos de Control?</vt:lpstr>
      <vt:lpstr>¿Qué es una Auditoría?</vt:lpstr>
      <vt:lpstr>¿Qué es una Auditoría Gubernamental?</vt:lpstr>
      <vt:lpstr>¿Qué es una Auditoría Interna?</vt:lpstr>
      <vt:lpstr>Tipos de Auditoría</vt:lpstr>
      <vt:lpstr>Otros Tipos de Auditoría</vt:lpstr>
      <vt:lpstr>Presentación de PowerPoint</vt:lpstr>
      <vt:lpstr>Programa Anual de Auditoría</vt:lpstr>
      <vt:lpstr>Programa de Auditoría</vt:lpstr>
      <vt:lpstr>Plan Anual</vt:lpstr>
      <vt:lpstr>Presentación de PowerPoint</vt:lpstr>
      <vt:lpstr>Presentación de PowerPoint</vt:lpstr>
      <vt:lpstr>ETAPAS DE LA AUDITORÍA </vt:lpstr>
      <vt:lpstr>PLANEACIÓN GENERAL</vt:lpstr>
      <vt:lpstr>PLANEACIÓN GENERAL</vt:lpstr>
      <vt:lpstr>FASES DE LA EJECUCIÓN</vt:lpstr>
      <vt:lpstr>FASES DE LA EJECUCIÓN</vt:lpstr>
      <vt:lpstr>CÉDULAS DE OBSERVACIONES</vt:lpstr>
      <vt:lpstr>CÉDULAS DE OBSERVACIONES</vt:lpstr>
      <vt:lpstr>CÉDULAS DE SEGUIMIENTO</vt:lpstr>
      <vt:lpstr>CÉDULAS DE SEGUIMIENTO</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Luís Fernando Márquez Cerón</dc:creator>
  <cp:lastModifiedBy>Usuario</cp:lastModifiedBy>
  <cp:revision>190</cp:revision>
  <cp:lastPrinted>2025-10-30T17:27:29Z</cp:lastPrinted>
  <dcterms:created xsi:type="dcterms:W3CDTF">2024-01-11T22:38:48Z</dcterms:created>
  <dcterms:modified xsi:type="dcterms:W3CDTF">2025-11-05T06:47:28Z</dcterms:modified>
</cp:coreProperties>
</file>