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258" r:id="rId3"/>
    <p:sldId id="312" r:id="rId4"/>
    <p:sldId id="333" r:id="rId5"/>
    <p:sldId id="352" r:id="rId6"/>
    <p:sldId id="320" r:id="rId7"/>
    <p:sldId id="347" r:id="rId8"/>
    <p:sldId id="348" r:id="rId9"/>
    <p:sldId id="351" r:id="rId10"/>
    <p:sldId id="353" r:id="rId11"/>
    <p:sldId id="354" r:id="rId12"/>
    <p:sldId id="355" r:id="rId13"/>
    <p:sldId id="356" r:id="rId14"/>
    <p:sldId id="357" r:id="rId15"/>
    <p:sldId id="358" r:id="rId16"/>
    <p:sldId id="359" r:id="rId17"/>
    <p:sldId id="360" r:id="rId18"/>
    <p:sldId id="361" r:id="rId19"/>
    <p:sldId id="362" r:id="rId20"/>
    <p:sldId id="363" r:id="rId21"/>
    <p:sldId id="364" r:id="rId22"/>
    <p:sldId id="365" r:id="rId23"/>
    <p:sldId id="376" r:id="rId24"/>
    <p:sldId id="366" r:id="rId25"/>
    <p:sldId id="367" r:id="rId26"/>
    <p:sldId id="368" r:id="rId27"/>
    <p:sldId id="334" r:id="rId28"/>
    <p:sldId id="313" r:id="rId29"/>
    <p:sldId id="314" r:id="rId30"/>
    <p:sldId id="335" r:id="rId31"/>
    <p:sldId id="336" r:id="rId32"/>
    <p:sldId id="337" r:id="rId33"/>
    <p:sldId id="338" r:id="rId34"/>
    <p:sldId id="339" r:id="rId35"/>
    <p:sldId id="340" r:id="rId36"/>
    <p:sldId id="341" r:id="rId37"/>
    <p:sldId id="342" r:id="rId38"/>
    <p:sldId id="343" r:id="rId39"/>
    <p:sldId id="369" r:id="rId40"/>
    <p:sldId id="370" r:id="rId41"/>
    <p:sldId id="344" r:id="rId42"/>
    <p:sldId id="345" r:id="rId43"/>
    <p:sldId id="346" r:id="rId44"/>
    <p:sldId id="350" r:id="rId45"/>
    <p:sldId id="371" r:id="rId46"/>
    <p:sldId id="372" r:id="rId47"/>
    <p:sldId id="373" r:id="rId48"/>
    <p:sldId id="375" r:id="rId49"/>
    <p:sldId id="374" r:id="rId50"/>
    <p:sldId id="325" r:id="rId51"/>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uario" initials="U" lastIdx="2" clrIdx="0">
    <p:extLst>
      <p:ext uri="{19B8F6BF-5375-455C-9EA6-DF929625EA0E}">
        <p15:presenceInfo xmlns:p15="http://schemas.microsoft.com/office/powerpoint/2012/main" userId="Usuario" providerId="None"/>
      </p:ext>
    </p:extLst>
  </p:cmAuthor>
  <p:cmAuthor id="2" name="Laptop 291" initials="L2" lastIdx="1" clrIdx="1">
    <p:extLst>
      <p:ext uri="{19B8F6BF-5375-455C-9EA6-DF929625EA0E}">
        <p15:presenceInfo xmlns:p15="http://schemas.microsoft.com/office/powerpoint/2012/main" userId="6c7a9946551849a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1889" autoAdjust="0"/>
  </p:normalViewPr>
  <p:slideViewPr>
    <p:cSldViewPr snapToGrid="0">
      <p:cViewPr>
        <p:scale>
          <a:sx n="60" d="100"/>
          <a:sy n="60" d="100"/>
        </p:scale>
        <p:origin x="1056" y="22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15012"/>
    </p:cViewPr>
  </p:sorterViewPr>
  <p:notesViewPr>
    <p:cSldViewPr snapToGrid="0">
      <p:cViewPr varScale="1">
        <p:scale>
          <a:sx n="55" d="100"/>
          <a:sy n="55" d="100"/>
        </p:scale>
        <p:origin x="288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23FF39-CE7A-4C91-B485-584E83AEB9DA}" type="datetimeFigureOut">
              <a:rPr lang="es-MX" smtClean="0"/>
              <a:t>04/11/2025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A900D6-1ABF-4A2D-A4B1-565E9B561D54}" type="slidenum">
              <a:rPr lang="es-MX" smtClean="0"/>
              <a:t>‹Nº›</a:t>
            </a:fld>
            <a:endParaRPr lang="es-MX"/>
          </a:p>
        </p:txBody>
      </p:sp>
    </p:spTree>
    <p:extLst>
      <p:ext uri="{BB962C8B-B14F-4D97-AF65-F5344CB8AC3E}">
        <p14:creationId xmlns:p14="http://schemas.microsoft.com/office/powerpoint/2010/main" val="1481941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El poder</a:t>
            </a:r>
            <a:r>
              <a:rPr lang="es-MX" baseline="0" dirty="0"/>
              <a:t> ejecutivo crea la administración publica para auxilio en el ejercicio de sus funciones </a:t>
            </a:r>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2</a:t>
            </a:fld>
            <a:endParaRPr lang="es-MX"/>
          </a:p>
        </p:txBody>
      </p:sp>
    </p:spTree>
    <p:extLst>
      <p:ext uri="{BB962C8B-B14F-4D97-AF65-F5344CB8AC3E}">
        <p14:creationId xmlns:p14="http://schemas.microsoft.com/office/powerpoint/2010/main" val="539921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El poder</a:t>
            </a:r>
            <a:r>
              <a:rPr lang="es-MX" baseline="0" dirty="0"/>
              <a:t> ejecutivo crea la administración publica para auxilio en el ejercicio de sus funciones </a:t>
            </a:r>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3</a:t>
            </a:fld>
            <a:endParaRPr lang="es-MX"/>
          </a:p>
        </p:txBody>
      </p:sp>
    </p:spTree>
    <p:extLst>
      <p:ext uri="{BB962C8B-B14F-4D97-AF65-F5344CB8AC3E}">
        <p14:creationId xmlns:p14="http://schemas.microsoft.com/office/powerpoint/2010/main" val="192212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El poder</a:t>
            </a:r>
            <a:r>
              <a:rPr lang="es-MX" baseline="0" dirty="0"/>
              <a:t> ejecutivo crea la administración publica para auxilio en el ejercicio de sus funciones </a:t>
            </a:r>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28</a:t>
            </a:fld>
            <a:endParaRPr lang="es-MX"/>
          </a:p>
        </p:txBody>
      </p:sp>
    </p:spTree>
    <p:extLst>
      <p:ext uri="{BB962C8B-B14F-4D97-AF65-F5344CB8AC3E}">
        <p14:creationId xmlns:p14="http://schemas.microsoft.com/office/powerpoint/2010/main" val="409344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El poder</a:t>
            </a:r>
            <a:r>
              <a:rPr lang="es-MX" baseline="0" dirty="0"/>
              <a:t> ejecutivo crea la administración publica para auxilio en el ejercicio de sus funciones </a:t>
            </a:r>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29</a:t>
            </a:fld>
            <a:endParaRPr lang="es-MX"/>
          </a:p>
        </p:txBody>
      </p:sp>
    </p:spTree>
    <p:extLst>
      <p:ext uri="{BB962C8B-B14F-4D97-AF65-F5344CB8AC3E}">
        <p14:creationId xmlns:p14="http://schemas.microsoft.com/office/powerpoint/2010/main" val="2207990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20677C-D024-BBE8-405F-29737EB483F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F8747376-4136-D0FA-8AB9-471C2242E5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1F81BA31-891F-39FE-2823-DE5C99F6EF74}"/>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5" name="Marcador de pie de página 4">
            <a:extLst>
              <a:ext uri="{FF2B5EF4-FFF2-40B4-BE49-F238E27FC236}">
                <a16:creationId xmlns:a16="http://schemas.microsoft.com/office/drawing/2014/main" id="{3EAA39EE-7485-13CA-43FD-D969EF152917}"/>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B3B4D91F-EADD-7946-B287-96D6EF339E04}"/>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08495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D6596-27DD-F401-7FF6-730417386B4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5CB9495B-BD95-4857-F55D-12DBE46ECB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8DE00FC-D48F-21EC-52D0-2B85320DBC6E}"/>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5" name="Marcador de pie de página 4">
            <a:extLst>
              <a:ext uri="{FF2B5EF4-FFF2-40B4-BE49-F238E27FC236}">
                <a16:creationId xmlns:a16="http://schemas.microsoft.com/office/drawing/2014/main" id="{E3E57D49-1A1C-2D95-21F3-CCEADBAB947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D330AA8-3E21-D4D4-EE83-432EB89B0691}"/>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3287223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DC2378D-8E59-5E8B-C220-F0341461817E}"/>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6F79CF1B-9551-299C-B016-0D42658C774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91462E82-477D-E452-2DBF-AC01F676668C}"/>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5" name="Marcador de pie de página 4">
            <a:extLst>
              <a:ext uri="{FF2B5EF4-FFF2-40B4-BE49-F238E27FC236}">
                <a16:creationId xmlns:a16="http://schemas.microsoft.com/office/drawing/2014/main" id="{C91B4656-81F0-11C0-6579-8690981B76A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3B935B3-BED4-6473-6A0D-9D71B93D9464}"/>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522782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2B1758-BCAB-7382-C0DB-5D60FDC05FD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C853C939-71CE-FA50-22E7-5589E2D148B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1690A754-46E2-5B81-524B-79EE6A490D38}"/>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5" name="Marcador de pie de página 4">
            <a:extLst>
              <a:ext uri="{FF2B5EF4-FFF2-40B4-BE49-F238E27FC236}">
                <a16:creationId xmlns:a16="http://schemas.microsoft.com/office/drawing/2014/main" id="{40322B75-D38A-8B66-F7A7-FEFDD5FC0BF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9E7B039D-61E7-C13C-7B34-746CC62FBE4F}"/>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176774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105FB7-40BA-9DF0-FB96-AB918F389B9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4361744-3360-E2CB-2060-16C3B246D74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CBD585A-E0A3-E7E8-8265-F9E228F596DD}"/>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5" name="Marcador de pie de página 4">
            <a:extLst>
              <a:ext uri="{FF2B5EF4-FFF2-40B4-BE49-F238E27FC236}">
                <a16:creationId xmlns:a16="http://schemas.microsoft.com/office/drawing/2014/main" id="{F8B37D56-8BF9-2BE3-CCFA-A5480F9F8FE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FA91A2D8-D21D-7BA9-705C-845D7AD9D83C}"/>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3465252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BE8D18-80D9-5E25-886A-34D51FC068C1}"/>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4EA923E-FF27-BD11-B5C1-FD8DCE2ABEA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C5C4A92C-FAA6-08F8-F4D3-7CBC30A04581}"/>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5BB167E3-3B3E-C001-2F2D-EE77C8ABCD0E}"/>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6" name="Marcador de pie de página 5">
            <a:extLst>
              <a:ext uri="{FF2B5EF4-FFF2-40B4-BE49-F238E27FC236}">
                <a16:creationId xmlns:a16="http://schemas.microsoft.com/office/drawing/2014/main" id="{76BC41C1-C98C-C26B-347B-22BF1D858569}"/>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BA88A17-A0CD-1E11-AC8E-7F5DBC285622}"/>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441180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3B8882-72C8-029E-06E3-C847C22878A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780DD6D7-F813-AB80-606C-C44DB46AA7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7496A313-F85A-1DC2-3C57-9C2CB6F0901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B2C6C215-D616-1CEF-9309-6FDFE038A3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6329712-932A-CDDB-65D7-566FED856F5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CCB22FB1-9D71-8E4A-D0F2-EDEA669E56D5}"/>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8" name="Marcador de pie de página 7">
            <a:extLst>
              <a:ext uri="{FF2B5EF4-FFF2-40B4-BE49-F238E27FC236}">
                <a16:creationId xmlns:a16="http://schemas.microsoft.com/office/drawing/2014/main" id="{FFB4508D-5A58-FAF9-27ED-6739B02F6581}"/>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AB8E0393-B2E1-7919-8D86-9821614057E2}"/>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700290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3CBF30-1B79-8421-38EE-89A86012DDB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639C09C7-79E1-279A-0E01-69685C6AD01D}"/>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4" name="Marcador de pie de página 3">
            <a:extLst>
              <a:ext uri="{FF2B5EF4-FFF2-40B4-BE49-F238E27FC236}">
                <a16:creationId xmlns:a16="http://schemas.microsoft.com/office/drawing/2014/main" id="{2958C764-7B80-3DD1-384A-5A4F4BE6E16B}"/>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988F0E26-349E-03EF-B4E5-29FEF9E04303}"/>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06566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67D10D8-47F9-DB64-E42E-2230C6B5168A}"/>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3" name="Marcador de pie de página 2">
            <a:extLst>
              <a:ext uri="{FF2B5EF4-FFF2-40B4-BE49-F238E27FC236}">
                <a16:creationId xmlns:a16="http://schemas.microsoft.com/office/drawing/2014/main" id="{B2FF8531-B90E-487D-54BB-1FE4FA88019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0A3E64C1-BA19-241D-0EEE-A729F8B3D513}"/>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115609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1846F6-3522-02CB-1CB3-85BFC1EFE38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81448A8-3857-B297-2137-50A53FD100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7842FF50-FA5B-7ECA-B333-2F7B10BFCA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7F9F053-FE03-4A3F-6B43-81DD546CA6D7}"/>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6" name="Marcador de pie de página 5">
            <a:extLst>
              <a:ext uri="{FF2B5EF4-FFF2-40B4-BE49-F238E27FC236}">
                <a16:creationId xmlns:a16="http://schemas.microsoft.com/office/drawing/2014/main" id="{A582B835-56F7-5F1D-39FC-C487CCFF8E1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E55FA22-0272-1D88-9BC0-78686782ABF4}"/>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552725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6083BD-591F-91C4-5F27-E0617E12E79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57E78C5-973A-BFA1-0B87-809C77C9EE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61F0B2F8-B83D-CA03-6D59-99C7AB860B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1987CC4-F3DE-BB03-58FE-55946403695F}"/>
              </a:ext>
            </a:extLst>
          </p:cNvPr>
          <p:cNvSpPr>
            <a:spLocks noGrp="1"/>
          </p:cNvSpPr>
          <p:nvPr>
            <p:ph type="dt" sz="half" idx="10"/>
          </p:nvPr>
        </p:nvSpPr>
        <p:spPr/>
        <p:txBody>
          <a:bodyPr/>
          <a:lstStyle/>
          <a:p>
            <a:fld id="{EC8DB48B-6C78-4955-BE98-3465E96BB880}" type="datetimeFigureOut">
              <a:rPr lang="es-MX" smtClean="0"/>
              <a:t>04/11/2025</a:t>
            </a:fld>
            <a:endParaRPr lang="es-MX"/>
          </a:p>
        </p:txBody>
      </p:sp>
      <p:sp>
        <p:nvSpPr>
          <p:cNvPr id="6" name="Marcador de pie de página 5">
            <a:extLst>
              <a:ext uri="{FF2B5EF4-FFF2-40B4-BE49-F238E27FC236}">
                <a16:creationId xmlns:a16="http://schemas.microsoft.com/office/drawing/2014/main" id="{0AC172A0-0084-AB01-0ECE-1839B34DB6CB}"/>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02E9D14F-1349-ECE9-AB35-136D50B53E89}"/>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961941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636F221-75A2-2C84-4EF4-00AFC0BBA7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79180A9-18D3-94B1-7E7C-31CDA9E052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9ECB551D-CBB7-51E3-F145-4069FEAD33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8DB48B-6C78-4955-BE98-3465E96BB880}" type="datetimeFigureOut">
              <a:rPr lang="es-MX" smtClean="0"/>
              <a:t>04/11/2025</a:t>
            </a:fld>
            <a:endParaRPr lang="es-MX"/>
          </a:p>
        </p:txBody>
      </p:sp>
      <p:sp>
        <p:nvSpPr>
          <p:cNvPr id="5" name="Marcador de pie de página 4">
            <a:extLst>
              <a:ext uri="{FF2B5EF4-FFF2-40B4-BE49-F238E27FC236}">
                <a16:creationId xmlns:a16="http://schemas.microsoft.com/office/drawing/2014/main" id="{1E5DC1E0-F73C-462A-59E8-9F3E4887DB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B7F616EE-D0D3-2180-1951-EC0E768F9D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D06DF-38F5-4C70-A2DC-800E2DFD8268}" type="slidenum">
              <a:rPr lang="es-MX" smtClean="0"/>
              <a:t>‹Nº›</a:t>
            </a:fld>
            <a:endParaRPr lang="es-MX"/>
          </a:p>
        </p:txBody>
      </p:sp>
    </p:spTree>
    <p:extLst>
      <p:ext uri="{BB962C8B-B14F-4D97-AF65-F5344CB8AC3E}">
        <p14:creationId xmlns:p14="http://schemas.microsoft.com/office/powerpoint/2010/main" val="3487902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8467"/>
            <a:ext cx="12196798" cy="6860698"/>
          </a:xfrm>
          <a:prstGeom prst="rect">
            <a:avLst/>
          </a:prstGeom>
        </p:spPr>
      </p:pic>
      <p:sp>
        <p:nvSpPr>
          <p:cNvPr id="5" name="CuadroTexto 4"/>
          <p:cNvSpPr txBox="1"/>
          <p:nvPr/>
        </p:nvSpPr>
        <p:spPr>
          <a:xfrm>
            <a:off x="3070727" y="1939878"/>
            <a:ext cx="5910943" cy="2769989"/>
          </a:xfrm>
          <a:prstGeom prst="rect">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endParaRPr lang="es-ES" sz="1500" b="1" dirty="0">
              <a:latin typeface="Sitka Banner Semibold" pitchFamily="2" charset="0"/>
              <a:ea typeface="+mj-ea"/>
              <a:cs typeface="+mj-cs"/>
            </a:endParaRPr>
          </a:p>
          <a:p>
            <a:pPr algn="ctr"/>
            <a:r>
              <a:rPr lang="es-ES" sz="4800" b="1" dirty="0">
                <a:latin typeface="Sitka Banner Semibold" pitchFamily="2" charset="0"/>
                <a:ea typeface="+mj-ea"/>
                <a:cs typeface="+mj-cs"/>
              </a:rPr>
              <a:t>RESPONSABILIDADES DE SERVIDORES PÚBLICOS</a:t>
            </a:r>
            <a:r>
              <a:rPr lang="es-ES" sz="4800" b="1" dirty="0">
                <a:latin typeface="Tahoma "/>
                <a:ea typeface="+mj-ea"/>
                <a:cs typeface="+mj-cs"/>
              </a:rPr>
              <a:t>.</a:t>
            </a:r>
          </a:p>
          <a:p>
            <a:pPr algn="ctr"/>
            <a:endParaRPr lang="es-MX" sz="1500" b="1" dirty="0">
              <a:latin typeface="Tahoma "/>
              <a:ea typeface="+mj-ea"/>
              <a:cs typeface="+mj-cs"/>
            </a:endParaRPr>
          </a:p>
        </p:txBody>
      </p:sp>
      <p:pic>
        <p:nvPicPr>
          <p:cNvPr id="6" name="Imagen 5"/>
          <p:cNvPicPr>
            <a:picLocks noChangeAspect="1"/>
          </p:cNvPicPr>
          <p:nvPr/>
        </p:nvPicPr>
        <p:blipFill rotWithShape="1">
          <a:blip r:embed="rId3"/>
          <a:srcRect l="57699" t="3400" r="4378" b="4120"/>
          <a:stretch/>
        </p:blipFill>
        <p:spPr>
          <a:xfrm>
            <a:off x="280277" y="2039060"/>
            <a:ext cx="2510173" cy="2380540"/>
          </a:xfrm>
          <a:prstGeom prst="rect">
            <a:avLst/>
          </a:prstGeom>
        </p:spPr>
      </p:pic>
      <p:pic>
        <p:nvPicPr>
          <p:cNvPr id="2" name="Imagen 1">
            <a:extLst>
              <a:ext uri="{FF2B5EF4-FFF2-40B4-BE49-F238E27FC236}">
                <a16:creationId xmlns:a16="http://schemas.microsoft.com/office/drawing/2014/main" id="{87BB0CCD-91F5-4868-BF35-1688226F472F}"/>
              </a:ext>
            </a:extLst>
          </p:cNvPr>
          <p:cNvPicPr>
            <a:picLocks noChangeAspect="1"/>
          </p:cNvPicPr>
          <p:nvPr/>
        </p:nvPicPr>
        <p:blipFill rotWithShape="1">
          <a:blip r:embed="rId4"/>
          <a:srcRect l="31445" t="20760" r="29737" b="19097"/>
          <a:stretch/>
        </p:blipFill>
        <p:spPr>
          <a:xfrm>
            <a:off x="9581401" y="2116931"/>
            <a:ext cx="2330322" cy="2224797"/>
          </a:xfrm>
          <a:prstGeom prst="rect">
            <a:avLst/>
          </a:prstGeom>
        </p:spPr>
      </p:pic>
    </p:spTree>
    <p:extLst>
      <p:ext uri="{BB962C8B-B14F-4D97-AF65-F5344CB8AC3E}">
        <p14:creationId xmlns:p14="http://schemas.microsoft.com/office/powerpoint/2010/main" val="26926106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10</a:t>
            </a:fld>
            <a:endParaRPr lang="es-MX"/>
          </a:p>
        </p:txBody>
      </p:sp>
      <p:sp>
        <p:nvSpPr>
          <p:cNvPr id="5" name="CuadroTexto 4">
            <a:extLst>
              <a:ext uri="{FF2B5EF4-FFF2-40B4-BE49-F238E27FC236}">
                <a16:creationId xmlns:a16="http://schemas.microsoft.com/office/drawing/2014/main" id="{1A8F9B80-F64B-49E3-9255-395FA2FF736E}"/>
              </a:ext>
            </a:extLst>
          </p:cNvPr>
          <p:cNvSpPr txBox="1"/>
          <p:nvPr/>
        </p:nvSpPr>
        <p:spPr>
          <a:xfrm>
            <a:off x="61611" y="1320388"/>
            <a:ext cx="2014925" cy="369332"/>
          </a:xfrm>
          <a:prstGeom prst="rect">
            <a:avLst/>
          </a:prstGeom>
          <a:noFill/>
        </p:spPr>
        <p:txBody>
          <a:bodyPr wrap="square" rtlCol="0">
            <a:spAutoFit/>
          </a:bodyPr>
          <a:lstStyle/>
          <a:p>
            <a:pPr algn="ctr"/>
            <a:r>
              <a:rPr lang="es-MX" b="1" dirty="0"/>
              <a:t>Peculado (art. 53) </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3411940" y="512569"/>
            <a:ext cx="7710986" cy="1984971"/>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autorice, solicite o realice actos para el uso o apropiación para sí o para las personas</a:t>
            </a:r>
            <a:r>
              <a:rPr lang="es-MX" dirty="0">
                <a:solidFill>
                  <a:schemeClr val="tx1"/>
                </a:solidFill>
              </a:rPr>
              <a:t> a las que se refiere el artículo anterior, de recursos públicos, sean materiales, humanos o financieros, sin fundamento jurídico o en contraposición a las normas aplicables.</a:t>
            </a:r>
          </a:p>
        </p:txBody>
      </p:sp>
      <p:sp>
        <p:nvSpPr>
          <p:cNvPr id="6" name="Flecha: a la derecha 5">
            <a:extLst>
              <a:ext uri="{FF2B5EF4-FFF2-40B4-BE49-F238E27FC236}">
                <a16:creationId xmlns:a16="http://schemas.microsoft.com/office/drawing/2014/main" id="{FCD0BCC6-EB9D-4762-A594-251BE4FABC02}"/>
              </a:ext>
            </a:extLst>
          </p:cNvPr>
          <p:cNvSpPr/>
          <p:nvPr/>
        </p:nvSpPr>
        <p:spPr>
          <a:xfrm>
            <a:off x="2303595" y="1400990"/>
            <a:ext cx="709684" cy="2081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a:extLst>
              <a:ext uri="{FF2B5EF4-FFF2-40B4-BE49-F238E27FC236}">
                <a16:creationId xmlns:a16="http://schemas.microsoft.com/office/drawing/2014/main" id="{AB63A3F2-34C4-4EEA-BC12-CAE5A7F11EF4}"/>
              </a:ext>
            </a:extLst>
          </p:cNvPr>
          <p:cNvSpPr txBox="1"/>
          <p:nvPr/>
        </p:nvSpPr>
        <p:spPr>
          <a:xfrm>
            <a:off x="0" y="3802803"/>
            <a:ext cx="2014925" cy="646331"/>
          </a:xfrm>
          <a:prstGeom prst="rect">
            <a:avLst/>
          </a:prstGeom>
          <a:noFill/>
        </p:spPr>
        <p:txBody>
          <a:bodyPr wrap="square" rtlCol="0">
            <a:spAutoFit/>
          </a:bodyPr>
          <a:lstStyle/>
          <a:p>
            <a:pPr algn="ctr"/>
            <a:r>
              <a:rPr lang="es-MX" b="1" dirty="0"/>
              <a:t>Desvío de recursos públicos (art. 54) </a:t>
            </a:r>
          </a:p>
        </p:txBody>
      </p:sp>
      <p:sp>
        <p:nvSpPr>
          <p:cNvPr id="10" name="Rectángulo: esquinas redondeadas 9">
            <a:extLst>
              <a:ext uri="{FF2B5EF4-FFF2-40B4-BE49-F238E27FC236}">
                <a16:creationId xmlns:a16="http://schemas.microsoft.com/office/drawing/2014/main" id="{EAF6211E-68F6-4562-8C74-B97481B44168}"/>
              </a:ext>
            </a:extLst>
          </p:cNvPr>
          <p:cNvSpPr/>
          <p:nvPr/>
        </p:nvSpPr>
        <p:spPr>
          <a:xfrm>
            <a:off x="2521962" y="2674960"/>
            <a:ext cx="9460773" cy="3862317"/>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autorice, solicite o realice actos para la asignación o desvío de recursos públicos</a:t>
            </a:r>
            <a:r>
              <a:rPr lang="es-MX" dirty="0">
                <a:solidFill>
                  <a:schemeClr val="tx1"/>
                </a:solidFill>
              </a:rPr>
              <a:t>, sean materiales, humanos o financieros, sin fundamento jurídico o en contraposición a las normas aplicables. </a:t>
            </a:r>
          </a:p>
          <a:p>
            <a:pPr algn="just">
              <a:lnSpc>
                <a:spcPct val="150000"/>
              </a:lnSpc>
            </a:pPr>
            <a:endParaRPr lang="es-MX" dirty="0">
              <a:solidFill>
                <a:schemeClr val="tx1"/>
              </a:solidFill>
            </a:endParaRPr>
          </a:p>
          <a:p>
            <a:pPr algn="just">
              <a:lnSpc>
                <a:spcPct val="150000"/>
              </a:lnSpc>
            </a:pPr>
            <a:r>
              <a:rPr lang="es-MX" dirty="0">
                <a:solidFill>
                  <a:schemeClr val="tx1"/>
                </a:solidFill>
              </a:rPr>
              <a:t>(…) </a:t>
            </a:r>
            <a:r>
              <a:rPr lang="es-MX" b="1" dirty="0">
                <a:solidFill>
                  <a:srgbClr val="FF0000"/>
                </a:solidFill>
              </a:rPr>
              <a:t>el otorgamiento o autorización, para sí o para otros, del pago de una remuneración en contravención con los tabuladores</a:t>
            </a:r>
            <a:r>
              <a:rPr lang="es-MX" dirty="0">
                <a:solidFill>
                  <a:schemeClr val="tx1"/>
                </a:solidFill>
              </a:rPr>
              <a:t> que al efecto resulten aplicables, así como el otorgamiento o autorización, para sí o para otros, de pagos de jubilaciones, pensiones o haberes de retiro, liquidaciones por servicios prestados, préstamos o créditos que no estén previstos en ley, decreto legislativo, contrato colectivo, contrato ley o condiciones generales de trabajo. </a:t>
            </a:r>
          </a:p>
        </p:txBody>
      </p:sp>
      <p:sp>
        <p:nvSpPr>
          <p:cNvPr id="11" name="Flecha: a la derecha 10">
            <a:extLst>
              <a:ext uri="{FF2B5EF4-FFF2-40B4-BE49-F238E27FC236}">
                <a16:creationId xmlns:a16="http://schemas.microsoft.com/office/drawing/2014/main" id="{24C581F6-2132-470A-9638-57487B73A4F1}"/>
              </a:ext>
            </a:extLst>
          </p:cNvPr>
          <p:cNvSpPr/>
          <p:nvPr/>
        </p:nvSpPr>
        <p:spPr>
          <a:xfrm>
            <a:off x="1983078" y="4021904"/>
            <a:ext cx="491317" cy="2081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228962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11</a:t>
            </a:fld>
            <a:endParaRPr lang="es-MX"/>
          </a:p>
        </p:txBody>
      </p:sp>
      <p:sp>
        <p:nvSpPr>
          <p:cNvPr id="5" name="CuadroTexto 4">
            <a:extLst>
              <a:ext uri="{FF2B5EF4-FFF2-40B4-BE49-F238E27FC236}">
                <a16:creationId xmlns:a16="http://schemas.microsoft.com/office/drawing/2014/main" id="{1A8F9B80-F64B-49E3-9255-395FA2FF736E}"/>
              </a:ext>
            </a:extLst>
          </p:cNvPr>
          <p:cNvSpPr txBox="1"/>
          <p:nvPr/>
        </p:nvSpPr>
        <p:spPr>
          <a:xfrm>
            <a:off x="182364" y="1144688"/>
            <a:ext cx="2110459" cy="923330"/>
          </a:xfrm>
          <a:prstGeom prst="rect">
            <a:avLst/>
          </a:prstGeom>
          <a:noFill/>
        </p:spPr>
        <p:txBody>
          <a:bodyPr wrap="square" rtlCol="0">
            <a:spAutoFit/>
          </a:bodyPr>
          <a:lstStyle/>
          <a:p>
            <a:pPr algn="ctr"/>
            <a:r>
              <a:rPr lang="es-MX" b="1" dirty="0"/>
              <a:t>Utilización indebida de información </a:t>
            </a:r>
          </a:p>
          <a:p>
            <a:pPr algn="ctr"/>
            <a:r>
              <a:rPr lang="es-MX" b="1" dirty="0"/>
              <a:t>(art. 55) </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3125337" y="455859"/>
            <a:ext cx="8007096" cy="2300989"/>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adquiera para sí o para las personas a que se refiere el artículo 52</a:t>
            </a:r>
            <a:r>
              <a:rPr lang="es-MX" dirty="0">
                <a:solidFill>
                  <a:schemeClr val="tx1"/>
                </a:solidFill>
              </a:rPr>
              <a:t>, bienes inmuebles, muebles y valores que pudieren incrementar su valor o, en general, que mejoren sus condiciones, así como obtener cualquier ventaja o beneficio privado, como resultado de información privilegiada de la cual haya tenido conocimiento.</a:t>
            </a:r>
          </a:p>
        </p:txBody>
      </p:sp>
      <p:sp>
        <p:nvSpPr>
          <p:cNvPr id="6" name="Flecha: a la derecha 5">
            <a:extLst>
              <a:ext uri="{FF2B5EF4-FFF2-40B4-BE49-F238E27FC236}">
                <a16:creationId xmlns:a16="http://schemas.microsoft.com/office/drawing/2014/main" id="{A8CF4A48-1636-482B-A0CB-1F0A90453DC7}"/>
              </a:ext>
            </a:extLst>
          </p:cNvPr>
          <p:cNvSpPr/>
          <p:nvPr/>
        </p:nvSpPr>
        <p:spPr>
          <a:xfrm>
            <a:off x="2395181" y="1463051"/>
            <a:ext cx="627797"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a:extLst>
              <a:ext uri="{FF2B5EF4-FFF2-40B4-BE49-F238E27FC236}">
                <a16:creationId xmlns:a16="http://schemas.microsoft.com/office/drawing/2014/main" id="{2BFE7E44-63FD-4FFF-A430-D1E94F54708D}"/>
              </a:ext>
            </a:extLst>
          </p:cNvPr>
          <p:cNvSpPr txBox="1"/>
          <p:nvPr/>
        </p:nvSpPr>
        <p:spPr>
          <a:xfrm>
            <a:off x="182364" y="3644687"/>
            <a:ext cx="2110459" cy="646331"/>
          </a:xfrm>
          <a:prstGeom prst="rect">
            <a:avLst/>
          </a:prstGeom>
          <a:noFill/>
        </p:spPr>
        <p:txBody>
          <a:bodyPr wrap="square" rtlCol="0">
            <a:spAutoFit/>
          </a:bodyPr>
          <a:lstStyle/>
          <a:p>
            <a:pPr algn="ctr"/>
            <a:r>
              <a:rPr lang="es-MX" b="1" dirty="0"/>
              <a:t>Abuso de funciones </a:t>
            </a:r>
          </a:p>
          <a:p>
            <a:pPr algn="ctr"/>
            <a:r>
              <a:rPr lang="es-MX" b="1" dirty="0"/>
              <a:t>(art. 57) </a:t>
            </a:r>
          </a:p>
        </p:txBody>
      </p:sp>
      <p:sp>
        <p:nvSpPr>
          <p:cNvPr id="10" name="Rectángulo: esquinas redondeadas 9">
            <a:extLst>
              <a:ext uri="{FF2B5EF4-FFF2-40B4-BE49-F238E27FC236}">
                <a16:creationId xmlns:a16="http://schemas.microsoft.com/office/drawing/2014/main" id="{F740B41D-2B9D-46DB-B7E3-E00B66A49C3D}"/>
              </a:ext>
            </a:extLst>
          </p:cNvPr>
          <p:cNvSpPr/>
          <p:nvPr/>
        </p:nvSpPr>
        <p:spPr>
          <a:xfrm>
            <a:off x="3125336" y="3184653"/>
            <a:ext cx="8966579" cy="2642942"/>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ejerza atribuciones que no tenga conferidas o se valga de las que tenga, para realizar o inducir actos u omisiones arbitrarios</a:t>
            </a:r>
            <a:r>
              <a:rPr lang="es-MX" dirty="0">
                <a:solidFill>
                  <a:schemeClr val="tx1"/>
                </a:solidFill>
              </a:rPr>
              <a:t>, para generar un beneficio para sí o para las personas a las que se refiere el artículo 52 o para causar perjuicio a alguna persona o al servicio público; así como cuando realiza por sí o a través de un tercero, alguna de las conductas descritas en el artículo 20 Ter, de la Ley General de Acceso de las Mujeres a una Vida Libre de Violencia.</a:t>
            </a:r>
          </a:p>
        </p:txBody>
      </p:sp>
      <p:sp>
        <p:nvSpPr>
          <p:cNvPr id="11" name="Flecha: a la derecha 10">
            <a:extLst>
              <a:ext uri="{FF2B5EF4-FFF2-40B4-BE49-F238E27FC236}">
                <a16:creationId xmlns:a16="http://schemas.microsoft.com/office/drawing/2014/main" id="{734D7B34-0817-4922-8705-32E1AF3937BD}"/>
              </a:ext>
            </a:extLst>
          </p:cNvPr>
          <p:cNvSpPr/>
          <p:nvPr/>
        </p:nvSpPr>
        <p:spPr>
          <a:xfrm>
            <a:off x="2395181" y="3824552"/>
            <a:ext cx="627797"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74084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12</a:t>
            </a:fld>
            <a:endParaRPr lang="es-MX"/>
          </a:p>
        </p:txBody>
      </p:sp>
      <p:sp>
        <p:nvSpPr>
          <p:cNvPr id="5" name="CuadroTexto 4">
            <a:extLst>
              <a:ext uri="{FF2B5EF4-FFF2-40B4-BE49-F238E27FC236}">
                <a16:creationId xmlns:a16="http://schemas.microsoft.com/office/drawing/2014/main" id="{1A8F9B80-F64B-49E3-9255-395FA2FF736E}"/>
              </a:ext>
            </a:extLst>
          </p:cNvPr>
          <p:cNvSpPr txBox="1"/>
          <p:nvPr/>
        </p:nvSpPr>
        <p:spPr>
          <a:xfrm>
            <a:off x="70710" y="943575"/>
            <a:ext cx="2212817" cy="923330"/>
          </a:xfrm>
          <a:prstGeom prst="rect">
            <a:avLst/>
          </a:prstGeom>
          <a:noFill/>
        </p:spPr>
        <p:txBody>
          <a:bodyPr wrap="square" rtlCol="0">
            <a:spAutoFit/>
          </a:bodyPr>
          <a:lstStyle/>
          <a:p>
            <a:pPr algn="ctr"/>
            <a:r>
              <a:rPr lang="es-MX" b="1" dirty="0"/>
              <a:t>Incurre en actuación bajo conflicto de interés (art. 58)</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3125337" y="455860"/>
            <a:ext cx="8007096" cy="1612158"/>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intervenga por motivo de su empleo, cargo o comisión en cualquier forma</a:t>
            </a:r>
            <a:r>
              <a:rPr lang="es-MX" dirty="0">
                <a:solidFill>
                  <a:schemeClr val="tx1"/>
                </a:solidFill>
              </a:rPr>
              <a:t>, en la atención, tramitación o resolución de asuntos en los que tenga conflicto de interés o impedimento lega</a:t>
            </a:r>
          </a:p>
        </p:txBody>
      </p:sp>
      <p:sp>
        <p:nvSpPr>
          <p:cNvPr id="6" name="Flecha: a la derecha 5">
            <a:extLst>
              <a:ext uri="{FF2B5EF4-FFF2-40B4-BE49-F238E27FC236}">
                <a16:creationId xmlns:a16="http://schemas.microsoft.com/office/drawing/2014/main" id="{A8CF4A48-1636-482B-A0CB-1F0A90453DC7}"/>
              </a:ext>
            </a:extLst>
          </p:cNvPr>
          <p:cNvSpPr/>
          <p:nvPr/>
        </p:nvSpPr>
        <p:spPr>
          <a:xfrm>
            <a:off x="2395181" y="1261939"/>
            <a:ext cx="627797"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a:extLst>
              <a:ext uri="{FF2B5EF4-FFF2-40B4-BE49-F238E27FC236}">
                <a16:creationId xmlns:a16="http://schemas.microsoft.com/office/drawing/2014/main" id="{2BFE7E44-63FD-4FFF-A430-D1E94F54708D}"/>
              </a:ext>
            </a:extLst>
          </p:cNvPr>
          <p:cNvSpPr txBox="1"/>
          <p:nvPr/>
        </p:nvSpPr>
        <p:spPr>
          <a:xfrm>
            <a:off x="189186" y="3533145"/>
            <a:ext cx="1496311" cy="923330"/>
          </a:xfrm>
          <a:prstGeom prst="rect">
            <a:avLst/>
          </a:prstGeom>
          <a:noFill/>
        </p:spPr>
        <p:txBody>
          <a:bodyPr wrap="square" rtlCol="0">
            <a:spAutoFit/>
          </a:bodyPr>
          <a:lstStyle/>
          <a:p>
            <a:pPr algn="ctr"/>
            <a:r>
              <a:rPr lang="es-MX" b="1" dirty="0"/>
              <a:t>Contratación indebida </a:t>
            </a:r>
          </a:p>
          <a:p>
            <a:pPr algn="ctr"/>
            <a:r>
              <a:rPr lang="es-MX" b="1" dirty="0"/>
              <a:t>(art. 59) </a:t>
            </a:r>
          </a:p>
        </p:txBody>
      </p:sp>
      <p:sp>
        <p:nvSpPr>
          <p:cNvPr id="10" name="Rectángulo: esquinas redondeadas 9">
            <a:extLst>
              <a:ext uri="{FF2B5EF4-FFF2-40B4-BE49-F238E27FC236}">
                <a16:creationId xmlns:a16="http://schemas.microsoft.com/office/drawing/2014/main" id="{F740B41D-2B9D-46DB-B7E3-E00B66A49C3D}"/>
              </a:ext>
            </a:extLst>
          </p:cNvPr>
          <p:cNvSpPr/>
          <p:nvPr/>
        </p:nvSpPr>
        <p:spPr>
          <a:xfrm>
            <a:off x="2283528" y="2292824"/>
            <a:ext cx="9808388" cy="4109316"/>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autorice cualquier tipo de contratación, así como la selección, nombramiento o designación</a:t>
            </a:r>
            <a:r>
              <a:rPr lang="es-MX" dirty="0">
                <a:solidFill>
                  <a:schemeClr val="tx1"/>
                </a:solidFill>
              </a:rPr>
              <a:t>, de quien se encuentre impedido por disposición legal o inhabilitado por resolución de autoridad competente para ocupar un empleo, cargo o comisión en el servicio público o inhabilitado para realizar contrataciones con los entes públicos, siempre que en el caso de las inhabilitaciones, al momento de la autorización, éstas se encuentren inscritas en el sistema nacional de servidores públicos y particulares sancionados de la Plataforma digital nacional. </a:t>
            </a:r>
          </a:p>
          <a:p>
            <a:pPr algn="just">
              <a:lnSpc>
                <a:spcPct val="150000"/>
              </a:lnSpc>
            </a:pPr>
            <a:endParaRPr lang="es-MX" dirty="0">
              <a:solidFill>
                <a:schemeClr val="tx1"/>
              </a:solidFill>
            </a:endParaRPr>
          </a:p>
          <a:p>
            <a:pPr algn="just">
              <a:lnSpc>
                <a:spcPct val="150000"/>
              </a:lnSpc>
            </a:pPr>
            <a:r>
              <a:rPr lang="es-MX" dirty="0">
                <a:solidFill>
                  <a:schemeClr val="tx1"/>
                </a:solidFill>
              </a:rPr>
              <a:t>(…) el servidor público que </a:t>
            </a:r>
            <a:r>
              <a:rPr lang="es-MX" b="1" dirty="0">
                <a:solidFill>
                  <a:srgbClr val="FF0000"/>
                </a:solidFill>
              </a:rPr>
              <a:t>intervenga o promueva, por sí o por interpósita persona, en la selección, nombramiento o designación</a:t>
            </a:r>
            <a:r>
              <a:rPr lang="es-MX" dirty="0">
                <a:solidFill>
                  <a:schemeClr val="tx1"/>
                </a:solidFill>
              </a:rPr>
              <a:t> de personas para el servicio público en función de intereses de negocios. </a:t>
            </a:r>
          </a:p>
        </p:txBody>
      </p:sp>
      <p:sp>
        <p:nvSpPr>
          <p:cNvPr id="11" name="Flecha: a la derecha 10">
            <a:extLst>
              <a:ext uri="{FF2B5EF4-FFF2-40B4-BE49-F238E27FC236}">
                <a16:creationId xmlns:a16="http://schemas.microsoft.com/office/drawing/2014/main" id="{734D7B34-0817-4922-8705-32E1AF3937BD}"/>
              </a:ext>
            </a:extLst>
          </p:cNvPr>
          <p:cNvSpPr/>
          <p:nvPr/>
        </p:nvSpPr>
        <p:spPr>
          <a:xfrm>
            <a:off x="1734203" y="3863164"/>
            <a:ext cx="377786" cy="2632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449726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13</a:t>
            </a:fld>
            <a:endParaRPr lang="es-MX"/>
          </a:p>
        </p:txBody>
      </p:sp>
      <p:sp>
        <p:nvSpPr>
          <p:cNvPr id="5" name="CuadroTexto 4">
            <a:extLst>
              <a:ext uri="{FF2B5EF4-FFF2-40B4-BE49-F238E27FC236}">
                <a16:creationId xmlns:a16="http://schemas.microsoft.com/office/drawing/2014/main" id="{1A8F9B80-F64B-49E3-9255-395FA2FF736E}"/>
              </a:ext>
            </a:extLst>
          </p:cNvPr>
          <p:cNvSpPr txBox="1"/>
          <p:nvPr/>
        </p:nvSpPr>
        <p:spPr>
          <a:xfrm>
            <a:off x="35355" y="805075"/>
            <a:ext cx="2324471" cy="1200329"/>
          </a:xfrm>
          <a:prstGeom prst="rect">
            <a:avLst/>
          </a:prstGeom>
          <a:noFill/>
        </p:spPr>
        <p:txBody>
          <a:bodyPr wrap="square" rtlCol="0">
            <a:spAutoFit/>
          </a:bodyPr>
          <a:lstStyle/>
          <a:p>
            <a:pPr algn="ctr"/>
            <a:r>
              <a:rPr lang="es-MX" b="1" dirty="0"/>
              <a:t>Enriquecimiento oculto u ocultamiento de conflicto de interés (art. 60)</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3125337" y="455860"/>
            <a:ext cx="8007096" cy="1612158"/>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falte a la veracidad en la presentación de las declaraciones de situación patrimonial o de intereses</a:t>
            </a:r>
            <a:r>
              <a:rPr lang="es-MX" dirty="0">
                <a:solidFill>
                  <a:schemeClr val="tx1"/>
                </a:solidFill>
              </a:rPr>
              <a:t>, que tenga como fin ocultar, respectivamente, el incremento en su patrimonio o el uso y disfrute de bienes o servicios que no sea explicable o justificable, o un Conflicto de Interés.</a:t>
            </a:r>
          </a:p>
        </p:txBody>
      </p:sp>
      <p:sp>
        <p:nvSpPr>
          <p:cNvPr id="6" name="Flecha: a la derecha 5">
            <a:extLst>
              <a:ext uri="{FF2B5EF4-FFF2-40B4-BE49-F238E27FC236}">
                <a16:creationId xmlns:a16="http://schemas.microsoft.com/office/drawing/2014/main" id="{A8CF4A48-1636-482B-A0CB-1F0A90453DC7}"/>
              </a:ext>
            </a:extLst>
          </p:cNvPr>
          <p:cNvSpPr/>
          <p:nvPr/>
        </p:nvSpPr>
        <p:spPr>
          <a:xfrm>
            <a:off x="2395181" y="1261939"/>
            <a:ext cx="627797"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a:extLst>
              <a:ext uri="{FF2B5EF4-FFF2-40B4-BE49-F238E27FC236}">
                <a16:creationId xmlns:a16="http://schemas.microsoft.com/office/drawing/2014/main" id="{2BFE7E44-63FD-4FFF-A430-D1E94F54708D}"/>
              </a:ext>
            </a:extLst>
          </p:cNvPr>
          <p:cNvSpPr txBox="1"/>
          <p:nvPr/>
        </p:nvSpPr>
        <p:spPr>
          <a:xfrm>
            <a:off x="354368" y="2975465"/>
            <a:ext cx="1645499" cy="923330"/>
          </a:xfrm>
          <a:prstGeom prst="rect">
            <a:avLst/>
          </a:prstGeom>
          <a:noFill/>
        </p:spPr>
        <p:txBody>
          <a:bodyPr wrap="square" rtlCol="0">
            <a:spAutoFit/>
          </a:bodyPr>
          <a:lstStyle/>
          <a:p>
            <a:pPr algn="ctr"/>
            <a:r>
              <a:rPr lang="es-MX" b="1" dirty="0"/>
              <a:t>Simulación de acto jurídico </a:t>
            </a:r>
          </a:p>
          <a:p>
            <a:pPr algn="ctr"/>
            <a:r>
              <a:rPr lang="es-MX" b="1" dirty="0"/>
              <a:t>(art. 60 Bis) </a:t>
            </a:r>
          </a:p>
        </p:txBody>
      </p:sp>
      <p:sp>
        <p:nvSpPr>
          <p:cNvPr id="10" name="Rectángulo: esquinas redondeadas 9">
            <a:extLst>
              <a:ext uri="{FF2B5EF4-FFF2-40B4-BE49-F238E27FC236}">
                <a16:creationId xmlns:a16="http://schemas.microsoft.com/office/drawing/2014/main" id="{F740B41D-2B9D-46DB-B7E3-E00B66A49C3D}"/>
              </a:ext>
            </a:extLst>
          </p:cNvPr>
          <p:cNvSpPr/>
          <p:nvPr/>
        </p:nvSpPr>
        <p:spPr>
          <a:xfrm>
            <a:off x="3022978" y="2661320"/>
            <a:ext cx="9068938" cy="1477328"/>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utilice personalidad jurídica distinta a la suya</a:t>
            </a:r>
            <a:r>
              <a:rPr lang="es-MX" dirty="0">
                <a:solidFill>
                  <a:schemeClr val="tx1"/>
                </a:solidFill>
              </a:rPr>
              <a:t> para obtener, en beneficio propio o de algún familiar hasta el cuarto grado por consanguinidad o afinidad, recursos públicos en forma contraria a la ley.</a:t>
            </a:r>
          </a:p>
        </p:txBody>
      </p:sp>
      <p:sp>
        <p:nvSpPr>
          <p:cNvPr id="11" name="Flecha: a la derecha 10">
            <a:extLst>
              <a:ext uri="{FF2B5EF4-FFF2-40B4-BE49-F238E27FC236}">
                <a16:creationId xmlns:a16="http://schemas.microsoft.com/office/drawing/2014/main" id="{734D7B34-0817-4922-8705-32E1AF3937BD}"/>
              </a:ext>
            </a:extLst>
          </p:cNvPr>
          <p:cNvSpPr/>
          <p:nvPr/>
        </p:nvSpPr>
        <p:spPr>
          <a:xfrm>
            <a:off x="2283527" y="3281986"/>
            <a:ext cx="614445"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CuadroTexto 12">
            <a:extLst>
              <a:ext uri="{FF2B5EF4-FFF2-40B4-BE49-F238E27FC236}">
                <a16:creationId xmlns:a16="http://schemas.microsoft.com/office/drawing/2014/main" id="{745FA741-3F5B-4944-B848-A0838DDF94D0}"/>
              </a:ext>
            </a:extLst>
          </p:cNvPr>
          <p:cNvSpPr txBox="1"/>
          <p:nvPr/>
        </p:nvSpPr>
        <p:spPr>
          <a:xfrm>
            <a:off x="770624" y="5041178"/>
            <a:ext cx="1645499" cy="923330"/>
          </a:xfrm>
          <a:prstGeom prst="rect">
            <a:avLst/>
          </a:prstGeom>
          <a:noFill/>
        </p:spPr>
        <p:txBody>
          <a:bodyPr wrap="square" rtlCol="0">
            <a:spAutoFit/>
          </a:bodyPr>
          <a:lstStyle/>
          <a:p>
            <a:pPr algn="ctr"/>
            <a:r>
              <a:rPr lang="es-MX" b="1" dirty="0"/>
              <a:t>Tráfico de influencias </a:t>
            </a:r>
          </a:p>
          <a:p>
            <a:pPr algn="ctr"/>
            <a:r>
              <a:rPr lang="es-MX" b="1" dirty="0"/>
              <a:t>(art. 61) </a:t>
            </a:r>
          </a:p>
        </p:txBody>
      </p:sp>
      <p:sp>
        <p:nvSpPr>
          <p:cNvPr id="14" name="Rectángulo: esquinas redondeadas 13">
            <a:extLst>
              <a:ext uri="{FF2B5EF4-FFF2-40B4-BE49-F238E27FC236}">
                <a16:creationId xmlns:a16="http://schemas.microsoft.com/office/drawing/2014/main" id="{C469C566-3094-41ED-BB29-500599E8699B}"/>
              </a:ext>
            </a:extLst>
          </p:cNvPr>
          <p:cNvSpPr/>
          <p:nvPr/>
        </p:nvSpPr>
        <p:spPr>
          <a:xfrm>
            <a:off x="3022978" y="4603546"/>
            <a:ext cx="9068938" cy="1798594"/>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utilice la posición que su empleo, cargo o comisión le confiere</a:t>
            </a:r>
            <a:r>
              <a:rPr lang="es-MX" dirty="0">
                <a:solidFill>
                  <a:schemeClr val="tx1"/>
                </a:solidFill>
              </a:rPr>
              <a:t> para inducir a que otro servidor público efectúe, retrase u omita realizar algún acto de su competencia, para generar cualquier beneficio, provecho o ventaja para sí o para alguna de las personas a que se refiere el artículo 52.</a:t>
            </a:r>
          </a:p>
        </p:txBody>
      </p:sp>
      <p:sp>
        <p:nvSpPr>
          <p:cNvPr id="15" name="Flecha: a la derecha 14">
            <a:extLst>
              <a:ext uri="{FF2B5EF4-FFF2-40B4-BE49-F238E27FC236}">
                <a16:creationId xmlns:a16="http://schemas.microsoft.com/office/drawing/2014/main" id="{2DC4F90A-B608-4579-B4D3-580B06C278A9}"/>
              </a:ext>
            </a:extLst>
          </p:cNvPr>
          <p:cNvSpPr/>
          <p:nvPr/>
        </p:nvSpPr>
        <p:spPr>
          <a:xfrm>
            <a:off x="2301821" y="5359541"/>
            <a:ext cx="614445"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668504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14</a:t>
            </a:fld>
            <a:endParaRPr lang="es-MX"/>
          </a:p>
        </p:txBody>
      </p:sp>
      <p:sp>
        <p:nvSpPr>
          <p:cNvPr id="5" name="CuadroTexto 4">
            <a:extLst>
              <a:ext uri="{FF2B5EF4-FFF2-40B4-BE49-F238E27FC236}">
                <a16:creationId xmlns:a16="http://schemas.microsoft.com/office/drawing/2014/main" id="{1A8F9B80-F64B-49E3-9255-395FA2FF736E}"/>
              </a:ext>
            </a:extLst>
          </p:cNvPr>
          <p:cNvSpPr txBox="1"/>
          <p:nvPr/>
        </p:nvSpPr>
        <p:spPr>
          <a:xfrm>
            <a:off x="419072" y="743819"/>
            <a:ext cx="1645500" cy="646331"/>
          </a:xfrm>
          <a:prstGeom prst="rect">
            <a:avLst/>
          </a:prstGeom>
          <a:noFill/>
        </p:spPr>
        <p:txBody>
          <a:bodyPr wrap="square" rtlCol="0">
            <a:spAutoFit/>
          </a:bodyPr>
          <a:lstStyle/>
          <a:p>
            <a:pPr algn="ctr"/>
            <a:r>
              <a:rPr lang="es-MX" b="1" dirty="0"/>
              <a:t>Encubrimiento </a:t>
            </a:r>
          </a:p>
          <a:p>
            <a:pPr algn="ctr"/>
            <a:r>
              <a:rPr lang="es-MX" b="1" dirty="0"/>
              <a:t>(art. 62)</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3125337" y="455860"/>
            <a:ext cx="8007096" cy="1250110"/>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cuando en el ejercicio de sus funciones llegare a advertir actos u omisiones que pudieren constituir faltas administrativas, </a:t>
            </a:r>
            <a:r>
              <a:rPr lang="es-MX" b="1" dirty="0">
                <a:solidFill>
                  <a:srgbClr val="FF0000"/>
                </a:solidFill>
              </a:rPr>
              <a:t>realice deliberadamente alguna conducta para su ocultamiento.</a:t>
            </a:r>
          </a:p>
        </p:txBody>
      </p:sp>
      <p:sp>
        <p:nvSpPr>
          <p:cNvPr id="6" name="Flecha: a la derecha 5">
            <a:extLst>
              <a:ext uri="{FF2B5EF4-FFF2-40B4-BE49-F238E27FC236}">
                <a16:creationId xmlns:a16="http://schemas.microsoft.com/office/drawing/2014/main" id="{A8CF4A48-1636-482B-A0CB-1F0A90453DC7}"/>
              </a:ext>
            </a:extLst>
          </p:cNvPr>
          <p:cNvSpPr/>
          <p:nvPr/>
        </p:nvSpPr>
        <p:spPr>
          <a:xfrm>
            <a:off x="2283527" y="937613"/>
            <a:ext cx="627797"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a:extLst>
              <a:ext uri="{FF2B5EF4-FFF2-40B4-BE49-F238E27FC236}">
                <a16:creationId xmlns:a16="http://schemas.microsoft.com/office/drawing/2014/main" id="{2BFE7E44-63FD-4FFF-A430-D1E94F54708D}"/>
              </a:ext>
            </a:extLst>
          </p:cNvPr>
          <p:cNvSpPr txBox="1"/>
          <p:nvPr/>
        </p:nvSpPr>
        <p:spPr>
          <a:xfrm>
            <a:off x="266806" y="2631658"/>
            <a:ext cx="1207156" cy="646331"/>
          </a:xfrm>
          <a:prstGeom prst="rect">
            <a:avLst/>
          </a:prstGeom>
          <a:noFill/>
        </p:spPr>
        <p:txBody>
          <a:bodyPr wrap="square" rtlCol="0">
            <a:spAutoFit/>
          </a:bodyPr>
          <a:lstStyle/>
          <a:p>
            <a:pPr algn="ctr"/>
            <a:r>
              <a:rPr lang="es-MX" b="1" dirty="0"/>
              <a:t>Desacato</a:t>
            </a:r>
          </a:p>
          <a:p>
            <a:pPr algn="ctr"/>
            <a:r>
              <a:rPr lang="es-MX" b="1" dirty="0"/>
              <a:t>(art. 63) </a:t>
            </a:r>
          </a:p>
        </p:txBody>
      </p:sp>
      <p:sp>
        <p:nvSpPr>
          <p:cNvPr id="10" name="Rectángulo: esquinas redondeadas 9">
            <a:extLst>
              <a:ext uri="{FF2B5EF4-FFF2-40B4-BE49-F238E27FC236}">
                <a16:creationId xmlns:a16="http://schemas.microsoft.com/office/drawing/2014/main" id="{F740B41D-2B9D-46DB-B7E3-E00B66A49C3D}"/>
              </a:ext>
            </a:extLst>
          </p:cNvPr>
          <p:cNvSpPr/>
          <p:nvPr/>
        </p:nvSpPr>
        <p:spPr>
          <a:xfrm>
            <a:off x="2416123" y="1883391"/>
            <a:ext cx="9675793" cy="2142866"/>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tratándose de requerimientos o resoluciones de autoridades fiscalizadoras, de control interno, judiciales, electorales o en materia de defensa de los derechos humanos o cualquier otra competente, </a:t>
            </a:r>
            <a:r>
              <a:rPr lang="es-MX" b="1" dirty="0">
                <a:solidFill>
                  <a:srgbClr val="FF0000"/>
                </a:solidFill>
              </a:rPr>
              <a:t>proporcione información falsa, así como no dé respuesta alguna, retrase deliberadamente y sin justificación</a:t>
            </a:r>
            <a:r>
              <a:rPr lang="es-MX" dirty="0">
                <a:solidFill>
                  <a:schemeClr val="tx1"/>
                </a:solidFill>
              </a:rPr>
              <a:t> la entrega de la información, a pesar de que le hayan sido impuestas medidas de apremio conforme a las disposiciones aplicables.</a:t>
            </a:r>
          </a:p>
        </p:txBody>
      </p:sp>
      <p:sp>
        <p:nvSpPr>
          <p:cNvPr id="11" name="Flecha: a la derecha 10">
            <a:extLst>
              <a:ext uri="{FF2B5EF4-FFF2-40B4-BE49-F238E27FC236}">
                <a16:creationId xmlns:a16="http://schemas.microsoft.com/office/drawing/2014/main" id="{734D7B34-0817-4922-8705-32E1AF3937BD}"/>
              </a:ext>
            </a:extLst>
          </p:cNvPr>
          <p:cNvSpPr/>
          <p:nvPr/>
        </p:nvSpPr>
        <p:spPr>
          <a:xfrm>
            <a:off x="1593373" y="2785759"/>
            <a:ext cx="614445"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CuadroTexto 12">
            <a:extLst>
              <a:ext uri="{FF2B5EF4-FFF2-40B4-BE49-F238E27FC236}">
                <a16:creationId xmlns:a16="http://schemas.microsoft.com/office/drawing/2014/main" id="{745FA741-3F5B-4944-B848-A0838DDF94D0}"/>
              </a:ext>
            </a:extLst>
          </p:cNvPr>
          <p:cNvSpPr txBox="1"/>
          <p:nvPr/>
        </p:nvSpPr>
        <p:spPr>
          <a:xfrm>
            <a:off x="770624" y="5041178"/>
            <a:ext cx="1645499" cy="646331"/>
          </a:xfrm>
          <a:prstGeom prst="rect">
            <a:avLst/>
          </a:prstGeom>
          <a:noFill/>
        </p:spPr>
        <p:txBody>
          <a:bodyPr wrap="square" rtlCol="0">
            <a:spAutoFit/>
          </a:bodyPr>
          <a:lstStyle/>
          <a:p>
            <a:pPr algn="ctr"/>
            <a:r>
              <a:rPr lang="es-MX" b="1" dirty="0"/>
              <a:t>Nepotismo </a:t>
            </a:r>
          </a:p>
          <a:p>
            <a:pPr algn="ctr"/>
            <a:r>
              <a:rPr lang="es-MX" b="1" dirty="0"/>
              <a:t>(art. 63 Bis) </a:t>
            </a:r>
          </a:p>
        </p:txBody>
      </p:sp>
      <p:sp>
        <p:nvSpPr>
          <p:cNvPr id="14" name="Rectángulo: esquinas redondeadas 13">
            <a:extLst>
              <a:ext uri="{FF2B5EF4-FFF2-40B4-BE49-F238E27FC236}">
                <a16:creationId xmlns:a16="http://schemas.microsoft.com/office/drawing/2014/main" id="{C469C566-3094-41ED-BB29-500599E8699B}"/>
              </a:ext>
            </a:extLst>
          </p:cNvPr>
          <p:cNvSpPr/>
          <p:nvPr/>
        </p:nvSpPr>
        <p:spPr>
          <a:xfrm>
            <a:off x="2911324" y="4203678"/>
            <a:ext cx="9180592" cy="2319952"/>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valiéndose de las atribuciones o facultades de su empleo, cargo o comisión, directa o indirectamente, </a:t>
            </a:r>
            <a:r>
              <a:rPr lang="es-MX" b="1" dirty="0">
                <a:solidFill>
                  <a:srgbClr val="FF0000"/>
                </a:solidFill>
              </a:rPr>
              <a:t>designe, nombre o intervenga para que se contrate</a:t>
            </a:r>
            <a:r>
              <a:rPr lang="es-MX" dirty="0">
                <a:solidFill>
                  <a:schemeClr val="tx1"/>
                </a:solidFill>
              </a:rPr>
              <a:t> como personal de confianza, de estructura, de base o por honorarios en el ente público en que ejerza sus funciones, a personas con las que tenga lazos de parentesco por consanguinidad hasta el cuarto grado, de afinidad hasta el segundo grado, o vínculo de matrimonio o concubinato.</a:t>
            </a:r>
          </a:p>
        </p:txBody>
      </p:sp>
      <p:sp>
        <p:nvSpPr>
          <p:cNvPr id="15" name="Flecha: a la derecha 14">
            <a:extLst>
              <a:ext uri="{FF2B5EF4-FFF2-40B4-BE49-F238E27FC236}">
                <a16:creationId xmlns:a16="http://schemas.microsoft.com/office/drawing/2014/main" id="{2DC4F90A-B608-4579-B4D3-580B06C278A9}"/>
              </a:ext>
            </a:extLst>
          </p:cNvPr>
          <p:cNvSpPr/>
          <p:nvPr/>
        </p:nvSpPr>
        <p:spPr>
          <a:xfrm>
            <a:off x="2301821" y="5359541"/>
            <a:ext cx="468675" cy="22239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11370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15</a:t>
            </a:fld>
            <a:endParaRPr lang="es-MX"/>
          </a:p>
        </p:txBody>
      </p:sp>
      <p:sp>
        <p:nvSpPr>
          <p:cNvPr id="5" name="CuadroTexto 4">
            <a:extLst>
              <a:ext uri="{FF2B5EF4-FFF2-40B4-BE49-F238E27FC236}">
                <a16:creationId xmlns:a16="http://schemas.microsoft.com/office/drawing/2014/main" id="{1A8F9B80-F64B-49E3-9255-395FA2FF736E}"/>
              </a:ext>
            </a:extLst>
          </p:cNvPr>
          <p:cNvSpPr txBox="1"/>
          <p:nvPr/>
        </p:nvSpPr>
        <p:spPr>
          <a:xfrm>
            <a:off x="745557" y="1356155"/>
            <a:ext cx="2638027" cy="646331"/>
          </a:xfrm>
          <a:prstGeom prst="rect">
            <a:avLst/>
          </a:prstGeom>
          <a:noFill/>
        </p:spPr>
        <p:txBody>
          <a:bodyPr wrap="square" rtlCol="0">
            <a:spAutoFit/>
          </a:bodyPr>
          <a:lstStyle/>
          <a:p>
            <a:pPr algn="ctr"/>
            <a:r>
              <a:rPr lang="es-MX" b="1" dirty="0"/>
              <a:t>Obstrucción de la justicia </a:t>
            </a:r>
          </a:p>
          <a:p>
            <a:pPr algn="ctr"/>
            <a:r>
              <a:rPr lang="es-MX" b="1" dirty="0"/>
              <a:t>(art. 64)</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4926842" y="5186149"/>
            <a:ext cx="7142328" cy="1091423"/>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marL="400050" indent="-400050" algn="just">
              <a:lnSpc>
                <a:spcPct val="150000"/>
              </a:lnSpc>
              <a:buFont typeface="+mj-lt"/>
              <a:buAutoNum type="romanUcPeriod" startAt="3"/>
            </a:pPr>
            <a:r>
              <a:rPr lang="es-MX" b="1" dirty="0">
                <a:solidFill>
                  <a:srgbClr val="FF0000"/>
                </a:solidFill>
              </a:rPr>
              <a:t>Revelen la identidad de un denunciante anónimo</a:t>
            </a:r>
            <a:r>
              <a:rPr lang="es-MX" dirty="0">
                <a:solidFill>
                  <a:schemeClr val="tx1"/>
                </a:solidFill>
              </a:rPr>
              <a:t> protegido bajo los preceptos establecidos en esta Ley. </a:t>
            </a:r>
            <a:endParaRPr lang="es-MX" b="1" dirty="0">
              <a:solidFill>
                <a:schemeClr val="tx1"/>
              </a:solidFill>
            </a:endParaRPr>
          </a:p>
        </p:txBody>
      </p:sp>
      <p:sp>
        <p:nvSpPr>
          <p:cNvPr id="6" name="Flecha: a la derecha 5">
            <a:extLst>
              <a:ext uri="{FF2B5EF4-FFF2-40B4-BE49-F238E27FC236}">
                <a16:creationId xmlns:a16="http://schemas.microsoft.com/office/drawing/2014/main" id="{A8CF4A48-1636-482B-A0CB-1F0A90453DC7}"/>
              </a:ext>
            </a:extLst>
          </p:cNvPr>
          <p:cNvSpPr/>
          <p:nvPr/>
        </p:nvSpPr>
        <p:spPr>
          <a:xfrm rot="5400000">
            <a:off x="1635605" y="2496600"/>
            <a:ext cx="833699" cy="2623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 name="CuadroTexto 1">
            <a:extLst>
              <a:ext uri="{FF2B5EF4-FFF2-40B4-BE49-F238E27FC236}">
                <a16:creationId xmlns:a16="http://schemas.microsoft.com/office/drawing/2014/main" id="{661FEBAF-FA13-4C60-9B83-349DEF6610EF}"/>
              </a:ext>
            </a:extLst>
          </p:cNvPr>
          <p:cNvSpPr txBox="1"/>
          <p:nvPr/>
        </p:nvSpPr>
        <p:spPr>
          <a:xfrm>
            <a:off x="155631" y="3167208"/>
            <a:ext cx="3817881" cy="1295868"/>
          </a:xfrm>
          <a:prstGeom prst="rect">
            <a:avLst/>
          </a:prstGeom>
          <a:noFill/>
        </p:spPr>
        <p:txBody>
          <a:bodyPr wrap="square" rtlCol="0">
            <a:spAutoFit/>
          </a:bodyPr>
          <a:lstStyle/>
          <a:p>
            <a:pPr algn="just">
              <a:lnSpc>
                <a:spcPct val="150000"/>
              </a:lnSpc>
            </a:pPr>
            <a:r>
              <a:rPr lang="es-MX" dirty="0"/>
              <a:t>Los Servidores Públicos responsables de la investigación, substanciación y resolución de las faltas administrativas</a:t>
            </a:r>
          </a:p>
        </p:txBody>
      </p:sp>
      <p:sp>
        <p:nvSpPr>
          <p:cNvPr id="16" name="Rectángulo: esquinas redondeadas 15">
            <a:extLst>
              <a:ext uri="{FF2B5EF4-FFF2-40B4-BE49-F238E27FC236}">
                <a16:creationId xmlns:a16="http://schemas.microsoft.com/office/drawing/2014/main" id="{5B148F7B-D038-47FB-B03C-6CDB0B2DEA91}"/>
              </a:ext>
            </a:extLst>
          </p:cNvPr>
          <p:cNvSpPr/>
          <p:nvPr/>
        </p:nvSpPr>
        <p:spPr>
          <a:xfrm>
            <a:off x="4926842" y="580428"/>
            <a:ext cx="6088144" cy="1845309"/>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marL="400050" indent="-400050" algn="just">
              <a:lnSpc>
                <a:spcPct val="150000"/>
              </a:lnSpc>
              <a:buFont typeface="+mj-lt"/>
              <a:buAutoNum type="romanUcPeriod"/>
            </a:pPr>
            <a:r>
              <a:rPr lang="es-MX" b="1" dirty="0">
                <a:solidFill>
                  <a:srgbClr val="FF0000"/>
                </a:solidFill>
              </a:rPr>
              <a:t>Realicen cualquier acto que simule conductas no graves</a:t>
            </a:r>
            <a:r>
              <a:rPr lang="es-MX" dirty="0">
                <a:solidFill>
                  <a:schemeClr val="tx1"/>
                </a:solidFill>
              </a:rPr>
              <a:t> durante la investigación de actos u omisiones calificados como graves en la presente Ley y demás disposiciones aplicables;</a:t>
            </a:r>
          </a:p>
        </p:txBody>
      </p:sp>
      <p:sp>
        <p:nvSpPr>
          <p:cNvPr id="17" name="Rectángulo: esquinas redondeadas 16">
            <a:extLst>
              <a:ext uri="{FF2B5EF4-FFF2-40B4-BE49-F238E27FC236}">
                <a16:creationId xmlns:a16="http://schemas.microsoft.com/office/drawing/2014/main" id="{72DD3D2E-9431-4AED-B190-031DD1412FBA}"/>
              </a:ext>
            </a:extLst>
          </p:cNvPr>
          <p:cNvSpPr/>
          <p:nvPr/>
        </p:nvSpPr>
        <p:spPr>
          <a:xfrm>
            <a:off x="4926842" y="2730738"/>
            <a:ext cx="7142328" cy="2168808"/>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marL="400050" indent="-400050" algn="just">
              <a:lnSpc>
                <a:spcPct val="150000"/>
              </a:lnSpc>
              <a:buFont typeface="+mj-lt"/>
              <a:buAutoNum type="romanUcPeriod" startAt="2"/>
            </a:pPr>
            <a:r>
              <a:rPr lang="es-MX" b="1" dirty="0">
                <a:solidFill>
                  <a:srgbClr val="FF0000"/>
                </a:solidFill>
              </a:rPr>
              <a:t>No inicien el procedimiento correspondiente ante la autoridad competente</a:t>
            </a:r>
            <a:r>
              <a:rPr lang="es-MX" dirty="0">
                <a:solidFill>
                  <a:schemeClr val="tx1"/>
                </a:solidFill>
              </a:rPr>
              <a:t>, dentro del plazo de treinta días naturales, a partir de que tengan conocimiento de cualquier conducta que pudiera constituir una Falta administrativa grave, Faltas de particulares o un acto de corrupción; y</a:t>
            </a:r>
            <a:endParaRPr lang="es-MX" b="1" dirty="0">
              <a:solidFill>
                <a:schemeClr val="tx1"/>
              </a:solidFill>
            </a:endParaRPr>
          </a:p>
        </p:txBody>
      </p:sp>
      <p:sp>
        <p:nvSpPr>
          <p:cNvPr id="3" name="Abrir llave 2">
            <a:extLst>
              <a:ext uri="{FF2B5EF4-FFF2-40B4-BE49-F238E27FC236}">
                <a16:creationId xmlns:a16="http://schemas.microsoft.com/office/drawing/2014/main" id="{36C85576-79C3-407B-A77B-D1735D78E063}"/>
              </a:ext>
            </a:extLst>
          </p:cNvPr>
          <p:cNvSpPr/>
          <p:nvPr/>
        </p:nvSpPr>
        <p:spPr>
          <a:xfrm>
            <a:off x="4258581" y="580428"/>
            <a:ext cx="383191" cy="5697144"/>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MX"/>
          </a:p>
        </p:txBody>
      </p:sp>
    </p:spTree>
    <p:extLst>
      <p:ext uri="{BB962C8B-B14F-4D97-AF65-F5344CB8AC3E}">
        <p14:creationId xmlns:p14="http://schemas.microsoft.com/office/powerpoint/2010/main" val="332908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16</a:t>
            </a:fld>
            <a:endParaRPr lang="es-MX"/>
          </a:p>
        </p:txBody>
      </p:sp>
      <p:sp>
        <p:nvSpPr>
          <p:cNvPr id="16" name="Rectángulo: esquinas redondeadas 15">
            <a:extLst>
              <a:ext uri="{FF2B5EF4-FFF2-40B4-BE49-F238E27FC236}">
                <a16:creationId xmlns:a16="http://schemas.microsoft.com/office/drawing/2014/main" id="{5B148F7B-D038-47FB-B03C-6CDB0B2DEA91}"/>
              </a:ext>
            </a:extLst>
          </p:cNvPr>
          <p:cNvSpPr/>
          <p:nvPr/>
        </p:nvSpPr>
        <p:spPr>
          <a:xfrm>
            <a:off x="4271749" y="1880378"/>
            <a:ext cx="7606353" cy="1046280"/>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b="1" dirty="0">
                <a:solidFill>
                  <a:srgbClr val="FF0000"/>
                </a:solidFill>
              </a:rPr>
              <a:t>Las violaciones a las disposiciones</a:t>
            </a:r>
            <a:r>
              <a:rPr lang="es-MX" dirty="0">
                <a:solidFill>
                  <a:schemeClr val="tx1"/>
                </a:solidFill>
              </a:rPr>
              <a:t> sobre fideicomisos establecidas en la Ley Federal de Austeridad Republicana (art. 64 Bis).</a:t>
            </a:r>
          </a:p>
        </p:txBody>
      </p:sp>
      <p:sp>
        <p:nvSpPr>
          <p:cNvPr id="17" name="Rectángulo: esquinas redondeadas 16">
            <a:extLst>
              <a:ext uri="{FF2B5EF4-FFF2-40B4-BE49-F238E27FC236}">
                <a16:creationId xmlns:a16="http://schemas.microsoft.com/office/drawing/2014/main" id="{72DD3D2E-9431-4AED-B190-031DD1412FBA}"/>
              </a:ext>
            </a:extLst>
          </p:cNvPr>
          <p:cNvSpPr/>
          <p:nvPr/>
        </p:nvSpPr>
        <p:spPr>
          <a:xfrm>
            <a:off x="4271748" y="3711150"/>
            <a:ext cx="7606353" cy="2346229"/>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La </a:t>
            </a:r>
            <a:r>
              <a:rPr lang="es-MX" b="1" dirty="0">
                <a:solidFill>
                  <a:srgbClr val="FF0000"/>
                </a:solidFill>
              </a:rPr>
              <a:t>omisión de enterar las cuotas, aportaciones, cuotas sociales o descuentos</a:t>
            </a:r>
            <a:r>
              <a:rPr lang="es-MX" dirty="0">
                <a:solidFill>
                  <a:schemeClr val="tx1"/>
                </a:solidFill>
              </a:rPr>
              <a:t> ante el Instituto de Seguridad y Servicios Sociales de los Trabajadores del Estado, en los términos que señalan los artículos 21 y 22 de la Ley del Instituto de Seguridad y Servicios Sociales de los Trabajadores del Estado (art. 64 Ter). </a:t>
            </a:r>
            <a:endParaRPr lang="es-MX" b="1" dirty="0">
              <a:solidFill>
                <a:schemeClr val="tx1"/>
              </a:solidFill>
            </a:endParaRPr>
          </a:p>
        </p:txBody>
      </p:sp>
      <p:sp>
        <p:nvSpPr>
          <p:cNvPr id="8" name="CuadroTexto 7">
            <a:extLst>
              <a:ext uri="{FF2B5EF4-FFF2-40B4-BE49-F238E27FC236}">
                <a16:creationId xmlns:a16="http://schemas.microsoft.com/office/drawing/2014/main" id="{4E652220-EDC7-478E-A02A-C4B03E556754}"/>
              </a:ext>
            </a:extLst>
          </p:cNvPr>
          <p:cNvSpPr txBox="1"/>
          <p:nvPr/>
        </p:nvSpPr>
        <p:spPr>
          <a:xfrm>
            <a:off x="225189" y="3528692"/>
            <a:ext cx="2818264" cy="880369"/>
          </a:xfrm>
          <a:prstGeom prst="rect">
            <a:avLst/>
          </a:prstGeom>
          <a:noFill/>
        </p:spPr>
        <p:txBody>
          <a:bodyPr wrap="square" rtlCol="0">
            <a:spAutoFit/>
          </a:bodyPr>
          <a:lstStyle/>
          <a:p>
            <a:pPr algn="just">
              <a:lnSpc>
                <a:spcPct val="150000"/>
              </a:lnSpc>
            </a:pPr>
            <a:r>
              <a:rPr lang="es-MX" dirty="0"/>
              <a:t>También son consideradas faltas administrativas graves</a:t>
            </a:r>
          </a:p>
        </p:txBody>
      </p:sp>
      <p:sp>
        <p:nvSpPr>
          <p:cNvPr id="9" name="Abrir llave 8">
            <a:extLst>
              <a:ext uri="{FF2B5EF4-FFF2-40B4-BE49-F238E27FC236}">
                <a16:creationId xmlns:a16="http://schemas.microsoft.com/office/drawing/2014/main" id="{96886A59-A409-4379-A063-909CDD1C309A}"/>
              </a:ext>
            </a:extLst>
          </p:cNvPr>
          <p:cNvSpPr/>
          <p:nvPr/>
        </p:nvSpPr>
        <p:spPr>
          <a:xfrm>
            <a:off x="3323232" y="1880377"/>
            <a:ext cx="723331" cy="417700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dirty="0"/>
          </a:p>
        </p:txBody>
      </p:sp>
    </p:spTree>
    <p:extLst>
      <p:ext uri="{BB962C8B-B14F-4D97-AF65-F5344CB8AC3E}">
        <p14:creationId xmlns:p14="http://schemas.microsoft.com/office/powerpoint/2010/main" val="187691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17</a:t>
            </a:fld>
            <a:endParaRPr lang="es-MX"/>
          </a:p>
        </p:txBody>
      </p:sp>
      <p:sp>
        <p:nvSpPr>
          <p:cNvPr id="2" name="CuadroTexto 1">
            <a:extLst>
              <a:ext uri="{FF2B5EF4-FFF2-40B4-BE49-F238E27FC236}">
                <a16:creationId xmlns:a16="http://schemas.microsoft.com/office/drawing/2014/main" id="{DB497A7D-4895-4926-AA57-615DCF687315}"/>
              </a:ext>
            </a:extLst>
          </p:cNvPr>
          <p:cNvSpPr txBox="1"/>
          <p:nvPr/>
        </p:nvSpPr>
        <p:spPr>
          <a:xfrm>
            <a:off x="182350" y="1405769"/>
            <a:ext cx="11229475" cy="880369"/>
          </a:xfrm>
          <a:prstGeom prst="rect">
            <a:avLst/>
          </a:prstGeom>
          <a:noFill/>
        </p:spPr>
        <p:txBody>
          <a:bodyPr wrap="square" rtlCol="0">
            <a:spAutoFit/>
          </a:bodyPr>
          <a:lstStyle/>
          <a:p>
            <a:pPr algn="just">
              <a:lnSpc>
                <a:spcPct val="150000"/>
              </a:lnSpc>
            </a:pPr>
            <a:r>
              <a:rPr lang="es-MX" dirty="0"/>
              <a:t>Relacionados en los artículos 65 a 72, de la Ley General de Responsabilidades Administrativas, los cuales señalan lo siguiente:</a:t>
            </a:r>
          </a:p>
        </p:txBody>
      </p:sp>
      <p:sp>
        <p:nvSpPr>
          <p:cNvPr id="3" name="Rectángulo 2">
            <a:extLst>
              <a:ext uri="{FF2B5EF4-FFF2-40B4-BE49-F238E27FC236}">
                <a16:creationId xmlns:a16="http://schemas.microsoft.com/office/drawing/2014/main" id="{AF17BAF1-B319-4D48-93D8-6928F82C5ADC}"/>
              </a:ext>
            </a:extLst>
          </p:cNvPr>
          <p:cNvSpPr/>
          <p:nvPr/>
        </p:nvSpPr>
        <p:spPr>
          <a:xfrm>
            <a:off x="627057" y="646180"/>
            <a:ext cx="10340059" cy="461665"/>
          </a:xfrm>
          <a:prstGeom prst="rect">
            <a:avLst/>
          </a:prstGeom>
          <a:noFill/>
        </p:spPr>
        <p:txBody>
          <a:bodyPr wrap="squar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ACTOS DE PARTICULARES VINCULADOS CON FALTAS ADMINISTRATIVAS GRAVES</a:t>
            </a:r>
            <a:endParaRPr lang="es-ES" sz="2400" b="1" u="sng" dirty="0">
              <a:ln w="22225">
                <a:solidFill>
                  <a:schemeClr val="accent2"/>
                </a:solidFill>
                <a:prstDash val="solid"/>
              </a:ln>
              <a:solidFill>
                <a:schemeClr val="accent2">
                  <a:lumMod val="40000"/>
                  <a:lumOff val="60000"/>
                </a:schemeClr>
              </a:solidFill>
            </a:endParaRPr>
          </a:p>
        </p:txBody>
      </p:sp>
      <p:sp>
        <p:nvSpPr>
          <p:cNvPr id="5" name="CuadroTexto 4">
            <a:extLst>
              <a:ext uri="{FF2B5EF4-FFF2-40B4-BE49-F238E27FC236}">
                <a16:creationId xmlns:a16="http://schemas.microsoft.com/office/drawing/2014/main" id="{1A8F9B80-F64B-49E3-9255-395FA2FF736E}"/>
              </a:ext>
            </a:extLst>
          </p:cNvPr>
          <p:cNvSpPr txBox="1"/>
          <p:nvPr/>
        </p:nvSpPr>
        <p:spPr>
          <a:xfrm>
            <a:off x="94662" y="2503086"/>
            <a:ext cx="1196059" cy="646331"/>
          </a:xfrm>
          <a:prstGeom prst="rect">
            <a:avLst/>
          </a:prstGeom>
          <a:noFill/>
        </p:spPr>
        <p:txBody>
          <a:bodyPr wrap="square" rtlCol="0">
            <a:spAutoFit/>
          </a:bodyPr>
          <a:lstStyle/>
          <a:p>
            <a:pPr algn="ctr"/>
            <a:r>
              <a:rPr lang="es-MX" b="1" dirty="0"/>
              <a:t>Soborno </a:t>
            </a:r>
          </a:p>
          <a:p>
            <a:pPr algn="ctr"/>
            <a:r>
              <a:rPr lang="es-MX" b="1" dirty="0"/>
              <a:t>(art. 66) </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1569493" y="2134532"/>
            <a:ext cx="10531931" cy="2587592"/>
          </a:xfrm>
          <a:prstGeom prst="roundRect">
            <a:avLst/>
          </a:prstGeom>
          <a:solidFill>
            <a:schemeClr val="accent1">
              <a:lumMod val="40000"/>
              <a:lumOff val="60000"/>
            </a:schemeClr>
          </a:solidFill>
          <a:ln>
            <a:solidFill>
              <a:schemeClr val="accent1">
                <a:lumMod val="40000"/>
                <a:lumOff val="6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particular que </a:t>
            </a:r>
            <a:r>
              <a:rPr lang="es-MX" b="1" dirty="0">
                <a:solidFill>
                  <a:srgbClr val="FF0000"/>
                </a:solidFill>
              </a:rPr>
              <a:t>prometa, ofrezca o entregue cualquier beneficio indebido</a:t>
            </a:r>
            <a:r>
              <a:rPr lang="es-MX" dirty="0">
                <a:solidFill>
                  <a:schemeClr val="tx1"/>
                </a:solidFill>
              </a:rPr>
              <a:t> a que se refiere el artículo 52, a uno o varios servidores públicos, directamente o a través de terceros, a cambio de que realicen o se abstengan de realizar un acto relacionado con sus funciones o con las de otro servidor público, o bien, abusen de su influencia real o supuesta, con el propósito de obtener o mantener, para sí mismo o para un tercero, un beneficio o ventaja, con independencia de la aceptación o recepción del beneficio o del resultado obtenido.</a:t>
            </a:r>
          </a:p>
        </p:txBody>
      </p:sp>
      <p:sp>
        <p:nvSpPr>
          <p:cNvPr id="11" name="Rectángulo: esquinas redondeadas 10">
            <a:extLst>
              <a:ext uri="{FF2B5EF4-FFF2-40B4-BE49-F238E27FC236}">
                <a16:creationId xmlns:a16="http://schemas.microsoft.com/office/drawing/2014/main" id="{04ACDCDB-212D-4027-A823-A9163C26CE3A}"/>
              </a:ext>
            </a:extLst>
          </p:cNvPr>
          <p:cNvSpPr/>
          <p:nvPr/>
        </p:nvSpPr>
        <p:spPr>
          <a:xfrm>
            <a:off x="2998006" y="4939072"/>
            <a:ext cx="9103417" cy="1450712"/>
          </a:xfrm>
          <a:prstGeom prst="roundRect">
            <a:avLst/>
          </a:prstGeom>
          <a:solidFill>
            <a:schemeClr val="accent1">
              <a:lumMod val="40000"/>
              <a:lumOff val="60000"/>
            </a:schemeClr>
          </a:solidFill>
          <a:ln>
            <a:solidFill>
              <a:schemeClr val="accent1">
                <a:lumMod val="40000"/>
                <a:lumOff val="6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particular que </a:t>
            </a:r>
            <a:r>
              <a:rPr lang="es-MX" b="1" dirty="0">
                <a:solidFill>
                  <a:srgbClr val="FF0000"/>
                </a:solidFill>
              </a:rPr>
              <a:t>realice actos u omisiones para participar</a:t>
            </a:r>
            <a:r>
              <a:rPr lang="es-MX" dirty="0">
                <a:solidFill>
                  <a:schemeClr val="tx1"/>
                </a:solidFill>
              </a:rPr>
              <a:t> en los mismos sean federales, locales o municipales, no obstante que por disposición de ley o resolución de autoridad competente se encuentren impedido o inhabilitado para ello.</a:t>
            </a:r>
          </a:p>
        </p:txBody>
      </p:sp>
      <p:sp>
        <p:nvSpPr>
          <p:cNvPr id="13" name="CuadroTexto 12">
            <a:extLst>
              <a:ext uri="{FF2B5EF4-FFF2-40B4-BE49-F238E27FC236}">
                <a16:creationId xmlns:a16="http://schemas.microsoft.com/office/drawing/2014/main" id="{5664D6E5-9B54-40C1-9F5A-C81A58FD9522}"/>
              </a:ext>
            </a:extLst>
          </p:cNvPr>
          <p:cNvSpPr txBox="1"/>
          <p:nvPr/>
        </p:nvSpPr>
        <p:spPr>
          <a:xfrm>
            <a:off x="759315" y="4819681"/>
            <a:ext cx="2146916" cy="1200329"/>
          </a:xfrm>
          <a:prstGeom prst="rect">
            <a:avLst/>
          </a:prstGeom>
          <a:noFill/>
        </p:spPr>
        <p:txBody>
          <a:bodyPr wrap="square" rtlCol="0">
            <a:spAutoFit/>
          </a:bodyPr>
          <a:lstStyle/>
          <a:p>
            <a:pPr algn="ctr"/>
            <a:r>
              <a:rPr lang="es-MX" b="1" dirty="0"/>
              <a:t>Participación ilícita en procedimientos administrativos </a:t>
            </a:r>
          </a:p>
          <a:p>
            <a:pPr algn="ctr"/>
            <a:r>
              <a:rPr lang="es-MX" b="1" dirty="0"/>
              <a:t>(art. 67) </a:t>
            </a:r>
          </a:p>
        </p:txBody>
      </p:sp>
      <p:sp>
        <p:nvSpPr>
          <p:cNvPr id="10" name="Flecha: doblada hacia arriba 9">
            <a:extLst>
              <a:ext uri="{FF2B5EF4-FFF2-40B4-BE49-F238E27FC236}">
                <a16:creationId xmlns:a16="http://schemas.microsoft.com/office/drawing/2014/main" id="{FCC38FFB-4E73-4060-BF15-60B939E83710}"/>
              </a:ext>
            </a:extLst>
          </p:cNvPr>
          <p:cNvSpPr/>
          <p:nvPr/>
        </p:nvSpPr>
        <p:spPr>
          <a:xfrm rot="5400000">
            <a:off x="634618" y="3298067"/>
            <a:ext cx="545911" cy="429766"/>
          </a:xfrm>
          <a:prstGeom prst="ben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Flecha: doblada hacia arriba 13">
            <a:extLst>
              <a:ext uri="{FF2B5EF4-FFF2-40B4-BE49-F238E27FC236}">
                <a16:creationId xmlns:a16="http://schemas.microsoft.com/office/drawing/2014/main" id="{22880322-0730-4F53-9A0D-6E948022BC46}"/>
              </a:ext>
            </a:extLst>
          </p:cNvPr>
          <p:cNvSpPr/>
          <p:nvPr/>
        </p:nvSpPr>
        <p:spPr>
          <a:xfrm rot="5400000">
            <a:off x="1865092" y="5987691"/>
            <a:ext cx="365127" cy="429766"/>
          </a:xfrm>
          <a:prstGeom prst="ben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36634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18</a:t>
            </a:fld>
            <a:endParaRPr lang="es-MX"/>
          </a:p>
        </p:txBody>
      </p:sp>
      <p:sp>
        <p:nvSpPr>
          <p:cNvPr id="5" name="CuadroTexto 4">
            <a:extLst>
              <a:ext uri="{FF2B5EF4-FFF2-40B4-BE49-F238E27FC236}">
                <a16:creationId xmlns:a16="http://schemas.microsoft.com/office/drawing/2014/main" id="{1A8F9B80-F64B-49E3-9255-395FA2FF736E}"/>
              </a:ext>
            </a:extLst>
          </p:cNvPr>
          <p:cNvSpPr txBox="1"/>
          <p:nvPr/>
        </p:nvSpPr>
        <p:spPr>
          <a:xfrm>
            <a:off x="23666" y="707349"/>
            <a:ext cx="2703129" cy="923330"/>
          </a:xfrm>
          <a:prstGeom prst="rect">
            <a:avLst/>
          </a:prstGeom>
          <a:noFill/>
        </p:spPr>
        <p:txBody>
          <a:bodyPr wrap="square" rtlCol="0">
            <a:spAutoFit/>
          </a:bodyPr>
          <a:lstStyle/>
          <a:p>
            <a:pPr algn="ctr"/>
            <a:r>
              <a:rPr lang="es-MX" b="1" dirty="0"/>
              <a:t>Tráfico de influencias para inducir a la autoridad </a:t>
            </a:r>
          </a:p>
          <a:p>
            <a:pPr algn="ctr"/>
            <a:r>
              <a:rPr lang="es-MX" b="1" dirty="0"/>
              <a:t>(art. 68) </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2750460" y="887099"/>
            <a:ext cx="9303633" cy="1664355"/>
          </a:xfrm>
          <a:prstGeom prst="roundRect">
            <a:avLst/>
          </a:prstGeom>
          <a:solidFill>
            <a:schemeClr val="accent1">
              <a:lumMod val="40000"/>
              <a:lumOff val="60000"/>
            </a:schemeClr>
          </a:solidFill>
          <a:ln>
            <a:solidFill>
              <a:schemeClr val="accent1">
                <a:lumMod val="40000"/>
                <a:lumOff val="6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particular que </a:t>
            </a:r>
            <a:r>
              <a:rPr lang="es-MX" b="1" dirty="0">
                <a:solidFill>
                  <a:srgbClr val="FF0000"/>
                </a:solidFill>
              </a:rPr>
              <a:t>use su influencia, poder económico o político, real o ficticio</a:t>
            </a:r>
            <a:r>
              <a:rPr lang="es-MX" dirty="0">
                <a:solidFill>
                  <a:schemeClr val="tx1"/>
                </a:solidFill>
              </a:rPr>
              <a:t>, sobre cualquier servidor público, con el propósito de obtener para sí o para un tercero un beneficio o ventaja, o para causar perjuicio a alguna persona o al servicio público, con independencia de la aceptación del servidor o de los Servidores Públicos o del resultado obtenido.</a:t>
            </a:r>
          </a:p>
        </p:txBody>
      </p:sp>
      <p:sp>
        <p:nvSpPr>
          <p:cNvPr id="11" name="Rectángulo: esquinas redondeadas 10">
            <a:extLst>
              <a:ext uri="{FF2B5EF4-FFF2-40B4-BE49-F238E27FC236}">
                <a16:creationId xmlns:a16="http://schemas.microsoft.com/office/drawing/2014/main" id="{04ACDCDB-212D-4027-A823-A9163C26CE3A}"/>
              </a:ext>
            </a:extLst>
          </p:cNvPr>
          <p:cNvSpPr/>
          <p:nvPr/>
        </p:nvSpPr>
        <p:spPr>
          <a:xfrm>
            <a:off x="1543179" y="2947915"/>
            <a:ext cx="10524562" cy="3543367"/>
          </a:xfrm>
          <a:prstGeom prst="roundRect">
            <a:avLst/>
          </a:prstGeom>
          <a:solidFill>
            <a:schemeClr val="accent1">
              <a:lumMod val="40000"/>
              <a:lumOff val="60000"/>
            </a:schemeClr>
          </a:solidFill>
          <a:ln>
            <a:solidFill>
              <a:schemeClr val="accent1">
                <a:lumMod val="40000"/>
                <a:lumOff val="6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particular que </a:t>
            </a:r>
            <a:r>
              <a:rPr lang="es-MX" b="1" dirty="0">
                <a:solidFill>
                  <a:srgbClr val="FF0000"/>
                </a:solidFill>
              </a:rPr>
              <a:t>presente documentación o información falsa o alterada, o simulen</a:t>
            </a:r>
            <a:r>
              <a:rPr lang="es-MX" dirty="0">
                <a:solidFill>
                  <a:schemeClr val="tx1"/>
                </a:solidFill>
              </a:rPr>
              <a:t> el cumplimiento de requisitos o reglas establecidos en los procedimientos administrativos, con el propósito de lograr una autorización, un beneficio, una ventaja o de perjudicar a persona alguna.</a:t>
            </a:r>
          </a:p>
          <a:p>
            <a:pPr algn="just">
              <a:lnSpc>
                <a:spcPct val="150000"/>
              </a:lnSpc>
            </a:pPr>
            <a:endParaRPr lang="es-MX" sz="500" dirty="0">
              <a:solidFill>
                <a:schemeClr val="tx1"/>
              </a:solidFill>
            </a:endParaRPr>
          </a:p>
          <a:p>
            <a:pPr algn="just">
              <a:lnSpc>
                <a:spcPct val="150000"/>
              </a:lnSpc>
            </a:pPr>
            <a:r>
              <a:rPr lang="es-MX" dirty="0">
                <a:solidFill>
                  <a:schemeClr val="tx1"/>
                </a:solidFill>
              </a:rPr>
              <a:t>Incurrirán en obstrucción de facultades de investigación el particular que, teniendo información vinculada con una investigación de faltas administrativas, proporcione información falsa, retrase deliberada e injustificadamente la entrega de la misma, o no dé respuesta alguna a los requerimientos o resoluciones de autoridades investigadoras, substanciadoras o resolutoras, siempre y cuando le hayan sido impuestas previamente medidas de apremio conforme a las disposiciones aplicables. </a:t>
            </a:r>
          </a:p>
        </p:txBody>
      </p:sp>
      <p:sp>
        <p:nvSpPr>
          <p:cNvPr id="13" name="CuadroTexto 12">
            <a:extLst>
              <a:ext uri="{FF2B5EF4-FFF2-40B4-BE49-F238E27FC236}">
                <a16:creationId xmlns:a16="http://schemas.microsoft.com/office/drawing/2014/main" id="{5664D6E5-9B54-40C1-9F5A-C81A58FD9522}"/>
              </a:ext>
            </a:extLst>
          </p:cNvPr>
          <p:cNvSpPr txBox="1"/>
          <p:nvPr/>
        </p:nvSpPr>
        <p:spPr>
          <a:xfrm>
            <a:off x="-17278" y="2486504"/>
            <a:ext cx="1937103" cy="923330"/>
          </a:xfrm>
          <a:prstGeom prst="rect">
            <a:avLst/>
          </a:prstGeom>
          <a:noFill/>
        </p:spPr>
        <p:txBody>
          <a:bodyPr wrap="square" rtlCol="0">
            <a:spAutoFit/>
          </a:bodyPr>
          <a:lstStyle/>
          <a:p>
            <a:pPr algn="ctr"/>
            <a:r>
              <a:rPr lang="es-MX" b="1" dirty="0"/>
              <a:t>Utilización de información falta </a:t>
            </a:r>
          </a:p>
          <a:p>
            <a:pPr algn="ctr"/>
            <a:r>
              <a:rPr lang="es-MX" b="1" dirty="0"/>
              <a:t>(art. 69) </a:t>
            </a:r>
          </a:p>
        </p:txBody>
      </p:sp>
      <p:sp>
        <p:nvSpPr>
          <p:cNvPr id="10" name="Flecha: doblada hacia arriba 9">
            <a:extLst>
              <a:ext uri="{FF2B5EF4-FFF2-40B4-BE49-F238E27FC236}">
                <a16:creationId xmlns:a16="http://schemas.microsoft.com/office/drawing/2014/main" id="{FCC38FFB-4E73-4060-BF15-60B939E83710}"/>
              </a:ext>
            </a:extLst>
          </p:cNvPr>
          <p:cNvSpPr/>
          <p:nvPr/>
        </p:nvSpPr>
        <p:spPr>
          <a:xfrm rot="5400000">
            <a:off x="1588295" y="1570654"/>
            <a:ext cx="437513" cy="863644"/>
          </a:xfrm>
          <a:prstGeom prst="ben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Flecha: doblada hacia arriba 13">
            <a:extLst>
              <a:ext uri="{FF2B5EF4-FFF2-40B4-BE49-F238E27FC236}">
                <a16:creationId xmlns:a16="http://schemas.microsoft.com/office/drawing/2014/main" id="{22880322-0730-4F53-9A0D-6E948022BC46}"/>
              </a:ext>
            </a:extLst>
          </p:cNvPr>
          <p:cNvSpPr/>
          <p:nvPr/>
        </p:nvSpPr>
        <p:spPr>
          <a:xfrm rot="5400000">
            <a:off x="977782" y="3514814"/>
            <a:ext cx="365127" cy="429766"/>
          </a:xfrm>
          <a:prstGeom prst="ben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50590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19</a:t>
            </a:fld>
            <a:endParaRPr lang="es-MX"/>
          </a:p>
        </p:txBody>
      </p:sp>
      <p:sp>
        <p:nvSpPr>
          <p:cNvPr id="5" name="CuadroTexto 4">
            <a:extLst>
              <a:ext uri="{FF2B5EF4-FFF2-40B4-BE49-F238E27FC236}">
                <a16:creationId xmlns:a16="http://schemas.microsoft.com/office/drawing/2014/main" id="{1A8F9B80-F64B-49E3-9255-395FA2FF736E}"/>
              </a:ext>
            </a:extLst>
          </p:cNvPr>
          <p:cNvSpPr txBox="1"/>
          <p:nvPr/>
        </p:nvSpPr>
        <p:spPr>
          <a:xfrm>
            <a:off x="543774" y="1266907"/>
            <a:ext cx="1362658" cy="646331"/>
          </a:xfrm>
          <a:prstGeom prst="rect">
            <a:avLst/>
          </a:prstGeom>
          <a:noFill/>
        </p:spPr>
        <p:txBody>
          <a:bodyPr wrap="square" rtlCol="0">
            <a:spAutoFit/>
          </a:bodyPr>
          <a:lstStyle/>
          <a:p>
            <a:pPr algn="ctr"/>
            <a:r>
              <a:rPr lang="es-MX" b="1" dirty="0"/>
              <a:t>Colusión </a:t>
            </a:r>
          </a:p>
          <a:p>
            <a:pPr algn="ctr"/>
            <a:r>
              <a:rPr lang="es-MX" b="1" dirty="0"/>
              <a:t>(art. 70) </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2456597" y="439805"/>
            <a:ext cx="8666328" cy="3654524"/>
          </a:xfrm>
          <a:prstGeom prst="roundRect">
            <a:avLst/>
          </a:prstGeom>
          <a:solidFill>
            <a:schemeClr val="accent1">
              <a:lumMod val="40000"/>
              <a:lumOff val="60000"/>
            </a:schemeClr>
          </a:solidFill>
          <a:ln>
            <a:solidFill>
              <a:schemeClr val="accent1">
                <a:lumMod val="40000"/>
                <a:lumOff val="6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particular que </a:t>
            </a:r>
            <a:r>
              <a:rPr lang="es-MX" b="1" dirty="0">
                <a:solidFill>
                  <a:srgbClr val="FF0000"/>
                </a:solidFill>
              </a:rPr>
              <a:t>ejecute con uno o más sujetos particulares</a:t>
            </a:r>
            <a:r>
              <a:rPr lang="es-MX" dirty="0">
                <a:solidFill>
                  <a:schemeClr val="tx1"/>
                </a:solidFill>
              </a:rPr>
              <a:t>, en materia de contrataciones públicas, </a:t>
            </a:r>
            <a:r>
              <a:rPr lang="es-MX" b="1" dirty="0">
                <a:solidFill>
                  <a:srgbClr val="FF0000"/>
                </a:solidFill>
              </a:rPr>
              <a:t>acciones que impliquen o tengan por objeto o efecto obtener un beneficio o ventaja indebidos</a:t>
            </a:r>
            <a:r>
              <a:rPr lang="es-MX" dirty="0">
                <a:solidFill>
                  <a:schemeClr val="tx1"/>
                </a:solidFill>
              </a:rPr>
              <a:t> en las contrataciones públicas de carácter federal, local o municipal.</a:t>
            </a:r>
          </a:p>
          <a:p>
            <a:pPr algn="just">
              <a:lnSpc>
                <a:spcPct val="150000"/>
              </a:lnSpc>
            </a:pPr>
            <a:endParaRPr lang="es-MX" sz="1000" dirty="0">
              <a:solidFill>
                <a:schemeClr val="tx1"/>
              </a:solidFill>
            </a:endParaRPr>
          </a:p>
          <a:p>
            <a:pPr algn="just">
              <a:lnSpc>
                <a:spcPct val="150000"/>
              </a:lnSpc>
            </a:pPr>
            <a:r>
              <a:rPr lang="es-MX" dirty="0">
                <a:solidFill>
                  <a:schemeClr val="tx1"/>
                </a:solidFill>
              </a:rPr>
              <a:t>También se considerará colusión cuando (…) acuerden o celebren contratos, convenios, arreglos o combinaciones entre competidores, cuyo objeto o efecto sea obtener un beneficio indebido u ocasionar un daño a la Hacienda Pública o al patrimonio de los entes públicos. </a:t>
            </a:r>
          </a:p>
        </p:txBody>
      </p:sp>
      <p:sp>
        <p:nvSpPr>
          <p:cNvPr id="10" name="Flecha: doblada hacia arriba 9">
            <a:extLst>
              <a:ext uri="{FF2B5EF4-FFF2-40B4-BE49-F238E27FC236}">
                <a16:creationId xmlns:a16="http://schemas.microsoft.com/office/drawing/2014/main" id="{FCC38FFB-4E73-4060-BF15-60B939E83710}"/>
              </a:ext>
            </a:extLst>
          </p:cNvPr>
          <p:cNvSpPr/>
          <p:nvPr/>
        </p:nvSpPr>
        <p:spPr>
          <a:xfrm rot="5400000">
            <a:off x="1438168" y="1884452"/>
            <a:ext cx="437513" cy="863644"/>
          </a:xfrm>
          <a:prstGeom prst="ben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Rectángulo: esquinas redondeadas 14">
            <a:extLst>
              <a:ext uri="{FF2B5EF4-FFF2-40B4-BE49-F238E27FC236}">
                <a16:creationId xmlns:a16="http://schemas.microsoft.com/office/drawing/2014/main" id="{4528761C-7D28-47BD-A6DB-DA869CFFFFDC}"/>
              </a:ext>
            </a:extLst>
          </p:cNvPr>
          <p:cNvSpPr/>
          <p:nvPr/>
        </p:nvSpPr>
        <p:spPr>
          <a:xfrm>
            <a:off x="1774210" y="4217161"/>
            <a:ext cx="10307332" cy="2262021"/>
          </a:xfrm>
          <a:prstGeom prst="roundRect">
            <a:avLst/>
          </a:prstGeom>
          <a:solidFill>
            <a:schemeClr val="accent1">
              <a:lumMod val="40000"/>
              <a:lumOff val="60000"/>
            </a:schemeClr>
          </a:solidFill>
          <a:ln>
            <a:solidFill>
              <a:schemeClr val="accent1">
                <a:lumMod val="40000"/>
                <a:lumOff val="6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particular que </a:t>
            </a:r>
            <a:r>
              <a:rPr lang="es-MX" b="1" dirty="0">
                <a:solidFill>
                  <a:srgbClr val="FF0000"/>
                </a:solidFill>
              </a:rPr>
              <a:t>realice actos mediante los cuales se apropie, haga uso indebido o desvíe del objeto para el que estén previstos</a:t>
            </a:r>
            <a:r>
              <a:rPr lang="es-MX" dirty="0">
                <a:solidFill>
                  <a:schemeClr val="tx1"/>
                </a:solidFill>
              </a:rPr>
              <a:t> los recursos públicos, sean materiales, humanos o financieros, cuando por cualquier circunstancia maneje, reciba, administre o tenga acceso a estos recursos. </a:t>
            </a:r>
          </a:p>
          <a:p>
            <a:pPr algn="just">
              <a:lnSpc>
                <a:spcPct val="150000"/>
              </a:lnSpc>
            </a:pPr>
            <a:endParaRPr lang="es-MX" sz="1200" dirty="0">
              <a:solidFill>
                <a:schemeClr val="tx1"/>
              </a:solidFill>
            </a:endParaRPr>
          </a:p>
          <a:p>
            <a:pPr algn="just">
              <a:lnSpc>
                <a:spcPct val="150000"/>
              </a:lnSpc>
            </a:pPr>
            <a:r>
              <a:rPr lang="es-MX" dirty="0">
                <a:solidFill>
                  <a:schemeClr val="tx1"/>
                </a:solidFill>
              </a:rPr>
              <a:t>También se considera (…) la </a:t>
            </a:r>
            <a:r>
              <a:rPr lang="es-MX" b="1" dirty="0">
                <a:solidFill>
                  <a:srgbClr val="FF0000"/>
                </a:solidFill>
              </a:rPr>
              <a:t>omisión de rendir cuentas</a:t>
            </a:r>
            <a:r>
              <a:rPr lang="es-MX" dirty="0">
                <a:solidFill>
                  <a:schemeClr val="tx1"/>
                </a:solidFill>
              </a:rPr>
              <a:t> que comprueben el destino que se otorgó a dichos recursos. </a:t>
            </a:r>
          </a:p>
        </p:txBody>
      </p:sp>
      <p:sp>
        <p:nvSpPr>
          <p:cNvPr id="16" name="CuadroTexto 15">
            <a:extLst>
              <a:ext uri="{FF2B5EF4-FFF2-40B4-BE49-F238E27FC236}">
                <a16:creationId xmlns:a16="http://schemas.microsoft.com/office/drawing/2014/main" id="{E2CA69CE-6A9D-4E42-BDFB-8A1646F0E8E1}"/>
              </a:ext>
            </a:extLst>
          </p:cNvPr>
          <p:cNvSpPr txBox="1"/>
          <p:nvPr/>
        </p:nvSpPr>
        <p:spPr>
          <a:xfrm>
            <a:off x="115859" y="3513203"/>
            <a:ext cx="1906431" cy="923330"/>
          </a:xfrm>
          <a:prstGeom prst="rect">
            <a:avLst/>
          </a:prstGeom>
          <a:noFill/>
        </p:spPr>
        <p:txBody>
          <a:bodyPr wrap="square" rtlCol="0">
            <a:spAutoFit/>
          </a:bodyPr>
          <a:lstStyle/>
          <a:p>
            <a:pPr algn="ctr"/>
            <a:r>
              <a:rPr lang="es-MX" b="1" dirty="0"/>
              <a:t>Uso indebido de recursos públicos </a:t>
            </a:r>
          </a:p>
          <a:p>
            <a:pPr algn="ctr"/>
            <a:r>
              <a:rPr lang="es-MX" b="1" dirty="0"/>
              <a:t>(art. 71) </a:t>
            </a:r>
          </a:p>
        </p:txBody>
      </p:sp>
      <p:sp>
        <p:nvSpPr>
          <p:cNvPr id="17" name="Flecha: doblada hacia arriba 16">
            <a:extLst>
              <a:ext uri="{FF2B5EF4-FFF2-40B4-BE49-F238E27FC236}">
                <a16:creationId xmlns:a16="http://schemas.microsoft.com/office/drawing/2014/main" id="{BE80DD3E-1621-4DE2-BE7C-A34118D84FC7}"/>
              </a:ext>
            </a:extLst>
          </p:cNvPr>
          <p:cNvSpPr/>
          <p:nvPr/>
        </p:nvSpPr>
        <p:spPr>
          <a:xfrm rot="5400000">
            <a:off x="1075684" y="4618144"/>
            <a:ext cx="465863" cy="479084"/>
          </a:xfrm>
          <a:prstGeom prst="ben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851108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538" y="-55102"/>
            <a:ext cx="12193198" cy="6858673"/>
          </a:xfrm>
          <a:prstGeom prst="rect">
            <a:avLst/>
          </a:prstGeom>
        </p:spPr>
      </p:pic>
      <p:sp>
        <p:nvSpPr>
          <p:cNvPr id="10" name="Rectángulo 9"/>
          <p:cNvSpPr/>
          <p:nvPr/>
        </p:nvSpPr>
        <p:spPr>
          <a:xfrm>
            <a:off x="116472" y="1454541"/>
            <a:ext cx="2993782" cy="1063779"/>
          </a:xfrm>
          <a:prstGeom prst="rect">
            <a:avLst/>
          </a:prstGeom>
          <a:solidFill>
            <a:schemeClr val="bg1"/>
          </a:solidFill>
          <a:ln>
            <a:noFill/>
          </a:ln>
          <a:effectLst/>
          <a:scene3d>
            <a:camera prst="orthographicFront">
              <a:rot lat="0" lon="0" rev="0"/>
            </a:camera>
            <a:lightRig rig="contrasting" dir="t">
              <a:rot lat="0" lon="0" rev="7800000"/>
            </a:lightRig>
          </a:scene3d>
          <a:sp3d>
            <a:bevelT w="139700" h="139700"/>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s-ES" b="1" dirty="0">
                <a:solidFill>
                  <a:schemeClr val="tx1"/>
                </a:solidFill>
              </a:rPr>
              <a:t>Constitución Política de los Estados Unidos Mexicanos</a:t>
            </a:r>
          </a:p>
          <a:p>
            <a:pPr algn="ctr"/>
            <a:r>
              <a:rPr lang="es-ES" b="1" dirty="0">
                <a:solidFill>
                  <a:schemeClr val="tx1"/>
                </a:solidFill>
              </a:rPr>
              <a:t>Artículo 109, fracción III</a:t>
            </a:r>
            <a:endParaRPr lang="es-MX" b="1" dirty="0">
              <a:solidFill>
                <a:schemeClr val="tx1"/>
              </a:solidFill>
            </a:endParaRPr>
          </a:p>
        </p:txBody>
      </p:sp>
      <p:sp>
        <p:nvSpPr>
          <p:cNvPr id="13" name="Flecha derecha 12"/>
          <p:cNvSpPr/>
          <p:nvPr/>
        </p:nvSpPr>
        <p:spPr>
          <a:xfrm>
            <a:off x="3110254" y="1689024"/>
            <a:ext cx="550606" cy="776748"/>
          </a:xfrm>
          <a:prstGeom prst="rightArrow">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Flecha derecha 13"/>
          <p:cNvSpPr/>
          <p:nvPr/>
        </p:nvSpPr>
        <p:spPr>
          <a:xfrm rot="5400000">
            <a:off x="5820098" y="2970767"/>
            <a:ext cx="550606" cy="776748"/>
          </a:xfrm>
          <a:prstGeom prst="rightArrow">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Flecha derecha 13">
            <a:extLst>
              <a:ext uri="{FF2B5EF4-FFF2-40B4-BE49-F238E27FC236}">
                <a16:creationId xmlns:a16="http://schemas.microsoft.com/office/drawing/2014/main" id="{C5E9A37D-00D3-4E51-9B96-DB0BABB10717}"/>
              </a:ext>
            </a:extLst>
          </p:cNvPr>
          <p:cNvSpPr/>
          <p:nvPr/>
        </p:nvSpPr>
        <p:spPr>
          <a:xfrm>
            <a:off x="7015526" y="4379069"/>
            <a:ext cx="637852" cy="776748"/>
          </a:xfrm>
          <a:prstGeom prst="rightArrow">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Rectángulo 8">
            <a:extLst>
              <a:ext uri="{FF2B5EF4-FFF2-40B4-BE49-F238E27FC236}">
                <a16:creationId xmlns:a16="http://schemas.microsoft.com/office/drawing/2014/main" id="{175C8281-3929-4B48-99E4-6C4DC6C6C94D}"/>
              </a:ext>
            </a:extLst>
          </p:cNvPr>
          <p:cNvSpPr/>
          <p:nvPr/>
        </p:nvSpPr>
        <p:spPr>
          <a:xfrm>
            <a:off x="4770841" y="423875"/>
            <a:ext cx="2724592" cy="584775"/>
          </a:xfrm>
          <a:prstGeom prst="rect">
            <a:avLst/>
          </a:prstGeom>
          <a:noFill/>
        </p:spPr>
        <p:txBody>
          <a:bodyPr wrap="none" lIns="91440" tIns="45720" rIns="91440" bIns="45720">
            <a:spAutoFit/>
          </a:bodyPr>
          <a:lstStyle/>
          <a:p>
            <a:pPr algn="ctr"/>
            <a:r>
              <a:rPr lang="es-ES" sz="3200" b="1" dirty="0">
                <a:ln w="22225">
                  <a:solidFill>
                    <a:schemeClr val="accent2"/>
                  </a:solidFill>
                  <a:prstDash val="solid"/>
                </a:ln>
                <a:solidFill>
                  <a:schemeClr val="accent2">
                    <a:lumMod val="40000"/>
                    <a:lumOff val="60000"/>
                  </a:schemeClr>
                </a:solidFill>
              </a:rPr>
              <a:t>BASE JURÍDICA</a:t>
            </a:r>
          </a:p>
        </p:txBody>
      </p:sp>
      <p:sp>
        <p:nvSpPr>
          <p:cNvPr id="18" name="Rectángulo: esquinas redondeadas 17">
            <a:extLst>
              <a:ext uri="{FF2B5EF4-FFF2-40B4-BE49-F238E27FC236}">
                <a16:creationId xmlns:a16="http://schemas.microsoft.com/office/drawing/2014/main" id="{C60A7E30-386E-4F40-BF48-E19A1A8BE34D}"/>
              </a:ext>
            </a:extLst>
          </p:cNvPr>
          <p:cNvSpPr/>
          <p:nvPr/>
        </p:nvSpPr>
        <p:spPr>
          <a:xfrm>
            <a:off x="3802006" y="1222720"/>
            <a:ext cx="7385146" cy="1709356"/>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dirty="0">
                <a:solidFill>
                  <a:schemeClr val="tx1"/>
                </a:solidFill>
              </a:rPr>
              <a:t>S</a:t>
            </a:r>
            <a:r>
              <a:rPr lang="es-ES" dirty="0">
                <a:solidFill>
                  <a:schemeClr val="tx1"/>
                </a:solidFill>
              </a:rPr>
              <a:t>e establecerá procedimientos para la </a:t>
            </a:r>
            <a:r>
              <a:rPr lang="es-ES" b="1" dirty="0">
                <a:solidFill>
                  <a:schemeClr val="tx1"/>
                </a:solidFill>
              </a:rPr>
              <a:t>investigación</a:t>
            </a:r>
            <a:r>
              <a:rPr lang="es-ES" dirty="0">
                <a:solidFill>
                  <a:schemeClr val="tx1"/>
                </a:solidFill>
              </a:rPr>
              <a:t> y </a:t>
            </a:r>
            <a:r>
              <a:rPr lang="es-ES" b="1" dirty="0">
                <a:solidFill>
                  <a:schemeClr val="tx1"/>
                </a:solidFill>
              </a:rPr>
              <a:t>sanción</a:t>
            </a:r>
            <a:r>
              <a:rPr lang="es-ES" dirty="0">
                <a:solidFill>
                  <a:schemeClr val="tx1"/>
                </a:solidFill>
              </a:rPr>
              <a:t> de los actos u omisiones </a:t>
            </a:r>
            <a:r>
              <a:rPr lang="es-ES" b="1" dirty="0">
                <a:solidFill>
                  <a:schemeClr val="tx1"/>
                </a:solidFill>
              </a:rPr>
              <a:t>cometidos por los servidores públicos</a:t>
            </a:r>
            <a:r>
              <a:rPr lang="es-ES" dirty="0">
                <a:solidFill>
                  <a:schemeClr val="tx1"/>
                </a:solidFill>
              </a:rPr>
              <a:t>, q</a:t>
            </a:r>
            <a:r>
              <a:rPr lang="es-MX" dirty="0">
                <a:solidFill>
                  <a:schemeClr val="tx1"/>
                </a:solidFill>
              </a:rPr>
              <a:t>ue afecten la legalidad, honradez, lealtad, imparcialidad y eficiencia </a:t>
            </a:r>
            <a:r>
              <a:rPr lang="es-ES" dirty="0">
                <a:solidFill>
                  <a:schemeClr val="tx1"/>
                </a:solidFill>
              </a:rPr>
              <a:t>en el desempeño de sus empleos, cargos o comisiones.</a:t>
            </a:r>
          </a:p>
        </p:txBody>
      </p:sp>
      <p:sp>
        <p:nvSpPr>
          <p:cNvPr id="20" name="Rectángulo: esquinas redondeadas 19">
            <a:extLst>
              <a:ext uri="{FF2B5EF4-FFF2-40B4-BE49-F238E27FC236}">
                <a16:creationId xmlns:a16="http://schemas.microsoft.com/office/drawing/2014/main" id="{BC4CE811-062D-4162-A3C7-DC6F285D495A}"/>
              </a:ext>
            </a:extLst>
          </p:cNvPr>
          <p:cNvSpPr/>
          <p:nvPr/>
        </p:nvSpPr>
        <p:spPr>
          <a:xfrm>
            <a:off x="2936754" y="3836794"/>
            <a:ext cx="3874568" cy="2062058"/>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b="1" dirty="0">
                <a:solidFill>
                  <a:schemeClr val="tx1"/>
                </a:solidFill>
              </a:rPr>
              <a:t>Sanciones:</a:t>
            </a:r>
          </a:p>
          <a:p>
            <a:pPr algn="just"/>
            <a:endParaRPr lang="es-ES" sz="500" b="1" dirty="0"/>
          </a:p>
          <a:p>
            <a:pPr marL="541338" indent="-342900" algn="just">
              <a:buFont typeface="+mj-lt"/>
              <a:buAutoNum type="alphaLcParenR"/>
            </a:pPr>
            <a:r>
              <a:rPr lang="es-MX" dirty="0">
                <a:solidFill>
                  <a:schemeClr val="tx1"/>
                </a:solidFill>
              </a:rPr>
              <a:t>Amonestación;</a:t>
            </a:r>
          </a:p>
          <a:p>
            <a:pPr marL="541338" indent="-342900" algn="just">
              <a:buFont typeface="+mj-lt"/>
              <a:buAutoNum type="alphaLcParenR"/>
            </a:pPr>
            <a:r>
              <a:rPr lang="es-MX" dirty="0">
                <a:solidFill>
                  <a:schemeClr val="tx1"/>
                </a:solidFill>
              </a:rPr>
              <a:t>Suspensión; </a:t>
            </a:r>
          </a:p>
          <a:p>
            <a:pPr marL="541338" indent="-342900" algn="just">
              <a:buFont typeface="+mj-lt"/>
              <a:buAutoNum type="alphaLcParenR"/>
            </a:pPr>
            <a:r>
              <a:rPr lang="es-MX" dirty="0">
                <a:solidFill>
                  <a:schemeClr val="tx1"/>
                </a:solidFill>
              </a:rPr>
              <a:t>Destitución; e </a:t>
            </a:r>
          </a:p>
          <a:p>
            <a:pPr marL="541338" indent="-342900" algn="just">
              <a:buFont typeface="+mj-lt"/>
              <a:buAutoNum type="alphaLcParenR"/>
            </a:pPr>
            <a:r>
              <a:rPr lang="es-MX" dirty="0">
                <a:solidFill>
                  <a:schemeClr val="tx1"/>
                </a:solidFill>
              </a:rPr>
              <a:t>Inhabilitación.</a:t>
            </a:r>
          </a:p>
          <a:p>
            <a:pPr algn="just"/>
            <a:endParaRPr lang="es-MX" sz="500" dirty="0">
              <a:solidFill>
                <a:schemeClr val="tx1"/>
              </a:solidFill>
            </a:endParaRPr>
          </a:p>
          <a:p>
            <a:pPr algn="just"/>
            <a:r>
              <a:rPr lang="es-MX" dirty="0">
                <a:solidFill>
                  <a:schemeClr val="tx1"/>
                </a:solidFill>
              </a:rPr>
              <a:t>Así como en </a:t>
            </a:r>
            <a:r>
              <a:rPr lang="es-MX" b="1" dirty="0">
                <a:solidFill>
                  <a:schemeClr val="tx1"/>
                </a:solidFill>
              </a:rPr>
              <a:t>sanciones económicas</a:t>
            </a:r>
            <a:r>
              <a:rPr lang="es-MX" dirty="0">
                <a:solidFill>
                  <a:schemeClr val="tx1"/>
                </a:solidFill>
              </a:rPr>
              <a:t>. </a:t>
            </a:r>
            <a:endParaRPr lang="es-ES" b="1" dirty="0">
              <a:solidFill>
                <a:schemeClr val="tx1"/>
              </a:solidFill>
            </a:endParaRPr>
          </a:p>
        </p:txBody>
      </p:sp>
      <p:sp>
        <p:nvSpPr>
          <p:cNvPr id="21" name="Rectángulo: esquinas redondeadas 20">
            <a:extLst>
              <a:ext uri="{FF2B5EF4-FFF2-40B4-BE49-F238E27FC236}">
                <a16:creationId xmlns:a16="http://schemas.microsoft.com/office/drawing/2014/main" id="{215D733D-AB60-4485-A03D-43947F53EBE6}"/>
              </a:ext>
            </a:extLst>
          </p:cNvPr>
          <p:cNvSpPr/>
          <p:nvPr/>
        </p:nvSpPr>
        <p:spPr>
          <a:xfrm>
            <a:off x="7774445" y="3836794"/>
            <a:ext cx="4381017" cy="2062058"/>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dirty="0">
                <a:solidFill>
                  <a:schemeClr val="tx1"/>
                </a:solidFill>
              </a:rPr>
              <a:t>Se establecerán de acuerdo a los </a:t>
            </a:r>
            <a:r>
              <a:rPr lang="es-MX" b="1" dirty="0">
                <a:solidFill>
                  <a:schemeClr val="tx1"/>
                </a:solidFill>
              </a:rPr>
              <a:t>beneficios económicos que, en su caso, haya obtenido el responsable y con los daños o perjuicios patrimoniales causados</a:t>
            </a:r>
            <a:r>
              <a:rPr lang="es-MX" dirty="0">
                <a:solidFill>
                  <a:schemeClr val="tx1"/>
                </a:solidFill>
              </a:rPr>
              <a:t> por los actos u omisiones.</a:t>
            </a:r>
          </a:p>
        </p:txBody>
      </p:sp>
      <p:pic>
        <p:nvPicPr>
          <p:cNvPr id="22" name="Imagen 21">
            <a:extLst>
              <a:ext uri="{FF2B5EF4-FFF2-40B4-BE49-F238E27FC236}">
                <a16:creationId xmlns:a16="http://schemas.microsoft.com/office/drawing/2014/main" id="{C2E184E6-3882-4DA6-A63C-3BA6A47AD1A2}"/>
              </a:ext>
            </a:extLst>
          </p:cNvPr>
          <p:cNvPicPr>
            <a:picLocks noChangeAspect="1"/>
          </p:cNvPicPr>
          <p:nvPr/>
        </p:nvPicPr>
        <p:blipFill>
          <a:blip r:embed="rId4"/>
          <a:stretch>
            <a:fillRect/>
          </a:stretch>
        </p:blipFill>
        <p:spPr>
          <a:xfrm>
            <a:off x="549585" y="2534012"/>
            <a:ext cx="2127557" cy="1063779"/>
          </a:xfrm>
          <a:prstGeom prst="rect">
            <a:avLst/>
          </a:prstGeom>
        </p:spPr>
      </p:pic>
    </p:spTree>
    <p:extLst>
      <p:ext uri="{BB962C8B-B14F-4D97-AF65-F5344CB8AC3E}">
        <p14:creationId xmlns:p14="http://schemas.microsoft.com/office/powerpoint/2010/main" val="21241014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20</a:t>
            </a:fld>
            <a:endParaRPr lang="es-MX"/>
          </a:p>
        </p:txBody>
      </p:sp>
      <p:sp>
        <p:nvSpPr>
          <p:cNvPr id="8" name="CuadroTexto 7">
            <a:extLst>
              <a:ext uri="{FF2B5EF4-FFF2-40B4-BE49-F238E27FC236}">
                <a16:creationId xmlns:a16="http://schemas.microsoft.com/office/drawing/2014/main" id="{FCC935C4-ED97-4791-8A81-E926669BDCFA}"/>
              </a:ext>
            </a:extLst>
          </p:cNvPr>
          <p:cNvSpPr txBox="1"/>
          <p:nvPr/>
        </p:nvSpPr>
        <p:spPr>
          <a:xfrm>
            <a:off x="53454" y="505989"/>
            <a:ext cx="2620370" cy="923330"/>
          </a:xfrm>
          <a:prstGeom prst="rect">
            <a:avLst/>
          </a:prstGeom>
          <a:noFill/>
        </p:spPr>
        <p:txBody>
          <a:bodyPr wrap="square" rtlCol="0">
            <a:spAutoFit/>
          </a:bodyPr>
          <a:lstStyle/>
          <a:p>
            <a:pPr algn="ctr"/>
            <a:r>
              <a:rPr lang="es-MX" b="1" dirty="0"/>
              <a:t>Contratación indebida de ex servidores públicos </a:t>
            </a:r>
          </a:p>
          <a:p>
            <a:pPr algn="ctr"/>
            <a:r>
              <a:rPr lang="es-MX" b="1" dirty="0"/>
              <a:t>(art. 72) </a:t>
            </a:r>
          </a:p>
        </p:txBody>
      </p:sp>
      <p:sp>
        <p:nvSpPr>
          <p:cNvPr id="9" name="Rectángulo: esquinas redondeadas 8">
            <a:extLst>
              <a:ext uri="{FF2B5EF4-FFF2-40B4-BE49-F238E27FC236}">
                <a16:creationId xmlns:a16="http://schemas.microsoft.com/office/drawing/2014/main" id="{48A4832A-784D-4827-880E-F5899945F14B}"/>
              </a:ext>
            </a:extLst>
          </p:cNvPr>
          <p:cNvSpPr/>
          <p:nvPr/>
        </p:nvSpPr>
        <p:spPr>
          <a:xfrm>
            <a:off x="2727277" y="682388"/>
            <a:ext cx="9150497" cy="2173826"/>
          </a:xfrm>
          <a:prstGeom prst="roundRect">
            <a:avLst/>
          </a:prstGeom>
          <a:solidFill>
            <a:schemeClr val="accent1">
              <a:lumMod val="40000"/>
              <a:lumOff val="60000"/>
            </a:schemeClr>
          </a:solidFill>
          <a:ln>
            <a:solidFill>
              <a:schemeClr val="accent1">
                <a:lumMod val="40000"/>
                <a:lumOff val="6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particular que </a:t>
            </a:r>
            <a:r>
              <a:rPr lang="es-MX" b="1" dirty="0">
                <a:solidFill>
                  <a:srgbClr val="FF0000"/>
                </a:solidFill>
              </a:rPr>
              <a:t>contrate a quien haya sido servidor público durante el año previo, que posea información privilegiada</a:t>
            </a:r>
            <a:r>
              <a:rPr lang="es-MX" dirty="0">
                <a:solidFill>
                  <a:schemeClr val="tx1"/>
                </a:solidFill>
              </a:rPr>
              <a:t> que directamente haya adquirido con motivo de su empleo, cargo o comisión en el servicio público, y directamente permita que el contratante se beneficie en el mercado o se coloque en situación ventajosa frente a sus competidores. En este supuesto también será sancionado el ex servidor público contratado.</a:t>
            </a:r>
          </a:p>
        </p:txBody>
      </p:sp>
      <p:sp>
        <p:nvSpPr>
          <p:cNvPr id="11" name="Flecha: doblada hacia arriba 10">
            <a:extLst>
              <a:ext uri="{FF2B5EF4-FFF2-40B4-BE49-F238E27FC236}">
                <a16:creationId xmlns:a16="http://schemas.microsoft.com/office/drawing/2014/main" id="{00C8B4BE-4516-41C2-A720-C9D0BF4688A4}"/>
              </a:ext>
            </a:extLst>
          </p:cNvPr>
          <p:cNvSpPr/>
          <p:nvPr/>
        </p:nvSpPr>
        <p:spPr>
          <a:xfrm rot="5400000">
            <a:off x="1576705" y="1362521"/>
            <a:ext cx="437513" cy="863644"/>
          </a:xfrm>
          <a:prstGeom prst="ben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 name="CuadroTexto 2">
            <a:extLst>
              <a:ext uri="{FF2B5EF4-FFF2-40B4-BE49-F238E27FC236}">
                <a16:creationId xmlns:a16="http://schemas.microsoft.com/office/drawing/2014/main" id="{327D53C6-AE52-4B5A-ADB3-87FDFC80171A}"/>
              </a:ext>
            </a:extLst>
          </p:cNvPr>
          <p:cNvSpPr txBox="1"/>
          <p:nvPr/>
        </p:nvSpPr>
        <p:spPr>
          <a:xfrm>
            <a:off x="3755409" y="3294397"/>
            <a:ext cx="5254388" cy="369332"/>
          </a:xfrm>
          <a:prstGeom prst="rect">
            <a:avLst/>
          </a:prstGeom>
          <a:noFill/>
        </p:spPr>
        <p:txBody>
          <a:bodyPr wrap="square" rtlCol="0">
            <a:spAutoFit/>
          </a:bodyPr>
          <a:lstStyle/>
          <a:p>
            <a:pPr algn="ctr"/>
            <a:r>
              <a:rPr lang="es-MX" b="1" dirty="0">
                <a:solidFill>
                  <a:srgbClr val="FF0000"/>
                </a:solidFill>
              </a:rPr>
              <a:t>FALTAS DE PARTICULARES EN SITUACIÓN ESPECIAL</a:t>
            </a:r>
          </a:p>
        </p:txBody>
      </p:sp>
      <p:sp>
        <p:nvSpPr>
          <p:cNvPr id="14" name="Rectángulo: esquinas redondeadas 13">
            <a:extLst>
              <a:ext uri="{FF2B5EF4-FFF2-40B4-BE49-F238E27FC236}">
                <a16:creationId xmlns:a16="http://schemas.microsoft.com/office/drawing/2014/main" id="{1376D75B-5743-4D32-980D-E6915B55250F}"/>
              </a:ext>
            </a:extLst>
          </p:cNvPr>
          <p:cNvSpPr/>
          <p:nvPr/>
        </p:nvSpPr>
        <p:spPr>
          <a:xfrm>
            <a:off x="1173707" y="3835021"/>
            <a:ext cx="10897835" cy="2516990"/>
          </a:xfrm>
          <a:prstGeom prst="roundRect">
            <a:avLst/>
          </a:prstGeom>
          <a:solidFill>
            <a:schemeClr val="accent1">
              <a:lumMod val="40000"/>
              <a:lumOff val="60000"/>
            </a:schemeClr>
          </a:solidFill>
          <a:ln>
            <a:solidFill>
              <a:schemeClr val="accent1">
                <a:lumMod val="40000"/>
                <a:lumOff val="6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b="1" dirty="0">
                <a:solidFill>
                  <a:schemeClr val="tx1"/>
                </a:solidFill>
              </a:rPr>
              <a:t>Artículo 73</a:t>
            </a:r>
            <a:r>
              <a:rPr lang="es-MX" dirty="0">
                <a:solidFill>
                  <a:schemeClr val="tx1"/>
                </a:solidFill>
              </a:rPr>
              <a:t>. Se consideran faltas de particulares en situación especial, aquéllas realizadas por candidatos a cargos de elección popular, miembros de equipos de campaña electoral o de transición entre administraciones del sector público, y líderes de sindicatos del sector público, que impliquen </a:t>
            </a:r>
            <a:r>
              <a:rPr lang="es-MX" b="1" dirty="0">
                <a:solidFill>
                  <a:srgbClr val="FF0000"/>
                </a:solidFill>
              </a:rPr>
              <a:t>exigir, solicitar, aceptar, recibir o pretender recibir alguno de los beneficios a que se refiere el artículo 52</a:t>
            </a:r>
            <a:r>
              <a:rPr lang="es-MX" dirty="0">
                <a:solidFill>
                  <a:schemeClr val="tx1"/>
                </a:solidFill>
              </a:rPr>
              <a:t> de esta Ley, ya sea para sí, para su campaña electoral o para alguna de las personas a las que se refiere el citado artículo, a cambio de </a:t>
            </a:r>
            <a:r>
              <a:rPr lang="es-MX" b="1" dirty="0">
                <a:solidFill>
                  <a:srgbClr val="FF0000"/>
                </a:solidFill>
              </a:rPr>
              <a:t>otorgar u ofrecer una ventaja indebida en el futuro en caso de obtener el carácter de Servidor Público.</a:t>
            </a:r>
          </a:p>
        </p:txBody>
      </p:sp>
      <p:pic>
        <p:nvPicPr>
          <p:cNvPr id="1026" name="Picture 2" descr="Voto de elección de mano de icono de línea aislado sobre fondo blanco.  4640193 Vector en Vecteezy">
            <a:extLst>
              <a:ext uri="{FF2B5EF4-FFF2-40B4-BE49-F238E27FC236}">
                <a16:creationId xmlns:a16="http://schemas.microsoft.com/office/drawing/2014/main" id="{FFE375D2-A302-4AF5-AD32-C95B756C85F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186" t="12374" r="12442" b="11488"/>
          <a:stretch/>
        </p:blipFill>
        <p:spPr bwMode="auto">
          <a:xfrm>
            <a:off x="314323" y="2488097"/>
            <a:ext cx="1912961" cy="117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7282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21</a:t>
            </a:fld>
            <a:endParaRPr lang="es-MX"/>
          </a:p>
        </p:txBody>
      </p:sp>
      <p:sp>
        <p:nvSpPr>
          <p:cNvPr id="2" name="Rectángulo 1">
            <a:extLst>
              <a:ext uri="{FF2B5EF4-FFF2-40B4-BE49-F238E27FC236}">
                <a16:creationId xmlns:a16="http://schemas.microsoft.com/office/drawing/2014/main" id="{FCD6BDF5-58BD-4726-9C1E-1C982FEEA205}"/>
              </a:ext>
            </a:extLst>
          </p:cNvPr>
          <p:cNvSpPr/>
          <p:nvPr/>
        </p:nvSpPr>
        <p:spPr>
          <a:xfrm>
            <a:off x="4668371" y="393972"/>
            <a:ext cx="2855258" cy="707886"/>
          </a:xfrm>
          <a:prstGeom prst="rect">
            <a:avLst/>
          </a:prstGeom>
          <a:noFill/>
        </p:spPr>
        <p:txBody>
          <a:bodyPr wrap="square" lIns="91440" tIns="45720" rIns="91440" bIns="45720">
            <a:spAutoFit/>
          </a:bodyPr>
          <a:lstStyle/>
          <a:p>
            <a:pPr algn="ctr"/>
            <a:r>
              <a:rPr lang="es-ES" sz="4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SANCIONES</a:t>
            </a:r>
          </a:p>
        </p:txBody>
      </p:sp>
      <p:sp>
        <p:nvSpPr>
          <p:cNvPr id="5" name="CuadroTexto 4">
            <a:extLst>
              <a:ext uri="{FF2B5EF4-FFF2-40B4-BE49-F238E27FC236}">
                <a16:creationId xmlns:a16="http://schemas.microsoft.com/office/drawing/2014/main" id="{C2AD92D6-03BF-4463-9330-F7F19711C336}"/>
              </a:ext>
            </a:extLst>
          </p:cNvPr>
          <p:cNvSpPr txBox="1"/>
          <p:nvPr/>
        </p:nvSpPr>
        <p:spPr>
          <a:xfrm>
            <a:off x="388961" y="1240660"/>
            <a:ext cx="2803779" cy="923330"/>
          </a:xfrm>
          <a:prstGeom prst="rect">
            <a:avLst/>
          </a:prstGeom>
          <a:noFill/>
        </p:spPr>
        <p:txBody>
          <a:bodyPr wrap="square" rtlCol="0">
            <a:spAutoFit/>
          </a:bodyPr>
          <a:lstStyle/>
          <a:p>
            <a:pPr algn="just"/>
            <a:r>
              <a:rPr lang="es-MX" b="1" dirty="0">
                <a:solidFill>
                  <a:srgbClr val="FF0000"/>
                </a:solidFill>
              </a:rPr>
              <a:t>Por faltas administrativas no graves de los servidores públicos (art. 75, LGRA)</a:t>
            </a:r>
          </a:p>
        </p:txBody>
      </p:sp>
      <p:sp>
        <p:nvSpPr>
          <p:cNvPr id="6" name="CuadroTexto 5">
            <a:extLst>
              <a:ext uri="{FF2B5EF4-FFF2-40B4-BE49-F238E27FC236}">
                <a16:creationId xmlns:a16="http://schemas.microsoft.com/office/drawing/2014/main" id="{A266C6D8-ABD6-4FAC-AD4E-2067215F2035}"/>
              </a:ext>
            </a:extLst>
          </p:cNvPr>
          <p:cNvSpPr txBox="1"/>
          <p:nvPr/>
        </p:nvSpPr>
        <p:spPr>
          <a:xfrm>
            <a:off x="388961" y="3054989"/>
            <a:ext cx="2803779" cy="923330"/>
          </a:xfrm>
          <a:prstGeom prst="rect">
            <a:avLst/>
          </a:prstGeom>
          <a:noFill/>
        </p:spPr>
        <p:txBody>
          <a:bodyPr wrap="square" rtlCol="0">
            <a:spAutoFit/>
          </a:bodyPr>
          <a:lstStyle/>
          <a:p>
            <a:pPr algn="just"/>
            <a:r>
              <a:rPr lang="es-MX" b="1" dirty="0"/>
              <a:t>Las secretarías u Órganos Interno de Control, podrán imponer</a:t>
            </a:r>
          </a:p>
        </p:txBody>
      </p:sp>
      <p:sp>
        <p:nvSpPr>
          <p:cNvPr id="10" name="CuadroTexto 9">
            <a:extLst>
              <a:ext uri="{FF2B5EF4-FFF2-40B4-BE49-F238E27FC236}">
                <a16:creationId xmlns:a16="http://schemas.microsoft.com/office/drawing/2014/main" id="{FBFD76D1-CA6B-487E-8673-733C57D0E5C5}"/>
              </a:ext>
            </a:extLst>
          </p:cNvPr>
          <p:cNvSpPr txBox="1"/>
          <p:nvPr/>
        </p:nvSpPr>
        <p:spPr>
          <a:xfrm>
            <a:off x="3985982" y="1915572"/>
            <a:ext cx="5275100" cy="2862322"/>
          </a:xfrm>
          <a:prstGeom prst="rect">
            <a:avLst/>
          </a:prstGeom>
          <a:noFill/>
        </p:spPr>
        <p:txBody>
          <a:bodyPr wrap="square" rtlCol="0">
            <a:spAutoFit/>
          </a:bodyPr>
          <a:lstStyle/>
          <a:p>
            <a:pPr marL="400050" indent="-400050" algn="just">
              <a:buFont typeface="+mj-lt"/>
              <a:buAutoNum type="romanUcPeriod"/>
            </a:pPr>
            <a:r>
              <a:rPr lang="es-MX" b="1" dirty="0"/>
              <a:t>Amonestación</a:t>
            </a:r>
            <a:r>
              <a:rPr lang="es-MX" dirty="0"/>
              <a:t> pública o privada; </a:t>
            </a:r>
          </a:p>
          <a:p>
            <a:pPr marL="400050" indent="-400050" algn="just">
              <a:buFont typeface="+mj-lt"/>
              <a:buAutoNum type="romanUcPeriod"/>
            </a:pPr>
            <a:endParaRPr lang="es-MX" dirty="0"/>
          </a:p>
          <a:p>
            <a:pPr marL="400050" indent="-400050" algn="just">
              <a:buFont typeface="+mj-lt"/>
              <a:buAutoNum type="romanUcPeriod"/>
            </a:pPr>
            <a:r>
              <a:rPr lang="es-MX" b="1" dirty="0"/>
              <a:t>Suspensión</a:t>
            </a:r>
            <a:r>
              <a:rPr lang="es-MX" dirty="0"/>
              <a:t> del empleo, cargo o comisión; </a:t>
            </a:r>
          </a:p>
          <a:p>
            <a:pPr marL="400050" indent="-400050" algn="just">
              <a:buFont typeface="+mj-lt"/>
              <a:buAutoNum type="romanUcPeriod"/>
            </a:pPr>
            <a:endParaRPr lang="es-MX" dirty="0"/>
          </a:p>
          <a:p>
            <a:pPr marL="400050" indent="-400050" algn="just">
              <a:buFont typeface="+mj-lt"/>
              <a:buAutoNum type="romanUcPeriod"/>
            </a:pPr>
            <a:r>
              <a:rPr lang="es-MX" b="1" dirty="0"/>
              <a:t>Destitución</a:t>
            </a:r>
            <a:r>
              <a:rPr lang="es-MX" dirty="0"/>
              <a:t> de su empleo, cargo o comisión, y </a:t>
            </a:r>
          </a:p>
          <a:p>
            <a:pPr marL="400050" indent="-400050" algn="just">
              <a:buFont typeface="+mj-lt"/>
              <a:buAutoNum type="romanUcPeriod"/>
            </a:pPr>
            <a:endParaRPr lang="es-MX" dirty="0"/>
          </a:p>
          <a:p>
            <a:pPr marL="400050" indent="-400050" algn="just">
              <a:buFont typeface="+mj-lt"/>
              <a:buAutoNum type="romanUcPeriod"/>
            </a:pPr>
            <a:r>
              <a:rPr lang="es-MX" b="1" dirty="0"/>
              <a:t>Inhabilitación temporal</a:t>
            </a:r>
            <a:r>
              <a:rPr lang="es-MX" dirty="0"/>
              <a:t> para desempeñar empleos, cargos o comisiones en el servicio público y para participar en adquisiciones, arrendamientos, servicios u obras públicas.</a:t>
            </a:r>
          </a:p>
        </p:txBody>
      </p:sp>
      <p:sp>
        <p:nvSpPr>
          <p:cNvPr id="12" name="Flecha: hacia abajo 11">
            <a:extLst>
              <a:ext uri="{FF2B5EF4-FFF2-40B4-BE49-F238E27FC236}">
                <a16:creationId xmlns:a16="http://schemas.microsoft.com/office/drawing/2014/main" id="{6B05E8DC-BB8C-4865-A82D-3A2D912773F7}"/>
              </a:ext>
            </a:extLst>
          </p:cNvPr>
          <p:cNvSpPr/>
          <p:nvPr/>
        </p:nvSpPr>
        <p:spPr>
          <a:xfrm>
            <a:off x="1675261" y="2372689"/>
            <a:ext cx="170598" cy="5527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Abrir llave 12">
            <a:extLst>
              <a:ext uri="{FF2B5EF4-FFF2-40B4-BE49-F238E27FC236}">
                <a16:creationId xmlns:a16="http://schemas.microsoft.com/office/drawing/2014/main" id="{0DB48742-9FB4-47F1-A9BA-F30BBE4CFEDE}"/>
              </a:ext>
            </a:extLst>
          </p:cNvPr>
          <p:cNvSpPr/>
          <p:nvPr/>
        </p:nvSpPr>
        <p:spPr>
          <a:xfrm>
            <a:off x="3370997" y="1916670"/>
            <a:ext cx="436728" cy="2833928"/>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MX" dirty="0"/>
          </a:p>
        </p:txBody>
      </p:sp>
      <p:sp>
        <p:nvSpPr>
          <p:cNvPr id="15" name="CuadroTexto 14">
            <a:extLst>
              <a:ext uri="{FF2B5EF4-FFF2-40B4-BE49-F238E27FC236}">
                <a16:creationId xmlns:a16="http://schemas.microsoft.com/office/drawing/2014/main" id="{C5F5C683-BDFA-45BB-BD7A-E208D2C46131}"/>
              </a:ext>
            </a:extLst>
          </p:cNvPr>
          <p:cNvSpPr txBox="1"/>
          <p:nvPr/>
        </p:nvSpPr>
        <p:spPr>
          <a:xfrm>
            <a:off x="9749050" y="2365862"/>
            <a:ext cx="2442950" cy="369332"/>
          </a:xfrm>
          <a:prstGeom prst="rect">
            <a:avLst/>
          </a:prstGeom>
          <a:noFill/>
        </p:spPr>
        <p:txBody>
          <a:bodyPr wrap="square" rtlCol="0">
            <a:spAutoFit/>
          </a:bodyPr>
          <a:lstStyle/>
          <a:p>
            <a:pPr algn="ctr"/>
            <a:r>
              <a:rPr lang="es-MX" dirty="0"/>
              <a:t>De 1 a 30 días naturales</a:t>
            </a:r>
          </a:p>
        </p:txBody>
      </p:sp>
      <p:sp>
        <p:nvSpPr>
          <p:cNvPr id="16" name="CuadroTexto 15">
            <a:extLst>
              <a:ext uri="{FF2B5EF4-FFF2-40B4-BE49-F238E27FC236}">
                <a16:creationId xmlns:a16="http://schemas.microsoft.com/office/drawing/2014/main" id="{9636124C-585D-4019-BA69-4DD84F74EE02}"/>
              </a:ext>
            </a:extLst>
          </p:cNvPr>
          <p:cNvSpPr txBox="1"/>
          <p:nvPr/>
        </p:nvSpPr>
        <p:spPr>
          <a:xfrm>
            <a:off x="9778559" y="3825489"/>
            <a:ext cx="2074460" cy="369332"/>
          </a:xfrm>
          <a:prstGeom prst="rect">
            <a:avLst/>
          </a:prstGeom>
          <a:noFill/>
        </p:spPr>
        <p:txBody>
          <a:bodyPr wrap="square" rtlCol="0">
            <a:spAutoFit/>
          </a:bodyPr>
          <a:lstStyle/>
          <a:p>
            <a:pPr algn="ctr"/>
            <a:r>
              <a:rPr lang="es-MX" dirty="0"/>
              <a:t>De 3 meses a 1 año</a:t>
            </a:r>
          </a:p>
        </p:txBody>
      </p:sp>
      <p:sp>
        <p:nvSpPr>
          <p:cNvPr id="19" name="CuadroTexto 18">
            <a:extLst>
              <a:ext uri="{FF2B5EF4-FFF2-40B4-BE49-F238E27FC236}">
                <a16:creationId xmlns:a16="http://schemas.microsoft.com/office/drawing/2014/main" id="{8BE9B404-0AF3-4A38-9FB6-7DD878819DF9}"/>
              </a:ext>
            </a:extLst>
          </p:cNvPr>
          <p:cNvSpPr txBox="1"/>
          <p:nvPr/>
        </p:nvSpPr>
        <p:spPr>
          <a:xfrm>
            <a:off x="1139587" y="5134455"/>
            <a:ext cx="10506502" cy="1295868"/>
          </a:xfrm>
          <a:prstGeom prst="rect">
            <a:avLst/>
          </a:prstGeom>
          <a:noFill/>
        </p:spPr>
        <p:txBody>
          <a:bodyPr wrap="square">
            <a:spAutoFit/>
          </a:bodyPr>
          <a:lstStyle/>
          <a:p>
            <a:pPr algn="just">
              <a:lnSpc>
                <a:spcPct val="150000"/>
              </a:lnSpc>
            </a:pPr>
            <a:r>
              <a:rPr lang="es-MX" dirty="0"/>
              <a:t>Las Secretarías y los Órganos internos de control </a:t>
            </a:r>
            <a:r>
              <a:rPr lang="es-MX" b="1" dirty="0"/>
              <a:t>podrán imponer una o más de las sanciones administrativas</a:t>
            </a:r>
            <a:r>
              <a:rPr lang="es-MX" dirty="0"/>
              <a:t> señaladas en este artículo, siempre y cuando sean compatibles entre ellas y de acuerdo a la trascendencia de la falta administrativa no grave.</a:t>
            </a:r>
          </a:p>
        </p:txBody>
      </p:sp>
      <p:cxnSp>
        <p:nvCxnSpPr>
          <p:cNvPr id="20" name="Conector recto de flecha 19">
            <a:extLst>
              <a:ext uri="{FF2B5EF4-FFF2-40B4-BE49-F238E27FC236}">
                <a16:creationId xmlns:a16="http://schemas.microsoft.com/office/drawing/2014/main" id="{7E58B471-D9E0-4749-8033-958AB190DC3D}"/>
              </a:ext>
            </a:extLst>
          </p:cNvPr>
          <p:cNvCxnSpPr>
            <a:cxnSpLocks/>
          </p:cNvCxnSpPr>
          <p:nvPr/>
        </p:nvCxnSpPr>
        <p:spPr>
          <a:xfrm>
            <a:off x="8802806" y="2584642"/>
            <a:ext cx="975753"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2" name="Conector recto de flecha 21">
            <a:extLst>
              <a:ext uri="{FF2B5EF4-FFF2-40B4-BE49-F238E27FC236}">
                <a16:creationId xmlns:a16="http://schemas.microsoft.com/office/drawing/2014/main" id="{AB28B8EF-E50A-4D51-B10B-B83BFAF9B60E}"/>
              </a:ext>
            </a:extLst>
          </p:cNvPr>
          <p:cNvCxnSpPr>
            <a:cxnSpLocks/>
            <a:endCxn id="16" idx="1"/>
          </p:cNvCxnSpPr>
          <p:nvPr/>
        </p:nvCxnSpPr>
        <p:spPr>
          <a:xfrm>
            <a:off x="9306574" y="4010155"/>
            <a:ext cx="471985"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09327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755" y="0"/>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22</a:t>
            </a:fld>
            <a:endParaRPr lang="es-MX"/>
          </a:p>
        </p:txBody>
      </p:sp>
      <p:sp>
        <p:nvSpPr>
          <p:cNvPr id="5" name="CuadroTexto 4">
            <a:extLst>
              <a:ext uri="{FF2B5EF4-FFF2-40B4-BE49-F238E27FC236}">
                <a16:creationId xmlns:a16="http://schemas.microsoft.com/office/drawing/2014/main" id="{C2AD92D6-03BF-4463-9330-F7F19711C336}"/>
              </a:ext>
            </a:extLst>
          </p:cNvPr>
          <p:cNvSpPr txBox="1"/>
          <p:nvPr/>
        </p:nvSpPr>
        <p:spPr>
          <a:xfrm>
            <a:off x="1760560" y="701090"/>
            <a:ext cx="7546014" cy="369332"/>
          </a:xfrm>
          <a:prstGeom prst="rect">
            <a:avLst/>
          </a:prstGeom>
          <a:noFill/>
        </p:spPr>
        <p:txBody>
          <a:bodyPr wrap="square" rtlCol="0">
            <a:spAutoFit/>
          </a:bodyPr>
          <a:lstStyle/>
          <a:p>
            <a:pPr algn="just"/>
            <a:r>
              <a:rPr lang="es-MX" b="1" dirty="0">
                <a:solidFill>
                  <a:srgbClr val="FF0000"/>
                </a:solidFill>
              </a:rPr>
              <a:t>Por faltas administrativas graves de los servidores públicos (art. 78, LGRA)</a:t>
            </a:r>
          </a:p>
        </p:txBody>
      </p:sp>
      <p:sp>
        <p:nvSpPr>
          <p:cNvPr id="6" name="CuadroTexto 5">
            <a:extLst>
              <a:ext uri="{FF2B5EF4-FFF2-40B4-BE49-F238E27FC236}">
                <a16:creationId xmlns:a16="http://schemas.microsoft.com/office/drawing/2014/main" id="{A266C6D8-ABD6-4FAC-AD4E-2067215F2035}"/>
              </a:ext>
            </a:extLst>
          </p:cNvPr>
          <p:cNvSpPr txBox="1"/>
          <p:nvPr/>
        </p:nvSpPr>
        <p:spPr>
          <a:xfrm>
            <a:off x="311472" y="2871969"/>
            <a:ext cx="2741135" cy="923330"/>
          </a:xfrm>
          <a:prstGeom prst="rect">
            <a:avLst/>
          </a:prstGeom>
          <a:noFill/>
        </p:spPr>
        <p:txBody>
          <a:bodyPr wrap="square" rtlCol="0">
            <a:spAutoFit/>
          </a:bodyPr>
          <a:lstStyle/>
          <a:p>
            <a:pPr algn="just"/>
            <a:r>
              <a:rPr lang="es-MX" b="1" dirty="0"/>
              <a:t>Serán impuestas por el Tribunal a los servidores públicos y consistirán en:</a:t>
            </a:r>
          </a:p>
        </p:txBody>
      </p:sp>
      <p:sp>
        <p:nvSpPr>
          <p:cNvPr id="13" name="Abrir llave 12">
            <a:extLst>
              <a:ext uri="{FF2B5EF4-FFF2-40B4-BE49-F238E27FC236}">
                <a16:creationId xmlns:a16="http://schemas.microsoft.com/office/drawing/2014/main" id="{0DB48742-9FB4-47F1-A9BA-F30BBE4CFEDE}"/>
              </a:ext>
            </a:extLst>
          </p:cNvPr>
          <p:cNvSpPr/>
          <p:nvPr/>
        </p:nvSpPr>
        <p:spPr>
          <a:xfrm>
            <a:off x="3370997" y="1916670"/>
            <a:ext cx="436728" cy="2833928"/>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MX" dirty="0"/>
          </a:p>
        </p:txBody>
      </p:sp>
      <p:sp>
        <p:nvSpPr>
          <p:cNvPr id="15" name="CuadroTexto 14">
            <a:extLst>
              <a:ext uri="{FF2B5EF4-FFF2-40B4-BE49-F238E27FC236}">
                <a16:creationId xmlns:a16="http://schemas.microsoft.com/office/drawing/2014/main" id="{C5F5C683-BDFA-45BB-BD7A-E208D2C46131}"/>
              </a:ext>
            </a:extLst>
          </p:cNvPr>
          <p:cNvSpPr txBox="1"/>
          <p:nvPr/>
        </p:nvSpPr>
        <p:spPr>
          <a:xfrm>
            <a:off x="9439586" y="1935952"/>
            <a:ext cx="2588844" cy="369332"/>
          </a:xfrm>
          <a:prstGeom prst="rect">
            <a:avLst/>
          </a:prstGeom>
          <a:noFill/>
        </p:spPr>
        <p:txBody>
          <a:bodyPr wrap="square" rtlCol="0">
            <a:spAutoFit/>
          </a:bodyPr>
          <a:lstStyle/>
          <a:p>
            <a:pPr algn="just"/>
            <a:r>
              <a:rPr lang="es-MX" dirty="0"/>
              <a:t>De 30 a 90 días naturales</a:t>
            </a:r>
          </a:p>
        </p:txBody>
      </p:sp>
      <p:sp>
        <p:nvSpPr>
          <p:cNvPr id="16" name="CuadroTexto 15">
            <a:extLst>
              <a:ext uri="{FF2B5EF4-FFF2-40B4-BE49-F238E27FC236}">
                <a16:creationId xmlns:a16="http://schemas.microsoft.com/office/drawing/2014/main" id="{9636124C-585D-4019-BA69-4DD84F74EE02}"/>
              </a:ext>
            </a:extLst>
          </p:cNvPr>
          <p:cNvSpPr txBox="1"/>
          <p:nvPr/>
        </p:nvSpPr>
        <p:spPr>
          <a:xfrm>
            <a:off x="9439586" y="3465199"/>
            <a:ext cx="2626320" cy="1477328"/>
          </a:xfrm>
          <a:prstGeom prst="rect">
            <a:avLst/>
          </a:prstGeom>
          <a:noFill/>
        </p:spPr>
        <p:txBody>
          <a:bodyPr wrap="square" rtlCol="0">
            <a:spAutoFit/>
          </a:bodyPr>
          <a:lstStyle/>
          <a:p>
            <a:pPr algn="just"/>
            <a:r>
              <a:rPr lang="es-MX" dirty="0"/>
              <a:t>De </a:t>
            </a:r>
            <a:r>
              <a:rPr lang="es-MX" b="1" dirty="0"/>
              <a:t>1 hasta 10 años</a:t>
            </a:r>
            <a:r>
              <a:rPr lang="es-MX" dirty="0"/>
              <a:t>, si el monto de la afectación excede las 200 UMAS, y de </a:t>
            </a:r>
            <a:r>
              <a:rPr lang="es-MX" b="1" dirty="0"/>
              <a:t>10 a 20 años</a:t>
            </a:r>
            <a:r>
              <a:rPr lang="es-MX" dirty="0"/>
              <a:t> si excede el límite.</a:t>
            </a:r>
          </a:p>
        </p:txBody>
      </p:sp>
      <p:sp>
        <p:nvSpPr>
          <p:cNvPr id="19" name="CuadroTexto 18">
            <a:extLst>
              <a:ext uri="{FF2B5EF4-FFF2-40B4-BE49-F238E27FC236}">
                <a16:creationId xmlns:a16="http://schemas.microsoft.com/office/drawing/2014/main" id="{8BE9B404-0AF3-4A38-9FB6-7DD878819DF9}"/>
              </a:ext>
            </a:extLst>
          </p:cNvPr>
          <p:cNvSpPr txBox="1"/>
          <p:nvPr/>
        </p:nvSpPr>
        <p:spPr>
          <a:xfrm>
            <a:off x="989460" y="5463212"/>
            <a:ext cx="11038969" cy="880369"/>
          </a:xfrm>
          <a:prstGeom prst="rect">
            <a:avLst/>
          </a:prstGeom>
          <a:noFill/>
        </p:spPr>
        <p:txBody>
          <a:bodyPr wrap="square">
            <a:spAutoFit/>
          </a:bodyPr>
          <a:lstStyle/>
          <a:p>
            <a:pPr algn="just">
              <a:lnSpc>
                <a:spcPct val="150000"/>
              </a:lnSpc>
            </a:pPr>
            <a:r>
              <a:rPr lang="es-MX" dirty="0"/>
              <a:t>A juicio del Tribunal, podrán ser impuestas al infractor una o más de las sanciones señaladas, siempre y cuando sean compatibles entre ellas y de acuerdo a la gravedad de la </a:t>
            </a:r>
            <a:r>
              <a:rPr lang="es-MX" sz="1600" dirty="0"/>
              <a:t>F</a:t>
            </a:r>
            <a:r>
              <a:rPr lang="es-MX" dirty="0"/>
              <a:t>alta administrativa grave.</a:t>
            </a:r>
          </a:p>
        </p:txBody>
      </p:sp>
      <p:cxnSp>
        <p:nvCxnSpPr>
          <p:cNvPr id="20" name="Conector recto de flecha 19">
            <a:extLst>
              <a:ext uri="{FF2B5EF4-FFF2-40B4-BE49-F238E27FC236}">
                <a16:creationId xmlns:a16="http://schemas.microsoft.com/office/drawing/2014/main" id="{7E58B471-D9E0-4749-8033-958AB190DC3D}"/>
              </a:ext>
            </a:extLst>
          </p:cNvPr>
          <p:cNvCxnSpPr>
            <a:cxnSpLocks/>
          </p:cNvCxnSpPr>
          <p:nvPr/>
        </p:nvCxnSpPr>
        <p:spPr>
          <a:xfrm>
            <a:off x="8569595" y="2120618"/>
            <a:ext cx="736979"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7" name="CuadroTexto 16">
            <a:extLst>
              <a:ext uri="{FF2B5EF4-FFF2-40B4-BE49-F238E27FC236}">
                <a16:creationId xmlns:a16="http://schemas.microsoft.com/office/drawing/2014/main" id="{2C732A47-88C1-485D-B4FA-5CE5B37F5D31}"/>
              </a:ext>
            </a:extLst>
          </p:cNvPr>
          <p:cNvSpPr txBox="1"/>
          <p:nvPr/>
        </p:nvSpPr>
        <p:spPr>
          <a:xfrm>
            <a:off x="3893671" y="1893302"/>
            <a:ext cx="4909135" cy="2862322"/>
          </a:xfrm>
          <a:prstGeom prst="rect">
            <a:avLst/>
          </a:prstGeom>
          <a:noFill/>
        </p:spPr>
        <p:txBody>
          <a:bodyPr wrap="square">
            <a:spAutoFit/>
          </a:bodyPr>
          <a:lstStyle/>
          <a:p>
            <a:pPr marL="400050" indent="-400050" algn="just">
              <a:buFont typeface="+mj-lt"/>
              <a:buAutoNum type="romanUcPeriod"/>
            </a:pPr>
            <a:r>
              <a:rPr lang="es-MX" b="1" dirty="0"/>
              <a:t>Suspensión</a:t>
            </a:r>
            <a:r>
              <a:rPr lang="es-MX" dirty="0"/>
              <a:t> del empleo, cargo o comisión; </a:t>
            </a:r>
          </a:p>
          <a:p>
            <a:pPr marL="400050" indent="-400050" algn="just">
              <a:buFont typeface="+mj-lt"/>
              <a:buAutoNum type="romanUcPeriod"/>
            </a:pPr>
            <a:endParaRPr lang="es-MX" dirty="0"/>
          </a:p>
          <a:p>
            <a:pPr marL="400050" indent="-400050" algn="just">
              <a:buFont typeface="+mj-lt"/>
              <a:buAutoNum type="romanUcPeriod"/>
            </a:pPr>
            <a:r>
              <a:rPr lang="es-MX" b="1" dirty="0"/>
              <a:t>Destitución</a:t>
            </a:r>
            <a:r>
              <a:rPr lang="es-MX" dirty="0"/>
              <a:t> del empleo, cargo o comisión; </a:t>
            </a:r>
          </a:p>
          <a:p>
            <a:pPr marL="400050" indent="-400050" algn="just">
              <a:buFont typeface="+mj-lt"/>
              <a:buAutoNum type="romanUcPeriod"/>
            </a:pPr>
            <a:endParaRPr lang="es-MX" dirty="0"/>
          </a:p>
          <a:p>
            <a:pPr marL="400050" indent="-400050" algn="just">
              <a:buFont typeface="+mj-lt"/>
              <a:buAutoNum type="romanUcPeriod"/>
            </a:pPr>
            <a:r>
              <a:rPr lang="es-MX" b="1" dirty="0"/>
              <a:t>Sanción</a:t>
            </a:r>
            <a:r>
              <a:rPr lang="es-MX" dirty="0"/>
              <a:t> económica, y </a:t>
            </a:r>
          </a:p>
          <a:p>
            <a:pPr marL="400050" indent="-400050" algn="just">
              <a:buFont typeface="+mj-lt"/>
              <a:buAutoNum type="romanUcPeriod"/>
            </a:pPr>
            <a:endParaRPr lang="es-MX" dirty="0"/>
          </a:p>
          <a:p>
            <a:pPr marL="400050" indent="-400050" algn="just">
              <a:buFont typeface="+mj-lt"/>
              <a:buAutoNum type="romanUcPeriod"/>
            </a:pPr>
            <a:r>
              <a:rPr lang="es-MX" b="1" dirty="0"/>
              <a:t>Inhabilitación temporal</a:t>
            </a:r>
            <a:r>
              <a:rPr lang="es-MX" dirty="0"/>
              <a:t> para desempeñar empleos, cargos o comisiones en el servicio público y para participar en adquisiciones, arrendamientos, servicios u obras públicas.</a:t>
            </a:r>
          </a:p>
        </p:txBody>
      </p:sp>
      <p:cxnSp>
        <p:nvCxnSpPr>
          <p:cNvPr id="11" name="Conector recto de flecha 10">
            <a:extLst>
              <a:ext uri="{FF2B5EF4-FFF2-40B4-BE49-F238E27FC236}">
                <a16:creationId xmlns:a16="http://schemas.microsoft.com/office/drawing/2014/main" id="{B087AB96-3445-428B-AE43-2EA7F3C3D41C}"/>
              </a:ext>
            </a:extLst>
          </p:cNvPr>
          <p:cNvCxnSpPr/>
          <p:nvPr/>
        </p:nvCxnSpPr>
        <p:spPr>
          <a:xfrm>
            <a:off x="8802806" y="3998794"/>
            <a:ext cx="63678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186325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8" name="CuadroTexto 7">
            <a:extLst>
              <a:ext uri="{FF2B5EF4-FFF2-40B4-BE49-F238E27FC236}">
                <a16:creationId xmlns:a16="http://schemas.microsoft.com/office/drawing/2014/main" id="{1762E93C-2CD9-4FDF-94D1-6604BAEB06FC}"/>
              </a:ext>
            </a:extLst>
          </p:cNvPr>
          <p:cNvSpPr txBox="1"/>
          <p:nvPr/>
        </p:nvSpPr>
        <p:spPr>
          <a:xfrm>
            <a:off x="1540042" y="495488"/>
            <a:ext cx="9624914" cy="2126864"/>
          </a:xfrm>
          <a:prstGeom prst="rect">
            <a:avLst/>
          </a:prstGeom>
          <a:noFill/>
        </p:spPr>
        <p:txBody>
          <a:bodyPr wrap="square">
            <a:spAutoFit/>
          </a:bodyPr>
          <a:lstStyle/>
          <a:p>
            <a:pPr algn="just">
              <a:lnSpc>
                <a:spcPct val="150000"/>
              </a:lnSpc>
            </a:pPr>
            <a:r>
              <a:rPr lang="es-MX" b="1" dirty="0"/>
              <a:t>Artículo 79.</a:t>
            </a:r>
            <a:r>
              <a:rPr lang="es-MX" dirty="0"/>
              <a:t> En el caso de que la Falta administrativa grave cometida por el servidor público le genere beneficios económicos, a sí mismo o a cualquiera de las personas a que se refiere el artículo 52 de la LGRA, se le impondrá </a:t>
            </a:r>
            <a:r>
              <a:rPr lang="es-MX" b="1" dirty="0">
                <a:solidFill>
                  <a:srgbClr val="FF0000"/>
                </a:solidFill>
              </a:rPr>
              <a:t>sanción económica que podrá alcanzar hasta dos tantos de los beneficios obtenidos</a:t>
            </a:r>
            <a:r>
              <a:rPr lang="es-MX" dirty="0"/>
              <a:t>. </a:t>
            </a:r>
          </a:p>
          <a:p>
            <a:pPr algn="just">
              <a:lnSpc>
                <a:spcPct val="150000"/>
              </a:lnSpc>
            </a:pPr>
            <a:endParaRPr lang="es-MX" dirty="0"/>
          </a:p>
        </p:txBody>
      </p:sp>
      <p:pic>
        <p:nvPicPr>
          <p:cNvPr id="10242" name="Picture 2" descr="sí o no ilustración. icono de marca de verificación. correcto e incorrecto.  15634427 Vector en Vecteezy">
            <a:extLst>
              <a:ext uri="{FF2B5EF4-FFF2-40B4-BE49-F238E27FC236}">
                <a16:creationId xmlns:a16="http://schemas.microsoft.com/office/drawing/2014/main" id="{C9CBAA24-CDD9-46B9-BB6F-BE43CD7A6E4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6842"/>
          <a:stretch/>
        </p:blipFill>
        <p:spPr bwMode="auto">
          <a:xfrm>
            <a:off x="1628029" y="2461930"/>
            <a:ext cx="805486" cy="780571"/>
          </a:xfrm>
          <a:prstGeom prst="rect">
            <a:avLst/>
          </a:prstGeom>
          <a:noFill/>
          <a:extLst>
            <a:ext uri="{909E8E84-426E-40DD-AFC4-6F175D3DCCD1}">
              <a14:hiddenFill xmlns:a14="http://schemas.microsoft.com/office/drawing/2010/main">
                <a:solidFill>
                  <a:srgbClr val="FFFFFF"/>
                </a:solidFill>
              </a14:hiddenFill>
            </a:ext>
          </a:extLst>
        </p:spPr>
      </p:pic>
      <p:sp>
        <p:nvSpPr>
          <p:cNvPr id="10" name="CuadroTexto 9">
            <a:extLst>
              <a:ext uri="{FF2B5EF4-FFF2-40B4-BE49-F238E27FC236}">
                <a16:creationId xmlns:a16="http://schemas.microsoft.com/office/drawing/2014/main" id="{5D8B845A-A3C0-47FB-B7D8-DAF558B48518}"/>
              </a:ext>
            </a:extLst>
          </p:cNvPr>
          <p:cNvSpPr txBox="1"/>
          <p:nvPr/>
        </p:nvSpPr>
        <p:spPr>
          <a:xfrm>
            <a:off x="2433515" y="2188423"/>
            <a:ext cx="9624914" cy="3788858"/>
          </a:xfrm>
          <a:prstGeom prst="rect">
            <a:avLst/>
          </a:prstGeom>
          <a:noFill/>
        </p:spPr>
        <p:txBody>
          <a:bodyPr wrap="square">
            <a:spAutoFit/>
          </a:bodyPr>
          <a:lstStyle/>
          <a:p>
            <a:pPr marL="352425" algn="just">
              <a:lnSpc>
                <a:spcPct val="150000"/>
              </a:lnSpc>
            </a:pPr>
            <a:r>
              <a:rPr lang="es-MX" dirty="0"/>
              <a:t>En ningún caso la sanción económica que se imponga podrá ser menor o igual al monto de los beneficios económicos obtenidos. Lo anterior, sin perjuicio de la imposición de las sanciones a que se refiere el artículo anterior. </a:t>
            </a:r>
          </a:p>
          <a:p>
            <a:pPr marL="352425" algn="just">
              <a:lnSpc>
                <a:spcPct val="150000"/>
              </a:lnSpc>
            </a:pPr>
            <a:endParaRPr lang="es-MX" dirty="0"/>
          </a:p>
          <a:p>
            <a:pPr marL="352425" algn="just">
              <a:lnSpc>
                <a:spcPct val="150000"/>
              </a:lnSpc>
            </a:pPr>
            <a:r>
              <a:rPr lang="es-MX" dirty="0"/>
              <a:t>El Tribunal determinará el pago de una indemnización cuando, la Falta administrativa grave a que se refiere el párrafo anterior provocó daños y perjuicios a la Hacienda Pública Federal, local o municipal, o al patrimonio de los entes públicos. En dichos casos, el servidor público estará obligado a reparar la totalidad de los daños y perjuicios causados y las personas que, en su caso, también hayan obtenido un beneficio indebido, serán solidariamente responsables.</a:t>
            </a:r>
          </a:p>
        </p:txBody>
      </p:sp>
      <p:pic>
        <p:nvPicPr>
          <p:cNvPr id="11" name="Picture 2" descr="sí o no ilustración. icono de marca de verificación. correcto e incorrecto.  15634427 Vector en Vecteezy">
            <a:extLst>
              <a:ext uri="{FF2B5EF4-FFF2-40B4-BE49-F238E27FC236}">
                <a16:creationId xmlns:a16="http://schemas.microsoft.com/office/drawing/2014/main" id="{52146BB9-8B45-40D1-AA71-85B08E8FF31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6842"/>
          <a:stretch/>
        </p:blipFill>
        <p:spPr bwMode="auto">
          <a:xfrm>
            <a:off x="1628029" y="4315287"/>
            <a:ext cx="805486" cy="780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2608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755" y="0"/>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24</a:t>
            </a:fld>
            <a:endParaRPr lang="es-MX"/>
          </a:p>
        </p:txBody>
      </p:sp>
      <p:sp>
        <p:nvSpPr>
          <p:cNvPr id="5" name="CuadroTexto 4">
            <a:extLst>
              <a:ext uri="{FF2B5EF4-FFF2-40B4-BE49-F238E27FC236}">
                <a16:creationId xmlns:a16="http://schemas.microsoft.com/office/drawing/2014/main" id="{C2AD92D6-03BF-4463-9330-F7F19711C336}"/>
              </a:ext>
            </a:extLst>
          </p:cNvPr>
          <p:cNvSpPr txBox="1"/>
          <p:nvPr/>
        </p:nvSpPr>
        <p:spPr>
          <a:xfrm>
            <a:off x="4495898" y="577319"/>
            <a:ext cx="4026091" cy="369332"/>
          </a:xfrm>
          <a:prstGeom prst="rect">
            <a:avLst/>
          </a:prstGeom>
          <a:noFill/>
        </p:spPr>
        <p:txBody>
          <a:bodyPr wrap="square" rtlCol="0">
            <a:spAutoFit/>
          </a:bodyPr>
          <a:lstStyle/>
          <a:p>
            <a:pPr algn="just"/>
            <a:r>
              <a:rPr lang="es-MX" b="1" dirty="0">
                <a:solidFill>
                  <a:srgbClr val="FF0000"/>
                </a:solidFill>
              </a:rPr>
              <a:t>Por faltas de particulares (art. 81, LGRA)</a:t>
            </a:r>
          </a:p>
        </p:txBody>
      </p:sp>
      <p:sp>
        <p:nvSpPr>
          <p:cNvPr id="14" name="CuadroTexto 13">
            <a:extLst>
              <a:ext uri="{FF2B5EF4-FFF2-40B4-BE49-F238E27FC236}">
                <a16:creationId xmlns:a16="http://schemas.microsoft.com/office/drawing/2014/main" id="{3CF00B48-E795-4A10-A266-C1FF7880A21C}"/>
              </a:ext>
            </a:extLst>
          </p:cNvPr>
          <p:cNvSpPr txBox="1"/>
          <p:nvPr/>
        </p:nvSpPr>
        <p:spPr>
          <a:xfrm>
            <a:off x="30556" y="1280447"/>
            <a:ext cx="11160607" cy="464871"/>
          </a:xfrm>
          <a:prstGeom prst="rect">
            <a:avLst/>
          </a:prstGeom>
          <a:noFill/>
        </p:spPr>
        <p:txBody>
          <a:bodyPr wrap="square">
            <a:spAutoFit/>
          </a:bodyPr>
          <a:lstStyle/>
          <a:p>
            <a:pPr algn="just">
              <a:lnSpc>
                <a:spcPct val="150000"/>
              </a:lnSpc>
            </a:pPr>
            <a:r>
              <a:rPr lang="es-MX" dirty="0"/>
              <a:t>Por comisión de alguna de las conductas previstas en los Capítulos III y IV del Título Tercero de la LGRA, consistirán en:</a:t>
            </a:r>
          </a:p>
        </p:txBody>
      </p:sp>
      <p:sp>
        <p:nvSpPr>
          <p:cNvPr id="3" name="CuadroTexto 2">
            <a:extLst>
              <a:ext uri="{FF2B5EF4-FFF2-40B4-BE49-F238E27FC236}">
                <a16:creationId xmlns:a16="http://schemas.microsoft.com/office/drawing/2014/main" id="{3DC2EEEF-C0AB-4092-9BE6-1C4891761698}"/>
              </a:ext>
            </a:extLst>
          </p:cNvPr>
          <p:cNvSpPr txBox="1"/>
          <p:nvPr/>
        </p:nvSpPr>
        <p:spPr>
          <a:xfrm>
            <a:off x="1746913" y="2227098"/>
            <a:ext cx="10166544" cy="4342856"/>
          </a:xfrm>
          <a:prstGeom prst="rect">
            <a:avLst/>
          </a:prstGeom>
          <a:noFill/>
        </p:spPr>
        <p:txBody>
          <a:bodyPr wrap="square" rtlCol="0">
            <a:spAutoFit/>
          </a:bodyPr>
          <a:lstStyle/>
          <a:p>
            <a:pPr algn="just"/>
            <a:r>
              <a:rPr lang="es-MX" b="1" dirty="0"/>
              <a:t>Tratándose de personas físicas:</a:t>
            </a:r>
          </a:p>
          <a:p>
            <a:pPr algn="just"/>
            <a:endParaRPr lang="es-MX" dirty="0"/>
          </a:p>
          <a:p>
            <a:pPr marL="342900" indent="-342900" algn="just">
              <a:lnSpc>
                <a:spcPct val="150000"/>
              </a:lnSpc>
              <a:buFont typeface="+mj-lt"/>
              <a:buAutoNum type="alphaLcParenR"/>
            </a:pPr>
            <a:r>
              <a:rPr lang="es-MX" b="1" dirty="0"/>
              <a:t>Sanción económica</a:t>
            </a:r>
            <a:r>
              <a:rPr lang="es-MX" dirty="0"/>
              <a:t> que podrá alcanzar hasta </a:t>
            </a:r>
            <a:r>
              <a:rPr lang="es-MX" b="1" dirty="0">
                <a:solidFill>
                  <a:srgbClr val="FF0000"/>
                </a:solidFill>
              </a:rPr>
              <a:t>dos tantos de los beneficios obtenidos</a:t>
            </a:r>
            <a:r>
              <a:rPr lang="es-MX" dirty="0"/>
              <a:t> o, en caso de no haberlos obtenido, por el equivalente a la cantidad de cien hasta ciento cincuenta mil veces el valor diario de la Unidad de Medida y Actualización; </a:t>
            </a:r>
          </a:p>
          <a:p>
            <a:pPr marL="342900" indent="-342900" algn="just">
              <a:lnSpc>
                <a:spcPct val="150000"/>
              </a:lnSpc>
              <a:buFont typeface="+mj-lt"/>
              <a:buAutoNum type="alphaLcParenR"/>
            </a:pPr>
            <a:endParaRPr lang="es-MX" dirty="0"/>
          </a:p>
          <a:p>
            <a:pPr marL="342900" indent="-342900" algn="just">
              <a:lnSpc>
                <a:spcPct val="150000"/>
              </a:lnSpc>
              <a:buFont typeface="+mj-lt"/>
              <a:buAutoNum type="alphaLcParenR"/>
            </a:pPr>
            <a:r>
              <a:rPr lang="es-MX" b="1" dirty="0"/>
              <a:t>Inhabilitación temporal</a:t>
            </a:r>
            <a:r>
              <a:rPr lang="es-MX" dirty="0"/>
              <a:t> para participar en adquisiciones, arrendamientos, servicios u obras públicas, según corresponda, por un periodo que no será </a:t>
            </a:r>
            <a:r>
              <a:rPr lang="es-MX" b="1" dirty="0">
                <a:solidFill>
                  <a:srgbClr val="FF0000"/>
                </a:solidFill>
              </a:rPr>
              <a:t>menor de tres meses ni mayor de ocho años</a:t>
            </a:r>
            <a:r>
              <a:rPr lang="es-MX" dirty="0"/>
              <a:t>; </a:t>
            </a:r>
          </a:p>
          <a:p>
            <a:pPr marL="342900" indent="-342900" algn="just">
              <a:lnSpc>
                <a:spcPct val="150000"/>
              </a:lnSpc>
              <a:buFont typeface="+mj-lt"/>
              <a:buAutoNum type="alphaLcParenR"/>
            </a:pPr>
            <a:endParaRPr lang="es-MX" dirty="0"/>
          </a:p>
          <a:p>
            <a:pPr marL="342900" indent="-342900" algn="just">
              <a:lnSpc>
                <a:spcPct val="150000"/>
              </a:lnSpc>
              <a:buFont typeface="+mj-lt"/>
              <a:buAutoNum type="alphaLcParenR"/>
            </a:pPr>
            <a:r>
              <a:rPr lang="es-MX" b="1" dirty="0"/>
              <a:t>Indemnización</a:t>
            </a:r>
            <a:r>
              <a:rPr lang="es-MX" dirty="0"/>
              <a:t> por los daños y perjuicios ocasionados a la Hacienda Pública Federal, local o municipal, o al patrimonio de los entes públicos. </a:t>
            </a:r>
          </a:p>
        </p:txBody>
      </p:sp>
      <p:pic>
        <p:nvPicPr>
          <p:cNvPr id="8" name="Imagen 7">
            <a:extLst>
              <a:ext uri="{FF2B5EF4-FFF2-40B4-BE49-F238E27FC236}">
                <a16:creationId xmlns:a16="http://schemas.microsoft.com/office/drawing/2014/main" id="{6D445BFA-1123-4A2B-B499-031B9FA16D8C}"/>
              </a:ext>
            </a:extLst>
          </p:cNvPr>
          <p:cNvPicPr>
            <a:picLocks noChangeAspect="1"/>
          </p:cNvPicPr>
          <p:nvPr/>
        </p:nvPicPr>
        <p:blipFill rotWithShape="1">
          <a:blip r:embed="rId3"/>
          <a:srcRect l="7482" t="7416" r="8149" b="6512"/>
          <a:stretch/>
        </p:blipFill>
        <p:spPr>
          <a:xfrm>
            <a:off x="248919" y="3042825"/>
            <a:ext cx="1310187" cy="1632790"/>
          </a:xfrm>
          <a:prstGeom prst="rect">
            <a:avLst/>
          </a:prstGeom>
        </p:spPr>
      </p:pic>
    </p:spTree>
    <p:extLst>
      <p:ext uri="{BB962C8B-B14F-4D97-AF65-F5344CB8AC3E}">
        <p14:creationId xmlns:p14="http://schemas.microsoft.com/office/powerpoint/2010/main" val="149798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755" y="0"/>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25</a:t>
            </a:fld>
            <a:endParaRPr lang="es-MX"/>
          </a:p>
        </p:txBody>
      </p:sp>
      <p:sp>
        <p:nvSpPr>
          <p:cNvPr id="3" name="CuadroTexto 2">
            <a:extLst>
              <a:ext uri="{FF2B5EF4-FFF2-40B4-BE49-F238E27FC236}">
                <a16:creationId xmlns:a16="http://schemas.microsoft.com/office/drawing/2014/main" id="{3DC2EEEF-C0AB-4092-9BE6-1C4891761698}"/>
              </a:ext>
            </a:extLst>
          </p:cNvPr>
          <p:cNvSpPr txBox="1"/>
          <p:nvPr/>
        </p:nvSpPr>
        <p:spPr>
          <a:xfrm>
            <a:off x="933884" y="1547382"/>
            <a:ext cx="10844135" cy="5078313"/>
          </a:xfrm>
          <a:prstGeom prst="rect">
            <a:avLst/>
          </a:prstGeom>
          <a:noFill/>
        </p:spPr>
        <p:txBody>
          <a:bodyPr wrap="square" rtlCol="0">
            <a:spAutoFit/>
          </a:bodyPr>
          <a:lstStyle/>
          <a:p>
            <a:pPr marL="342900" indent="-342900" algn="just">
              <a:buFont typeface="+mj-lt"/>
              <a:buAutoNum type="alphaLcParenR"/>
            </a:pPr>
            <a:r>
              <a:rPr lang="es-MX" b="1" dirty="0"/>
              <a:t>Sanción económica</a:t>
            </a:r>
            <a:r>
              <a:rPr lang="es-MX" dirty="0"/>
              <a:t> que podrá alcanzar </a:t>
            </a:r>
            <a:r>
              <a:rPr lang="es-MX" b="1" dirty="0">
                <a:solidFill>
                  <a:srgbClr val="FF0000"/>
                </a:solidFill>
              </a:rPr>
              <a:t>hasta dos tantos de los beneficios obtenidos</a:t>
            </a:r>
            <a:r>
              <a:rPr lang="es-MX" dirty="0"/>
              <a:t>, en caso de no haberlos obtenido, por el equivalente a la cantidad de mil hasta un millón quinientas mil veces el valor diario de la Unidad de Medida y Actualización; </a:t>
            </a:r>
          </a:p>
          <a:p>
            <a:pPr marL="342900" indent="-342900" algn="just">
              <a:buFont typeface="+mj-lt"/>
              <a:buAutoNum type="alphaLcParenR"/>
            </a:pPr>
            <a:endParaRPr lang="es-MX" dirty="0"/>
          </a:p>
          <a:p>
            <a:pPr marL="342900" indent="-342900" algn="just">
              <a:buFont typeface="+mj-lt"/>
              <a:buAutoNum type="alphaLcParenR"/>
            </a:pPr>
            <a:r>
              <a:rPr lang="es-MX" b="1" dirty="0"/>
              <a:t>Inhabilitación temporal</a:t>
            </a:r>
            <a:r>
              <a:rPr lang="es-MX" dirty="0"/>
              <a:t> para participar en adquisiciones, arrendamientos, servicios u obras públicas, por un periodo que no será </a:t>
            </a:r>
            <a:r>
              <a:rPr lang="es-MX" b="1" dirty="0">
                <a:solidFill>
                  <a:srgbClr val="FF0000"/>
                </a:solidFill>
              </a:rPr>
              <a:t>menor de tres meses ni mayor de diez años</a:t>
            </a:r>
            <a:r>
              <a:rPr lang="es-MX" dirty="0"/>
              <a:t>; </a:t>
            </a:r>
          </a:p>
          <a:p>
            <a:pPr marL="342900" indent="-342900" algn="just">
              <a:buFont typeface="+mj-lt"/>
              <a:buAutoNum type="alphaLcParenR"/>
            </a:pPr>
            <a:endParaRPr lang="es-MX" dirty="0"/>
          </a:p>
          <a:p>
            <a:pPr marL="342900" indent="-342900" algn="just">
              <a:buFont typeface="+mj-lt"/>
              <a:buAutoNum type="alphaLcParenR"/>
            </a:pPr>
            <a:r>
              <a:rPr lang="es-MX" b="1" dirty="0"/>
              <a:t>La suspensión de actividades</a:t>
            </a:r>
            <a:r>
              <a:rPr lang="es-MX" dirty="0"/>
              <a:t>, por un periodo que </a:t>
            </a:r>
            <a:r>
              <a:rPr lang="es-MX" b="1" dirty="0">
                <a:solidFill>
                  <a:srgbClr val="FF0000"/>
                </a:solidFill>
              </a:rPr>
              <a:t>no será menor de tres meses ni mayor de tres años</a:t>
            </a:r>
            <a:r>
              <a:rPr lang="es-MX" dirty="0"/>
              <a:t>, la cual consistirá en detener, diferir o privar temporalmente a los particulares de sus actividades comerciales, económicas, contractuales o de negocios por estar vinculados a faltas administrativas graves previstas en esta Ley; </a:t>
            </a:r>
          </a:p>
          <a:p>
            <a:pPr marL="342900" indent="-342900" algn="just">
              <a:buFont typeface="+mj-lt"/>
              <a:buAutoNum type="alphaLcParenR"/>
            </a:pPr>
            <a:endParaRPr lang="es-MX" dirty="0"/>
          </a:p>
          <a:p>
            <a:pPr marL="342900" indent="-342900" algn="just">
              <a:buFont typeface="+mj-lt"/>
              <a:buAutoNum type="alphaLcParenR"/>
            </a:pPr>
            <a:r>
              <a:rPr lang="es-MX" b="1" dirty="0"/>
              <a:t>Disolución de la sociedad respectiva</a:t>
            </a:r>
            <a:r>
              <a:rPr lang="es-MX" dirty="0"/>
              <a:t>, la cual consistirá en la </a:t>
            </a:r>
            <a:r>
              <a:rPr lang="es-MX" b="1" dirty="0">
                <a:solidFill>
                  <a:srgbClr val="FF0000"/>
                </a:solidFill>
              </a:rPr>
              <a:t>pérdida de la capacidad legal de una persona moral</a:t>
            </a:r>
            <a:r>
              <a:rPr lang="es-MX" dirty="0"/>
              <a:t>, para el cumplimiento del fin por el que fue creada por orden jurisdiccional y como consecuencia de la comisión, vinculación, participación y relación con una Falta administrativa grave prevista en esta Ley; </a:t>
            </a:r>
          </a:p>
          <a:p>
            <a:pPr marL="342900" indent="-342900" algn="just">
              <a:buFont typeface="+mj-lt"/>
              <a:buAutoNum type="alphaLcParenR"/>
            </a:pPr>
            <a:endParaRPr lang="es-MX" dirty="0"/>
          </a:p>
          <a:p>
            <a:pPr marL="342900" indent="-342900" algn="just">
              <a:buFont typeface="+mj-lt"/>
              <a:buAutoNum type="alphaLcParenR"/>
            </a:pPr>
            <a:r>
              <a:rPr lang="es-MX" b="1" dirty="0"/>
              <a:t>Indemnización</a:t>
            </a:r>
            <a:r>
              <a:rPr lang="es-MX" dirty="0"/>
              <a:t> por los daños y perjuicios ocasionados a la Hacienda Pública Federal, local o municipal, o al patrimonio de los entes públicos. </a:t>
            </a:r>
          </a:p>
        </p:txBody>
      </p:sp>
      <p:sp>
        <p:nvSpPr>
          <p:cNvPr id="9" name="CuadroTexto 8">
            <a:extLst>
              <a:ext uri="{FF2B5EF4-FFF2-40B4-BE49-F238E27FC236}">
                <a16:creationId xmlns:a16="http://schemas.microsoft.com/office/drawing/2014/main" id="{2D06E3EA-B43F-4071-9D82-4F51836B90DF}"/>
              </a:ext>
            </a:extLst>
          </p:cNvPr>
          <p:cNvSpPr txBox="1"/>
          <p:nvPr/>
        </p:nvSpPr>
        <p:spPr>
          <a:xfrm>
            <a:off x="354967" y="713856"/>
            <a:ext cx="3548293" cy="464871"/>
          </a:xfrm>
          <a:prstGeom prst="rect">
            <a:avLst/>
          </a:prstGeom>
          <a:noFill/>
        </p:spPr>
        <p:txBody>
          <a:bodyPr wrap="square">
            <a:spAutoFit/>
          </a:bodyPr>
          <a:lstStyle/>
          <a:p>
            <a:pPr algn="just">
              <a:lnSpc>
                <a:spcPct val="150000"/>
              </a:lnSpc>
            </a:pPr>
            <a:r>
              <a:rPr lang="es-MX" b="1" dirty="0"/>
              <a:t>Tratándose de personas morales:</a:t>
            </a:r>
          </a:p>
        </p:txBody>
      </p:sp>
      <p:pic>
        <p:nvPicPr>
          <p:cNvPr id="2050" name="Picture 2" descr="Silueta de fábrica PNG Pic HQ">
            <a:extLst>
              <a:ext uri="{FF2B5EF4-FFF2-40B4-BE49-F238E27FC236}">
                <a16:creationId xmlns:a16="http://schemas.microsoft.com/office/drawing/2014/main" id="{ADA26F56-D242-457A-BB5E-78A605AABA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3169" y="337260"/>
            <a:ext cx="1218062" cy="1218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623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755" y="0"/>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26</a:t>
            </a:fld>
            <a:endParaRPr lang="es-MX"/>
          </a:p>
        </p:txBody>
      </p:sp>
      <p:sp>
        <p:nvSpPr>
          <p:cNvPr id="2" name="Rectángulo 1">
            <a:extLst>
              <a:ext uri="{FF2B5EF4-FFF2-40B4-BE49-F238E27FC236}">
                <a16:creationId xmlns:a16="http://schemas.microsoft.com/office/drawing/2014/main" id="{CCF7551B-DC09-42C4-968E-0CDBF338858A}"/>
              </a:ext>
            </a:extLst>
          </p:cNvPr>
          <p:cNvSpPr/>
          <p:nvPr/>
        </p:nvSpPr>
        <p:spPr>
          <a:xfrm>
            <a:off x="1154525" y="606482"/>
            <a:ext cx="9820637" cy="523220"/>
          </a:xfrm>
          <a:prstGeom prst="rect">
            <a:avLst/>
          </a:prstGeom>
          <a:noFill/>
        </p:spPr>
        <p:txBody>
          <a:bodyPr wrap="none" lIns="91440" tIns="45720" rIns="91440" bIns="45720">
            <a:spAutoFit/>
          </a:bodyPr>
          <a:lstStyle/>
          <a:p>
            <a:pPr algn="ctr"/>
            <a:r>
              <a:rPr lang="es-ES" sz="2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PRESCRIPCIÓN DE LAS FALTAS ADMINISTRATIVAS (ART. 74, LGRA)</a:t>
            </a:r>
            <a:endParaRPr lang="es-E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5" name="Rectángulo 4">
            <a:extLst>
              <a:ext uri="{FF2B5EF4-FFF2-40B4-BE49-F238E27FC236}">
                <a16:creationId xmlns:a16="http://schemas.microsoft.com/office/drawing/2014/main" id="{1831B2CE-D34D-4737-8D1A-868F55D43147}"/>
              </a:ext>
            </a:extLst>
          </p:cNvPr>
          <p:cNvSpPr/>
          <p:nvPr/>
        </p:nvSpPr>
        <p:spPr>
          <a:xfrm>
            <a:off x="259307" y="1681174"/>
            <a:ext cx="11094493"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Rectángulo 5">
            <a:extLst>
              <a:ext uri="{FF2B5EF4-FFF2-40B4-BE49-F238E27FC236}">
                <a16:creationId xmlns:a16="http://schemas.microsoft.com/office/drawing/2014/main" id="{3DF6DA95-5FF0-4D6F-86CA-86202078C3E7}"/>
              </a:ext>
            </a:extLst>
          </p:cNvPr>
          <p:cNvSpPr/>
          <p:nvPr/>
        </p:nvSpPr>
        <p:spPr>
          <a:xfrm>
            <a:off x="5806553" y="1704033"/>
            <a:ext cx="45719" cy="18045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CuadroTexto 7">
            <a:extLst>
              <a:ext uri="{FF2B5EF4-FFF2-40B4-BE49-F238E27FC236}">
                <a16:creationId xmlns:a16="http://schemas.microsoft.com/office/drawing/2014/main" id="{EEF14141-70BF-4977-8948-1E0FB658EFF1}"/>
              </a:ext>
            </a:extLst>
          </p:cNvPr>
          <p:cNvSpPr txBox="1"/>
          <p:nvPr/>
        </p:nvSpPr>
        <p:spPr>
          <a:xfrm>
            <a:off x="2170322" y="1968794"/>
            <a:ext cx="1434152" cy="461665"/>
          </a:xfrm>
          <a:prstGeom prst="rect">
            <a:avLst/>
          </a:prstGeom>
          <a:noFill/>
        </p:spPr>
        <p:txBody>
          <a:bodyPr wrap="square" rtlCol="0">
            <a:spAutoFit/>
          </a:bodyPr>
          <a:lstStyle/>
          <a:p>
            <a:pPr algn="ctr"/>
            <a:r>
              <a:rPr lang="es-MX" sz="2400" b="1" dirty="0"/>
              <a:t>No graves</a:t>
            </a:r>
          </a:p>
        </p:txBody>
      </p:sp>
      <p:sp>
        <p:nvSpPr>
          <p:cNvPr id="10" name="CuadroTexto 9">
            <a:extLst>
              <a:ext uri="{FF2B5EF4-FFF2-40B4-BE49-F238E27FC236}">
                <a16:creationId xmlns:a16="http://schemas.microsoft.com/office/drawing/2014/main" id="{FA253490-AA90-4981-B318-4EC4C27921CA}"/>
              </a:ext>
            </a:extLst>
          </p:cNvPr>
          <p:cNvSpPr txBox="1"/>
          <p:nvPr/>
        </p:nvSpPr>
        <p:spPr>
          <a:xfrm>
            <a:off x="8373445" y="2047532"/>
            <a:ext cx="1057675" cy="461665"/>
          </a:xfrm>
          <a:prstGeom prst="rect">
            <a:avLst/>
          </a:prstGeom>
          <a:noFill/>
        </p:spPr>
        <p:txBody>
          <a:bodyPr wrap="square" rtlCol="0">
            <a:spAutoFit/>
          </a:bodyPr>
          <a:lstStyle/>
          <a:p>
            <a:pPr algn="ctr"/>
            <a:r>
              <a:rPr lang="es-MX" sz="2400" b="1" dirty="0"/>
              <a:t>Graves</a:t>
            </a:r>
          </a:p>
        </p:txBody>
      </p:sp>
      <p:sp>
        <p:nvSpPr>
          <p:cNvPr id="11" name="CuadroTexto 10">
            <a:extLst>
              <a:ext uri="{FF2B5EF4-FFF2-40B4-BE49-F238E27FC236}">
                <a16:creationId xmlns:a16="http://schemas.microsoft.com/office/drawing/2014/main" id="{65D7FCF7-32BF-4427-9B73-250DB4671552}"/>
              </a:ext>
            </a:extLst>
          </p:cNvPr>
          <p:cNvSpPr txBox="1"/>
          <p:nvPr/>
        </p:nvSpPr>
        <p:spPr>
          <a:xfrm>
            <a:off x="1665924" y="2783371"/>
            <a:ext cx="2442949" cy="707886"/>
          </a:xfrm>
          <a:prstGeom prst="rect">
            <a:avLst/>
          </a:prstGeom>
          <a:noFill/>
        </p:spPr>
        <p:txBody>
          <a:bodyPr wrap="square" rtlCol="0">
            <a:spAutoFit/>
          </a:bodyPr>
          <a:lstStyle/>
          <a:p>
            <a:pPr algn="ctr"/>
            <a:r>
              <a:rPr lang="es-MX" sz="4000" b="1" dirty="0">
                <a:solidFill>
                  <a:srgbClr val="FF0000"/>
                </a:solidFill>
              </a:rPr>
              <a:t>3 años</a:t>
            </a:r>
          </a:p>
        </p:txBody>
      </p:sp>
      <p:sp>
        <p:nvSpPr>
          <p:cNvPr id="13" name="CuadroTexto 12">
            <a:extLst>
              <a:ext uri="{FF2B5EF4-FFF2-40B4-BE49-F238E27FC236}">
                <a16:creationId xmlns:a16="http://schemas.microsoft.com/office/drawing/2014/main" id="{656438BD-035E-4422-8D65-E85DDB72FF5A}"/>
              </a:ext>
            </a:extLst>
          </p:cNvPr>
          <p:cNvSpPr txBox="1"/>
          <p:nvPr/>
        </p:nvSpPr>
        <p:spPr>
          <a:xfrm>
            <a:off x="7785382" y="2800743"/>
            <a:ext cx="2442949" cy="707886"/>
          </a:xfrm>
          <a:prstGeom prst="rect">
            <a:avLst/>
          </a:prstGeom>
          <a:noFill/>
        </p:spPr>
        <p:txBody>
          <a:bodyPr wrap="square" rtlCol="0">
            <a:spAutoFit/>
          </a:bodyPr>
          <a:lstStyle/>
          <a:p>
            <a:pPr algn="ctr"/>
            <a:r>
              <a:rPr lang="es-MX" sz="4000" b="1" dirty="0">
                <a:solidFill>
                  <a:srgbClr val="FF0000"/>
                </a:solidFill>
              </a:rPr>
              <a:t>7 años</a:t>
            </a:r>
          </a:p>
        </p:txBody>
      </p:sp>
      <p:sp>
        <p:nvSpPr>
          <p:cNvPr id="15" name="CuadroTexto 14">
            <a:extLst>
              <a:ext uri="{FF2B5EF4-FFF2-40B4-BE49-F238E27FC236}">
                <a16:creationId xmlns:a16="http://schemas.microsoft.com/office/drawing/2014/main" id="{36570D05-E9AB-4916-94CD-E3CC68D7E35B}"/>
              </a:ext>
            </a:extLst>
          </p:cNvPr>
          <p:cNvSpPr txBox="1"/>
          <p:nvPr/>
        </p:nvSpPr>
        <p:spPr>
          <a:xfrm>
            <a:off x="1848800" y="4124654"/>
            <a:ext cx="9505000" cy="2126864"/>
          </a:xfrm>
          <a:prstGeom prst="rect">
            <a:avLst/>
          </a:prstGeom>
          <a:noFill/>
        </p:spPr>
        <p:txBody>
          <a:bodyPr wrap="square">
            <a:spAutoFit/>
          </a:bodyPr>
          <a:lstStyle/>
          <a:p>
            <a:pPr algn="just">
              <a:lnSpc>
                <a:spcPct val="150000"/>
              </a:lnSpc>
            </a:pPr>
            <a:r>
              <a:rPr lang="es-MX" dirty="0"/>
              <a:t>Contados a partir del día siguiente al que se hubieren cometido las infracciones, o a partir del momento en que hubieren cesado. </a:t>
            </a:r>
          </a:p>
          <a:p>
            <a:pPr algn="just">
              <a:lnSpc>
                <a:spcPct val="150000"/>
              </a:lnSpc>
            </a:pPr>
            <a:endParaRPr lang="es-MX" dirty="0"/>
          </a:p>
          <a:p>
            <a:pPr algn="just">
              <a:lnSpc>
                <a:spcPct val="150000"/>
              </a:lnSpc>
            </a:pPr>
            <a:r>
              <a:rPr lang="es-MX" dirty="0"/>
              <a:t>La prescripción se interrumpirá con la clasificación a que se refiere el primer párrafo del artículo 100 de esta Ley.</a:t>
            </a:r>
          </a:p>
        </p:txBody>
      </p:sp>
      <p:pic>
        <p:nvPicPr>
          <p:cNvPr id="3076" name="Picture 4" descr="Marcar icono de marca. Correcto signo: vector de stock (libre de regalías)  2062529903 | Shutterstock">
            <a:extLst>
              <a:ext uri="{FF2B5EF4-FFF2-40B4-BE49-F238E27FC236}">
                <a16:creationId xmlns:a16="http://schemas.microsoft.com/office/drawing/2014/main" id="{07E29D1E-F8E9-4017-ACF4-49638BD1443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220" t="23916" r="14397" b="31276"/>
          <a:stretch/>
        </p:blipFill>
        <p:spPr bwMode="auto">
          <a:xfrm>
            <a:off x="1236262" y="4328408"/>
            <a:ext cx="612538" cy="43865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Marcar icono de marca. Correcto signo: vector de stock (libre de regalías)  2062529903 | Shutterstock">
            <a:extLst>
              <a:ext uri="{FF2B5EF4-FFF2-40B4-BE49-F238E27FC236}">
                <a16:creationId xmlns:a16="http://schemas.microsoft.com/office/drawing/2014/main" id="{B1E2EA32-5C6F-4AAA-91D7-336EF4107A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220" t="23916" r="14397" b="31276"/>
          <a:stretch/>
        </p:blipFill>
        <p:spPr bwMode="auto">
          <a:xfrm>
            <a:off x="1236262" y="5573088"/>
            <a:ext cx="612538" cy="438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6853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15" name="CuadroTexto 14">
            <a:extLst>
              <a:ext uri="{FF2B5EF4-FFF2-40B4-BE49-F238E27FC236}">
                <a16:creationId xmlns:a16="http://schemas.microsoft.com/office/drawing/2014/main" id="{2BCDF2C3-1673-4609-A330-AE1BF83A4F09}"/>
              </a:ext>
            </a:extLst>
          </p:cNvPr>
          <p:cNvSpPr txBox="1"/>
          <p:nvPr/>
        </p:nvSpPr>
        <p:spPr>
          <a:xfrm>
            <a:off x="2435934" y="1443561"/>
            <a:ext cx="8722604" cy="1711366"/>
          </a:xfrm>
          <a:prstGeom prst="rect">
            <a:avLst/>
          </a:prstGeom>
          <a:noFill/>
        </p:spPr>
        <p:txBody>
          <a:bodyPr wrap="square">
            <a:spAutoFit/>
          </a:bodyPr>
          <a:lstStyle/>
          <a:p>
            <a:pPr marR="17145" algn="just">
              <a:lnSpc>
                <a:spcPct val="150000"/>
              </a:lnSpc>
              <a:spcAft>
                <a:spcPts val="800"/>
              </a:spcAft>
            </a:pPr>
            <a:r>
              <a:rPr lang="es-MX" sz="1800" dirty="0">
                <a:effectLst/>
                <a:ea typeface="Calibri" panose="020F0502020204030204" pitchFamily="34" charset="0"/>
                <a:cs typeface="Times New Roman" panose="02020603050405020304" pitchFamily="18" charset="0"/>
              </a:rPr>
              <a:t>La Ley General de Responsabilidades Administrativas, lo define es su artículo 3 fracción XXI, como aquellas Unidades Administrativas, encargadas de promover, evaluar, fortalecer el correcto funcionamiento de control interno de los entes públicos, también son los encargados de aplicar las leyes en materia de responsabilidades de los servidores públicos.</a:t>
            </a:r>
            <a:endParaRPr lang="es-MX" sz="2400" dirty="0">
              <a:effectLst/>
              <a:ea typeface="Calibri" panose="020F0502020204030204" pitchFamily="34" charset="0"/>
              <a:cs typeface="Times New Roman" panose="02020603050405020304" pitchFamily="18" charset="0"/>
            </a:endParaRPr>
          </a:p>
        </p:txBody>
      </p:sp>
      <p:pic>
        <p:nvPicPr>
          <p:cNvPr id="17" name="Imagen 16">
            <a:extLst>
              <a:ext uri="{FF2B5EF4-FFF2-40B4-BE49-F238E27FC236}">
                <a16:creationId xmlns:a16="http://schemas.microsoft.com/office/drawing/2014/main" id="{F76B4F69-93A4-406D-8C92-7863FCCA9FB6}"/>
              </a:ext>
            </a:extLst>
          </p:cNvPr>
          <p:cNvPicPr/>
          <p:nvPr/>
        </p:nvPicPr>
        <p:blipFill>
          <a:blip r:embed="rId3">
            <a:extLst>
              <a:ext uri="{28A0092B-C50C-407E-A947-70E740481C1C}">
                <a14:useLocalDpi xmlns:a14="http://schemas.microsoft.com/office/drawing/2010/main" val="0"/>
              </a:ext>
            </a:extLst>
          </a:blip>
          <a:stretch>
            <a:fillRect/>
          </a:stretch>
        </p:blipFill>
        <p:spPr>
          <a:xfrm>
            <a:off x="223836" y="1460798"/>
            <a:ext cx="2005013" cy="1968202"/>
          </a:xfrm>
          <a:prstGeom prst="rect">
            <a:avLst/>
          </a:prstGeom>
        </p:spPr>
      </p:pic>
      <p:sp>
        <p:nvSpPr>
          <p:cNvPr id="3" name="CuadroTexto 2">
            <a:extLst>
              <a:ext uri="{FF2B5EF4-FFF2-40B4-BE49-F238E27FC236}">
                <a16:creationId xmlns:a16="http://schemas.microsoft.com/office/drawing/2014/main" id="{565B0529-7B8A-43F4-AB51-A66F64C40884}"/>
              </a:ext>
            </a:extLst>
          </p:cNvPr>
          <p:cNvSpPr txBox="1"/>
          <p:nvPr/>
        </p:nvSpPr>
        <p:spPr>
          <a:xfrm>
            <a:off x="4953000" y="3420498"/>
            <a:ext cx="2286000" cy="646331"/>
          </a:xfrm>
          <a:prstGeom prst="rect">
            <a:avLst/>
          </a:prstGeom>
          <a:noFill/>
        </p:spPr>
        <p:txBody>
          <a:bodyPr wrap="square" rtlCol="0">
            <a:spAutoFit/>
          </a:bodyPr>
          <a:lstStyle/>
          <a:p>
            <a:pPr algn="ctr"/>
            <a:r>
              <a:rPr lang="es-MX" b="1" dirty="0"/>
              <a:t>Estructura orgánica (art. 115, LGRA) </a:t>
            </a:r>
          </a:p>
        </p:txBody>
      </p:sp>
      <p:sp>
        <p:nvSpPr>
          <p:cNvPr id="19" name="CuadroTexto 18">
            <a:extLst>
              <a:ext uri="{FF2B5EF4-FFF2-40B4-BE49-F238E27FC236}">
                <a16:creationId xmlns:a16="http://schemas.microsoft.com/office/drawing/2014/main" id="{E9513B9D-2476-4DE0-928D-C1E5094CB63A}"/>
              </a:ext>
            </a:extLst>
          </p:cNvPr>
          <p:cNvSpPr txBox="1"/>
          <p:nvPr/>
        </p:nvSpPr>
        <p:spPr>
          <a:xfrm>
            <a:off x="1985219" y="5257817"/>
            <a:ext cx="2005013" cy="646331"/>
          </a:xfrm>
          <a:prstGeom prst="rect">
            <a:avLst/>
          </a:prstGeom>
          <a:solidFill>
            <a:schemeClr val="bg2">
              <a:lumMod val="90000"/>
            </a:schemeClr>
          </a:solidFill>
        </p:spPr>
        <p:txBody>
          <a:bodyPr wrap="square" rtlCol="0">
            <a:spAutoFit/>
          </a:bodyPr>
          <a:lstStyle/>
          <a:p>
            <a:pPr algn="ctr"/>
            <a:r>
              <a:rPr lang="es-MX" b="1" dirty="0"/>
              <a:t>Autoridad Investigadora</a:t>
            </a:r>
          </a:p>
        </p:txBody>
      </p:sp>
      <p:sp>
        <p:nvSpPr>
          <p:cNvPr id="20" name="CuadroTexto 19">
            <a:extLst>
              <a:ext uri="{FF2B5EF4-FFF2-40B4-BE49-F238E27FC236}">
                <a16:creationId xmlns:a16="http://schemas.microsoft.com/office/drawing/2014/main" id="{C3C65249-4B68-4FB3-B7AD-291EA48BB346}"/>
              </a:ext>
            </a:extLst>
          </p:cNvPr>
          <p:cNvSpPr txBox="1"/>
          <p:nvPr/>
        </p:nvSpPr>
        <p:spPr>
          <a:xfrm>
            <a:off x="5253037" y="5309197"/>
            <a:ext cx="1685925" cy="646331"/>
          </a:xfrm>
          <a:prstGeom prst="rect">
            <a:avLst/>
          </a:prstGeom>
          <a:solidFill>
            <a:schemeClr val="bg2">
              <a:lumMod val="90000"/>
            </a:schemeClr>
          </a:solidFill>
        </p:spPr>
        <p:txBody>
          <a:bodyPr wrap="square" rtlCol="0">
            <a:spAutoFit/>
          </a:bodyPr>
          <a:lstStyle/>
          <a:p>
            <a:pPr algn="ctr"/>
            <a:r>
              <a:rPr lang="es-MX" b="1" dirty="0"/>
              <a:t>Autoridad Substanciadora</a:t>
            </a:r>
          </a:p>
        </p:txBody>
      </p:sp>
      <p:sp>
        <p:nvSpPr>
          <p:cNvPr id="21" name="CuadroTexto 20">
            <a:extLst>
              <a:ext uri="{FF2B5EF4-FFF2-40B4-BE49-F238E27FC236}">
                <a16:creationId xmlns:a16="http://schemas.microsoft.com/office/drawing/2014/main" id="{DEA22C34-4757-466B-B5BE-438482DEBFAC}"/>
              </a:ext>
            </a:extLst>
          </p:cNvPr>
          <p:cNvSpPr txBox="1"/>
          <p:nvPr/>
        </p:nvSpPr>
        <p:spPr>
          <a:xfrm>
            <a:off x="8739997" y="5257817"/>
            <a:ext cx="1500187" cy="646331"/>
          </a:xfrm>
          <a:prstGeom prst="rect">
            <a:avLst/>
          </a:prstGeom>
          <a:solidFill>
            <a:schemeClr val="bg2">
              <a:lumMod val="90000"/>
            </a:schemeClr>
          </a:solidFill>
        </p:spPr>
        <p:txBody>
          <a:bodyPr wrap="square" rtlCol="0">
            <a:spAutoFit/>
          </a:bodyPr>
          <a:lstStyle/>
          <a:p>
            <a:pPr algn="ctr"/>
            <a:r>
              <a:rPr lang="es-MX" b="1" dirty="0"/>
              <a:t>Autoridad</a:t>
            </a:r>
            <a:r>
              <a:rPr lang="es-MX" dirty="0"/>
              <a:t> </a:t>
            </a:r>
            <a:r>
              <a:rPr lang="es-MX" b="1" dirty="0"/>
              <a:t>Resolutora</a:t>
            </a:r>
          </a:p>
        </p:txBody>
      </p:sp>
      <p:cxnSp>
        <p:nvCxnSpPr>
          <p:cNvPr id="23" name="Conector recto 22">
            <a:extLst>
              <a:ext uri="{FF2B5EF4-FFF2-40B4-BE49-F238E27FC236}">
                <a16:creationId xmlns:a16="http://schemas.microsoft.com/office/drawing/2014/main" id="{3B47B26B-E2E8-4E68-B921-D126A57D0D88}"/>
              </a:ext>
            </a:extLst>
          </p:cNvPr>
          <p:cNvCxnSpPr>
            <a:cxnSpLocks/>
          </p:cNvCxnSpPr>
          <p:nvPr/>
        </p:nvCxnSpPr>
        <p:spPr>
          <a:xfrm>
            <a:off x="6113350" y="4095982"/>
            <a:ext cx="0" cy="390854"/>
          </a:xfrm>
          <a:prstGeom prst="line">
            <a:avLst/>
          </a:prstGeom>
        </p:spPr>
        <p:style>
          <a:lnRef idx="3">
            <a:schemeClr val="dk1"/>
          </a:lnRef>
          <a:fillRef idx="0">
            <a:schemeClr val="dk1"/>
          </a:fillRef>
          <a:effectRef idx="2">
            <a:schemeClr val="dk1"/>
          </a:effectRef>
          <a:fontRef idx="minor">
            <a:schemeClr val="tx1"/>
          </a:fontRef>
        </p:style>
      </p:cxnSp>
      <p:sp>
        <p:nvSpPr>
          <p:cNvPr id="24" name="CuadroTexto 23">
            <a:extLst>
              <a:ext uri="{FF2B5EF4-FFF2-40B4-BE49-F238E27FC236}">
                <a16:creationId xmlns:a16="http://schemas.microsoft.com/office/drawing/2014/main" id="{C1C9EB4D-8365-42B8-AA1B-B840111D52C8}"/>
              </a:ext>
            </a:extLst>
          </p:cNvPr>
          <p:cNvSpPr txBox="1"/>
          <p:nvPr/>
        </p:nvSpPr>
        <p:spPr>
          <a:xfrm>
            <a:off x="4710797" y="4457777"/>
            <a:ext cx="2805106" cy="369332"/>
          </a:xfrm>
          <a:prstGeom prst="rect">
            <a:avLst/>
          </a:prstGeom>
          <a:noFill/>
        </p:spPr>
        <p:txBody>
          <a:bodyPr wrap="square" rtlCol="0">
            <a:spAutoFit/>
          </a:bodyPr>
          <a:lstStyle/>
          <a:p>
            <a:pPr algn="ctr"/>
            <a:r>
              <a:rPr lang="es-MX" b="1" dirty="0"/>
              <a:t>Con independencia entre sí</a:t>
            </a:r>
          </a:p>
        </p:txBody>
      </p:sp>
      <p:cxnSp>
        <p:nvCxnSpPr>
          <p:cNvPr id="27" name="Conector recto 26">
            <a:extLst>
              <a:ext uri="{FF2B5EF4-FFF2-40B4-BE49-F238E27FC236}">
                <a16:creationId xmlns:a16="http://schemas.microsoft.com/office/drawing/2014/main" id="{C1F028EF-6097-4128-9C0D-4E8020DC7BB0}"/>
              </a:ext>
            </a:extLst>
          </p:cNvPr>
          <p:cNvCxnSpPr/>
          <p:nvPr/>
        </p:nvCxnSpPr>
        <p:spPr>
          <a:xfrm>
            <a:off x="2831309" y="5005136"/>
            <a:ext cx="6781797" cy="0"/>
          </a:xfrm>
          <a:prstGeom prst="line">
            <a:avLst/>
          </a:prstGeom>
        </p:spPr>
        <p:style>
          <a:lnRef idx="3">
            <a:schemeClr val="dk1"/>
          </a:lnRef>
          <a:fillRef idx="0">
            <a:schemeClr val="dk1"/>
          </a:fillRef>
          <a:effectRef idx="2">
            <a:schemeClr val="dk1"/>
          </a:effectRef>
          <a:fontRef idx="minor">
            <a:schemeClr val="tx1"/>
          </a:fontRef>
        </p:style>
      </p:cxnSp>
      <p:cxnSp>
        <p:nvCxnSpPr>
          <p:cNvPr id="29" name="Conector recto 28">
            <a:extLst>
              <a:ext uri="{FF2B5EF4-FFF2-40B4-BE49-F238E27FC236}">
                <a16:creationId xmlns:a16="http://schemas.microsoft.com/office/drawing/2014/main" id="{3C81C2EF-E680-4D0B-8B11-CD6B0BBEEC76}"/>
              </a:ext>
            </a:extLst>
          </p:cNvPr>
          <p:cNvCxnSpPr/>
          <p:nvPr/>
        </p:nvCxnSpPr>
        <p:spPr>
          <a:xfrm>
            <a:off x="2831309" y="5005136"/>
            <a:ext cx="0" cy="252681"/>
          </a:xfrm>
          <a:prstGeom prst="line">
            <a:avLst/>
          </a:prstGeom>
        </p:spPr>
        <p:style>
          <a:lnRef idx="3">
            <a:schemeClr val="dk1"/>
          </a:lnRef>
          <a:fillRef idx="0">
            <a:schemeClr val="dk1"/>
          </a:fillRef>
          <a:effectRef idx="2">
            <a:schemeClr val="dk1"/>
          </a:effectRef>
          <a:fontRef idx="minor">
            <a:schemeClr val="tx1"/>
          </a:fontRef>
        </p:style>
      </p:cxnSp>
      <p:cxnSp>
        <p:nvCxnSpPr>
          <p:cNvPr id="31" name="Conector recto 30">
            <a:extLst>
              <a:ext uri="{FF2B5EF4-FFF2-40B4-BE49-F238E27FC236}">
                <a16:creationId xmlns:a16="http://schemas.microsoft.com/office/drawing/2014/main" id="{38AFE8E8-90FF-4D2B-AC75-08BED0C46F60}"/>
              </a:ext>
            </a:extLst>
          </p:cNvPr>
          <p:cNvCxnSpPr/>
          <p:nvPr/>
        </p:nvCxnSpPr>
        <p:spPr>
          <a:xfrm>
            <a:off x="6113350" y="5005136"/>
            <a:ext cx="0" cy="304061"/>
          </a:xfrm>
          <a:prstGeom prst="line">
            <a:avLst/>
          </a:prstGeom>
        </p:spPr>
        <p:style>
          <a:lnRef idx="3">
            <a:schemeClr val="dk1"/>
          </a:lnRef>
          <a:fillRef idx="0">
            <a:schemeClr val="dk1"/>
          </a:fillRef>
          <a:effectRef idx="2">
            <a:schemeClr val="dk1"/>
          </a:effectRef>
          <a:fontRef idx="minor">
            <a:schemeClr val="tx1"/>
          </a:fontRef>
        </p:style>
      </p:cxnSp>
      <p:cxnSp>
        <p:nvCxnSpPr>
          <p:cNvPr id="33" name="Conector recto 32">
            <a:extLst>
              <a:ext uri="{FF2B5EF4-FFF2-40B4-BE49-F238E27FC236}">
                <a16:creationId xmlns:a16="http://schemas.microsoft.com/office/drawing/2014/main" id="{575CEF8B-0E4B-44D7-8C0C-E2CD8E4042F5}"/>
              </a:ext>
            </a:extLst>
          </p:cNvPr>
          <p:cNvCxnSpPr/>
          <p:nvPr/>
        </p:nvCxnSpPr>
        <p:spPr>
          <a:xfrm>
            <a:off x="9613106" y="5005136"/>
            <a:ext cx="0" cy="252681"/>
          </a:xfrm>
          <a:prstGeom prst="line">
            <a:avLst/>
          </a:prstGeom>
        </p:spPr>
        <p:style>
          <a:lnRef idx="3">
            <a:schemeClr val="dk1"/>
          </a:lnRef>
          <a:fillRef idx="0">
            <a:schemeClr val="dk1"/>
          </a:fillRef>
          <a:effectRef idx="2">
            <a:schemeClr val="dk1"/>
          </a:effectRef>
          <a:fontRef idx="minor">
            <a:schemeClr val="tx1"/>
          </a:fontRef>
        </p:style>
      </p:cxnSp>
      <p:cxnSp>
        <p:nvCxnSpPr>
          <p:cNvPr id="35" name="Conector recto 34">
            <a:extLst>
              <a:ext uri="{FF2B5EF4-FFF2-40B4-BE49-F238E27FC236}">
                <a16:creationId xmlns:a16="http://schemas.microsoft.com/office/drawing/2014/main" id="{2E27BE16-B173-44CF-944D-41C886875230}"/>
              </a:ext>
            </a:extLst>
          </p:cNvPr>
          <p:cNvCxnSpPr/>
          <p:nvPr/>
        </p:nvCxnSpPr>
        <p:spPr>
          <a:xfrm>
            <a:off x="6115049" y="4849215"/>
            <a:ext cx="0" cy="155921"/>
          </a:xfrm>
          <a:prstGeom prst="line">
            <a:avLst/>
          </a:prstGeom>
        </p:spPr>
        <p:style>
          <a:lnRef idx="3">
            <a:schemeClr val="dk1"/>
          </a:lnRef>
          <a:fillRef idx="0">
            <a:schemeClr val="dk1"/>
          </a:fillRef>
          <a:effectRef idx="2">
            <a:schemeClr val="dk1"/>
          </a:effectRef>
          <a:fontRef idx="minor">
            <a:schemeClr val="tx1"/>
          </a:fontRef>
        </p:style>
      </p:cxnSp>
      <p:sp>
        <p:nvSpPr>
          <p:cNvPr id="5" name="Rectángulo 4">
            <a:extLst>
              <a:ext uri="{FF2B5EF4-FFF2-40B4-BE49-F238E27FC236}">
                <a16:creationId xmlns:a16="http://schemas.microsoft.com/office/drawing/2014/main" id="{1FAC641B-29A0-4C46-9EE2-013AE07FA0D7}"/>
              </a:ext>
            </a:extLst>
          </p:cNvPr>
          <p:cNvSpPr/>
          <p:nvPr/>
        </p:nvSpPr>
        <p:spPr>
          <a:xfrm>
            <a:off x="3503684" y="521550"/>
            <a:ext cx="5184629" cy="584775"/>
          </a:xfrm>
          <a:prstGeom prst="rect">
            <a:avLst/>
          </a:prstGeom>
          <a:noFill/>
        </p:spPr>
        <p:txBody>
          <a:bodyPr wrap="square" lIns="91440" tIns="45720" rIns="91440" bIns="45720">
            <a:spAutoFit/>
          </a:bodyPr>
          <a:lstStyle/>
          <a:p>
            <a:pPr algn="ctr"/>
            <a:r>
              <a:rPr lang="es-ES" sz="3200" b="1" dirty="0">
                <a:ln w="22225">
                  <a:solidFill>
                    <a:schemeClr val="accent2"/>
                  </a:solidFill>
                  <a:prstDash val="solid"/>
                </a:ln>
                <a:solidFill>
                  <a:schemeClr val="accent2">
                    <a:lumMod val="40000"/>
                    <a:lumOff val="60000"/>
                  </a:schemeClr>
                </a:solidFill>
              </a:rPr>
              <a:t>El Órgano Interno de Control</a:t>
            </a:r>
            <a:endParaRPr lang="es-MX" sz="32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8387410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40" y="0"/>
            <a:ext cx="12193198" cy="6858673"/>
          </a:xfrm>
          <a:prstGeom prst="rect">
            <a:avLst/>
          </a:prstGeom>
        </p:spPr>
      </p:pic>
      <p:sp>
        <p:nvSpPr>
          <p:cNvPr id="5" name="Elipse 4"/>
          <p:cNvSpPr/>
          <p:nvPr/>
        </p:nvSpPr>
        <p:spPr>
          <a:xfrm>
            <a:off x="144416" y="609898"/>
            <a:ext cx="2487649" cy="964919"/>
          </a:xfrm>
          <a:prstGeom prst="ellipse">
            <a:avLst/>
          </a:prstGeom>
          <a:solidFill>
            <a:schemeClr val="accent1">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t>LOS ENTES PÚBLICOS ESTATALES</a:t>
            </a:r>
            <a:endParaRPr lang="es-MX" sz="1400" b="1" dirty="0"/>
          </a:p>
        </p:txBody>
      </p:sp>
      <p:sp>
        <p:nvSpPr>
          <p:cNvPr id="6" name="Rectángulo 5"/>
          <p:cNvSpPr/>
          <p:nvPr/>
        </p:nvSpPr>
        <p:spPr>
          <a:xfrm rot="16200000">
            <a:off x="48998" y="3131273"/>
            <a:ext cx="2388221" cy="891477"/>
          </a:xfrm>
          <a:prstGeom prst="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solidFill>
              </a:rPr>
              <a:t>ÓRGANOS INTERNOS DE CONTROL </a:t>
            </a:r>
          </a:p>
        </p:txBody>
      </p:sp>
      <p:sp>
        <p:nvSpPr>
          <p:cNvPr id="10" name="Rectángulo 9"/>
          <p:cNvSpPr/>
          <p:nvPr/>
        </p:nvSpPr>
        <p:spPr>
          <a:xfrm>
            <a:off x="3153163" y="1396888"/>
            <a:ext cx="1712421" cy="382387"/>
          </a:xfrm>
          <a:prstGeom prst="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Prevenir</a:t>
            </a:r>
            <a:endParaRPr lang="es-MX" b="1" dirty="0">
              <a:solidFill>
                <a:schemeClr val="tx1"/>
              </a:solidFill>
            </a:endParaRPr>
          </a:p>
        </p:txBody>
      </p:sp>
      <p:sp>
        <p:nvSpPr>
          <p:cNvPr id="11" name="Rectángulo 10"/>
          <p:cNvSpPr/>
          <p:nvPr/>
        </p:nvSpPr>
        <p:spPr>
          <a:xfrm>
            <a:off x="3153163" y="2099667"/>
            <a:ext cx="1712421" cy="382387"/>
          </a:xfrm>
          <a:prstGeom prst="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Corregir</a:t>
            </a:r>
            <a:endParaRPr lang="es-MX" b="1" dirty="0">
              <a:solidFill>
                <a:schemeClr val="tx1"/>
              </a:solidFill>
            </a:endParaRPr>
          </a:p>
        </p:txBody>
      </p:sp>
      <p:sp>
        <p:nvSpPr>
          <p:cNvPr id="12" name="Rectángulo 11"/>
          <p:cNvSpPr/>
          <p:nvPr/>
        </p:nvSpPr>
        <p:spPr>
          <a:xfrm>
            <a:off x="3153164" y="2802446"/>
            <a:ext cx="1712421" cy="382387"/>
          </a:xfrm>
          <a:prstGeom prst="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Investigar</a:t>
            </a:r>
            <a:endParaRPr lang="es-MX" b="1" dirty="0">
              <a:solidFill>
                <a:schemeClr val="tx1"/>
              </a:solidFill>
            </a:endParaRPr>
          </a:p>
        </p:txBody>
      </p:sp>
      <p:sp>
        <p:nvSpPr>
          <p:cNvPr id="13" name="Abrir llave 12"/>
          <p:cNvSpPr/>
          <p:nvPr/>
        </p:nvSpPr>
        <p:spPr>
          <a:xfrm>
            <a:off x="1891074" y="2220936"/>
            <a:ext cx="475230" cy="2589239"/>
          </a:xfrm>
          <a:prstGeom prst="leftBrace">
            <a:avLst>
              <a:gd name="adj1" fmla="val 8333"/>
              <a:gd name="adj2" fmla="val 47598"/>
            </a:avLst>
          </a:prstGeom>
          <a:ln w="38100"/>
        </p:spPr>
        <p:style>
          <a:lnRef idx="3">
            <a:schemeClr val="accent1"/>
          </a:lnRef>
          <a:fillRef idx="0">
            <a:schemeClr val="accent1"/>
          </a:fillRef>
          <a:effectRef idx="2">
            <a:schemeClr val="accent1"/>
          </a:effectRef>
          <a:fontRef idx="minor">
            <a:schemeClr val="tx1"/>
          </a:fontRef>
        </p:style>
        <p:txBody>
          <a:bodyPr rtlCol="0" anchor="ctr"/>
          <a:lstStyle/>
          <a:p>
            <a:pPr algn="ctr"/>
            <a:endParaRPr lang="es-MX"/>
          </a:p>
        </p:txBody>
      </p:sp>
      <p:sp>
        <p:nvSpPr>
          <p:cNvPr id="14" name="Rectángulo 13"/>
          <p:cNvSpPr/>
          <p:nvPr/>
        </p:nvSpPr>
        <p:spPr>
          <a:xfrm>
            <a:off x="5737748" y="1945360"/>
            <a:ext cx="1584371" cy="690999"/>
          </a:xfrm>
          <a:prstGeom prst="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Actos u Omisiones</a:t>
            </a:r>
            <a:endParaRPr lang="es-MX" dirty="0">
              <a:solidFill>
                <a:schemeClr val="tx1"/>
              </a:solidFill>
            </a:endParaRPr>
          </a:p>
        </p:txBody>
      </p:sp>
      <p:sp>
        <p:nvSpPr>
          <p:cNvPr id="15" name="Rectángulo 14"/>
          <p:cNvSpPr/>
          <p:nvPr/>
        </p:nvSpPr>
        <p:spPr>
          <a:xfrm>
            <a:off x="8194283" y="1837159"/>
            <a:ext cx="2602556" cy="906406"/>
          </a:xfrm>
          <a:prstGeom prst="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Responsabilidades Administrativas</a:t>
            </a:r>
            <a:endParaRPr lang="es-MX" b="1" dirty="0">
              <a:solidFill>
                <a:schemeClr val="tx1"/>
              </a:solidFill>
            </a:endParaRPr>
          </a:p>
        </p:txBody>
      </p:sp>
      <p:sp>
        <p:nvSpPr>
          <p:cNvPr id="17" name="Flecha derecha 16"/>
          <p:cNvSpPr/>
          <p:nvPr/>
        </p:nvSpPr>
        <p:spPr>
          <a:xfrm>
            <a:off x="7475100" y="1901988"/>
            <a:ext cx="550606" cy="776748"/>
          </a:xfrm>
          <a:prstGeom prst="rightArrow">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8" name="Abrir llave 17"/>
          <p:cNvSpPr/>
          <p:nvPr/>
        </p:nvSpPr>
        <p:spPr>
          <a:xfrm flipH="1" flipV="1">
            <a:off x="5174619" y="1393279"/>
            <a:ext cx="341322" cy="1787946"/>
          </a:xfrm>
          <a:prstGeom prst="leftBrace">
            <a:avLst>
              <a:gd name="adj1" fmla="val 8333"/>
              <a:gd name="adj2" fmla="val 50031"/>
            </a:avLst>
          </a:prstGeom>
          <a:ln w="38100"/>
        </p:spPr>
        <p:style>
          <a:lnRef idx="3">
            <a:schemeClr val="accent1"/>
          </a:lnRef>
          <a:fillRef idx="0">
            <a:schemeClr val="accent1"/>
          </a:fillRef>
          <a:effectRef idx="2">
            <a:schemeClr val="accent1"/>
          </a:effectRef>
          <a:fontRef idx="minor">
            <a:schemeClr val="tx1"/>
          </a:fontRef>
        </p:style>
        <p:txBody>
          <a:bodyPr rtlCol="0" anchor="ctr"/>
          <a:lstStyle/>
          <a:p>
            <a:pPr algn="ctr"/>
            <a:endParaRPr lang="es-MX" b="1"/>
          </a:p>
        </p:txBody>
      </p:sp>
      <p:sp>
        <p:nvSpPr>
          <p:cNvPr id="19" name="Flecha derecha 18"/>
          <p:cNvSpPr/>
          <p:nvPr/>
        </p:nvSpPr>
        <p:spPr>
          <a:xfrm>
            <a:off x="2481513" y="1898878"/>
            <a:ext cx="550606" cy="776748"/>
          </a:xfrm>
          <a:prstGeom prst="rightArrow">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0" name="Rectángulo 19"/>
          <p:cNvSpPr/>
          <p:nvPr/>
        </p:nvSpPr>
        <p:spPr>
          <a:xfrm>
            <a:off x="3118415" y="4485860"/>
            <a:ext cx="1579765" cy="513980"/>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Revisar</a:t>
            </a:r>
            <a:endParaRPr lang="es-MX" b="1" dirty="0">
              <a:solidFill>
                <a:schemeClr val="tx1"/>
              </a:solidFill>
            </a:endParaRPr>
          </a:p>
        </p:txBody>
      </p:sp>
      <p:sp>
        <p:nvSpPr>
          <p:cNvPr id="22" name="Rectángulo 21"/>
          <p:cNvSpPr/>
          <p:nvPr/>
        </p:nvSpPr>
        <p:spPr>
          <a:xfrm>
            <a:off x="5501663" y="3619967"/>
            <a:ext cx="1154847" cy="343569"/>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Ingreso</a:t>
            </a:r>
            <a:endParaRPr lang="es-MX" b="1" dirty="0">
              <a:solidFill>
                <a:schemeClr val="tx1"/>
              </a:solidFill>
            </a:endParaRPr>
          </a:p>
        </p:txBody>
      </p:sp>
      <p:sp>
        <p:nvSpPr>
          <p:cNvPr id="23" name="Rectángulo 22"/>
          <p:cNvSpPr/>
          <p:nvPr/>
        </p:nvSpPr>
        <p:spPr>
          <a:xfrm>
            <a:off x="5511035" y="4126344"/>
            <a:ext cx="1145868" cy="327104"/>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Egreso</a:t>
            </a:r>
            <a:endParaRPr lang="es-MX" b="1" dirty="0">
              <a:solidFill>
                <a:schemeClr val="tx1"/>
              </a:solidFill>
            </a:endParaRPr>
          </a:p>
        </p:txBody>
      </p:sp>
      <p:sp>
        <p:nvSpPr>
          <p:cNvPr id="24" name="Rectángulo 23"/>
          <p:cNvSpPr/>
          <p:nvPr/>
        </p:nvSpPr>
        <p:spPr>
          <a:xfrm>
            <a:off x="5519999" y="4622969"/>
            <a:ext cx="1136511" cy="308535"/>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Manejo</a:t>
            </a:r>
            <a:endParaRPr lang="es-MX" b="1" dirty="0">
              <a:solidFill>
                <a:schemeClr val="tx1"/>
              </a:solidFill>
            </a:endParaRPr>
          </a:p>
        </p:txBody>
      </p:sp>
      <p:sp>
        <p:nvSpPr>
          <p:cNvPr id="25" name="Rectángulo 24"/>
          <p:cNvSpPr/>
          <p:nvPr/>
        </p:nvSpPr>
        <p:spPr>
          <a:xfrm>
            <a:off x="5519999" y="5094312"/>
            <a:ext cx="1161170" cy="323764"/>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Custodia</a:t>
            </a:r>
            <a:endParaRPr lang="es-MX" b="1" dirty="0">
              <a:solidFill>
                <a:schemeClr val="tx1"/>
              </a:solidFill>
            </a:endParaRPr>
          </a:p>
        </p:txBody>
      </p:sp>
      <p:sp>
        <p:nvSpPr>
          <p:cNvPr id="26" name="Rectángulo 25"/>
          <p:cNvSpPr/>
          <p:nvPr/>
        </p:nvSpPr>
        <p:spPr>
          <a:xfrm>
            <a:off x="5519999" y="5543529"/>
            <a:ext cx="1158081" cy="338854"/>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Aplicación</a:t>
            </a:r>
            <a:endParaRPr lang="es-MX" b="1" dirty="0">
              <a:solidFill>
                <a:schemeClr val="tx1"/>
              </a:solidFill>
            </a:endParaRPr>
          </a:p>
        </p:txBody>
      </p:sp>
      <p:sp>
        <p:nvSpPr>
          <p:cNvPr id="32" name="Rectángulo 31"/>
          <p:cNvSpPr/>
          <p:nvPr/>
        </p:nvSpPr>
        <p:spPr>
          <a:xfrm>
            <a:off x="7365205" y="3667964"/>
            <a:ext cx="2018891" cy="516196"/>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rPr>
              <a:t>Recursos</a:t>
            </a:r>
            <a:r>
              <a:rPr lang="es-MX" dirty="0">
                <a:solidFill>
                  <a:schemeClr val="tx1"/>
                </a:solidFill>
                <a:latin typeface="Calibri (Cuerpo)"/>
                <a:ea typeface="Tahoma" panose="020B0604030504040204" pitchFamily="34" charset="0"/>
                <a:cs typeface="Tahoma" panose="020B0604030504040204" pitchFamily="34" charset="0"/>
              </a:rPr>
              <a:t> </a:t>
            </a:r>
            <a:r>
              <a:rPr lang="es-MX" dirty="0">
                <a:solidFill>
                  <a:schemeClr val="tx1"/>
                </a:solidFill>
              </a:rPr>
              <a:t>Públicos</a:t>
            </a:r>
            <a:r>
              <a:rPr lang="es-MX" dirty="0">
                <a:solidFill>
                  <a:schemeClr val="tx1"/>
                </a:solidFill>
                <a:latin typeface="Calibri (Cuerpo)"/>
                <a:ea typeface="Tahoma" panose="020B0604030504040204" pitchFamily="34" charset="0"/>
                <a:cs typeface="Tahoma" panose="020B0604030504040204" pitchFamily="34" charset="0"/>
              </a:rPr>
              <a:t> </a:t>
            </a:r>
            <a:r>
              <a:rPr lang="es-MX" dirty="0">
                <a:solidFill>
                  <a:schemeClr val="tx1"/>
                </a:solidFill>
              </a:rPr>
              <a:t>Federales</a:t>
            </a:r>
          </a:p>
        </p:txBody>
      </p:sp>
      <p:sp>
        <p:nvSpPr>
          <p:cNvPr id="33" name="Rectángulo 32"/>
          <p:cNvSpPr/>
          <p:nvPr/>
        </p:nvSpPr>
        <p:spPr>
          <a:xfrm>
            <a:off x="7346941" y="4583775"/>
            <a:ext cx="2093232" cy="471195"/>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rPr>
              <a:t>Participaciones Federales</a:t>
            </a:r>
          </a:p>
        </p:txBody>
      </p:sp>
      <p:cxnSp>
        <p:nvCxnSpPr>
          <p:cNvPr id="35" name="Conector recto de flecha 34"/>
          <p:cNvCxnSpPr/>
          <p:nvPr/>
        </p:nvCxnSpPr>
        <p:spPr>
          <a:xfrm>
            <a:off x="8343980" y="4184160"/>
            <a:ext cx="0" cy="418724"/>
          </a:xfrm>
          <a:prstGeom prst="straightConnector1">
            <a:avLst/>
          </a:prstGeom>
          <a:ln w="38100">
            <a:solidFill>
              <a:schemeClr val="accent1">
                <a:lumMod val="50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36" name="Rectángulo 35"/>
          <p:cNvSpPr/>
          <p:nvPr/>
        </p:nvSpPr>
        <p:spPr>
          <a:xfrm>
            <a:off x="7346941" y="5462913"/>
            <a:ext cx="2135027" cy="579084"/>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rPr>
              <a:t>Recursos Públicos </a:t>
            </a:r>
          </a:p>
          <a:p>
            <a:pPr algn="ctr"/>
            <a:r>
              <a:rPr lang="es-MX" dirty="0">
                <a:solidFill>
                  <a:schemeClr val="tx1"/>
                </a:solidFill>
              </a:rPr>
              <a:t>Locales</a:t>
            </a:r>
          </a:p>
        </p:txBody>
      </p:sp>
      <p:cxnSp>
        <p:nvCxnSpPr>
          <p:cNvPr id="37" name="Conector recto de flecha 36"/>
          <p:cNvCxnSpPr/>
          <p:nvPr/>
        </p:nvCxnSpPr>
        <p:spPr>
          <a:xfrm>
            <a:off x="8309380" y="5054970"/>
            <a:ext cx="0" cy="418724"/>
          </a:xfrm>
          <a:prstGeom prst="straightConnector1">
            <a:avLst/>
          </a:prstGeom>
          <a:ln w="38100">
            <a:solidFill>
              <a:schemeClr val="accent1">
                <a:lumMod val="50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38" name="Conector recto 37"/>
          <p:cNvCxnSpPr>
            <a:stCxn id="32" idx="3"/>
          </p:cNvCxnSpPr>
          <p:nvPr/>
        </p:nvCxnSpPr>
        <p:spPr>
          <a:xfrm>
            <a:off x="9384096" y="3926062"/>
            <a:ext cx="837262" cy="958522"/>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39" name="Conector recto 38"/>
          <p:cNvCxnSpPr/>
          <p:nvPr/>
        </p:nvCxnSpPr>
        <p:spPr>
          <a:xfrm flipV="1">
            <a:off x="9561053" y="4855260"/>
            <a:ext cx="600153" cy="839028"/>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40" name="Rectángulo 39"/>
          <p:cNvSpPr/>
          <p:nvPr/>
        </p:nvSpPr>
        <p:spPr>
          <a:xfrm>
            <a:off x="10135563" y="4569636"/>
            <a:ext cx="1615267" cy="795107"/>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solidFill>
              </a:rPr>
              <a:t>Ámbito de competencia</a:t>
            </a:r>
            <a:endParaRPr lang="es-MX" dirty="0">
              <a:solidFill>
                <a:schemeClr val="tx1"/>
              </a:solidFill>
            </a:endParaRPr>
          </a:p>
        </p:txBody>
      </p:sp>
      <p:sp>
        <p:nvSpPr>
          <p:cNvPr id="46" name="Abrir llave 45"/>
          <p:cNvSpPr/>
          <p:nvPr/>
        </p:nvSpPr>
        <p:spPr>
          <a:xfrm flipH="1" flipV="1">
            <a:off x="6779604" y="3821262"/>
            <a:ext cx="341322" cy="1787946"/>
          </a:xfrm>
          <a:prstGeom prst="leftBrace">
            <a:avLst>
              <a:gd name="adj1" fmla="val 8333"/>
              <a:gd name="adj2" fmla="val 50031"/>
            </a:avLst>
          </a:prstGeom>
          <a:ln w="38100"/>
        </p:spPr>
        <p:style>
          <a:lnRef idx="3">
            <a:schemeClr val="accent1"/>
          </a:lnRef>
          <a:fillRef idx="0">
            <a:schemeClr val="accent1"/>
          </a:fillRef>
          <a:effectRef idx="2">
            <a:schemeClr val="accent1"/>
          </a:effectRef>
          <a:fontRef idx="minor">
            <a:schemeClr val="tx1"/>
          </a:fontRef>
        </p:style>
        <p:txBody>
          <a:bodyPr rtlCol="0" anchor="ctr"/>
          <a:lstStyle/>
          <a:p>
            <a:pPr algn="ctr"/>
            <a:endParaRPr lang="es-MX">
              <a:latin typeface="Calibri (Cuerpo)"/>
            </a:endParaRPr>
          </a:p>
        </p:txBody>
      </p:sp>
      <p:sp>
        <p:nvSpPr>
          <p:cNvPr id="47" name="Abrir llave 46"/>
          <p:cNvSpPr/>
          <p:nvPr/>
        </p:nvSpPr>
        <p:spPr>
          <a:xfrm flipV="1">
            <a:off x="4871504" y="3809762"/>
            <a:ext cx="494418" cy="1914816"/>
          </a:xfrm>
          <a:prstGeom prst="leftBrace">
            <a:avLst>
              <a:gd name="adj1" fmla="val 8333"/>
              <a:gd name="adj2" fmla="val 50031"/>
            </a:avLst>
          </a:prstGeom>
          <a:ln w="38100"/>
        </p:spPr>
        <p:style>
          <a:lnRef idx="3">
            <a:schemeClr val="accent1"/>
          </a:lnRef>
          <a:fillRef idx="0">
            <a:schemeClr val="accent1"/>
          </a:fillRef>
          <a:effectRef idx="2">
            <a:schemeClr val="accent1"/>
          </a:effectRef>
          <a:fontRef idx="minor">
            <a:schemeClr val="tx1"/>
          </a:fontRef>
        </p:style>
        <p:txBody>
          <a:bodyPr rtlCol="0" anchor="ctr"/>
          <a:lstStyle/>
          <a:p>
            <a:pPr algn="ctr"/>
            <a:endParaRPr lang="es-MX">
              <a:latin typeface="Calibri (Cuerpo)"/>
            </a:endParaRPr>
          </a:p>
        </p:txBody>
      </p:sp>
      <p:sp>
        <p:nvSpPr>
          <p:cNvPr id="48" name="Flecha derecha 47"/>
          <p:cNvSpPr/>
          <p:nvPr/>
        </p:nvSpPr>
        <p:spPr>
          <a:xfrm>
            <a:off x="2454072" y="4354476"/>
            <a:ext cx="550606" cy="776748"/>
          </a:xfrm>
          <a:prstGeom prst="rightArrow">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028" name="Picture 4" descr="Con cuánto dinero en efectivo puedo entrar o salir de México? | Dinero en  Imagen"/>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0123666" y="3018710"/>
            <a:ext cx="1660402" cy="1245302"/>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8" descr="Responsabilidades administrativas - Cursos Multimedia S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35589" y="625544"/>
            <a:ext cx="1692757" cy="1068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88179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11" name="CuadroTexto 10">
            <a:extLst>
              <a:ext uri="{FF2B5EF4-FFF2-40B4-BE49-F238E27FC236}">
                <a16:creationId xmlns:a16="http://schemas.microsoft.com/office/drawing/2014/main" id="{AE479869-D43C-49BC-ABE1-91A751D74974}"/>
              </a:ext>
            </a:extLst>
          </p:cNvPr>
          <p:cNvSpPr txBox="1"/>
          <p:nvPr/>
        </p:nvSpPr>
        <p:spPr>
          <a:xfrm>
            <a:off x="6778735" y="2380297"/>
            <a:ext cx="1201004" cy="369332"/>
          </a:xfrm>
          <a:prstGeom prst="rect">
            <a:avLst/>
          </a:prstGeom>
          <a:solidFill>
            <a:schemeClr val="bg2">
              <a:lumMod val="90000"/>
            </a:schemeClr>
          </a:solidFill>
        </p:spPr>
        <p:txBody>
          <a:bodyPr wrap="square" rtlCol="0">
            <a:spAutoFit/>
          </a:bodyPr>
          <a:lstStyle/>
          <a:p>
            <a:r>
              <a:rPr lang="es-MX" dirty="0"/>
              <a:t>Oficio;</a:t>
            </a:r>
          </a:p>
        </p:txBody>
      </p:sp>
      <p:sp>
        <p:nvSpPr>
          <p:cNvPr id="14" name="CuadroTexto 13">
            <a:extLst>
              <a:ext uri="{FF2B5EF4-FFF2-40B4-BE49-F238E27FC236}">
                <a16:creationId xmlns:a16="http://schemas.microsoft.com/office/drawing/2014/main" id="{57C60A19-46A9-4F00-9678-C4945710CBAA}"/>
              </a:ext>
            </a:extLst>
          </p:cNvPr>
          <p:cNvSpPr txBox="1"/>
          <p:nvPr/>
        </p:nvSpPr>
        <p:spPr>
          <a:xfrm>
            <a:off x="6778735" y="3644900"/>
            <a:ext cx="1364777" cy="369332"/>
          </a:xfrm>
          <a:prstGeom prst="rect">
            <a:avLst/>
          </a:prstGeom>
          <a:solidFill>
            <a:schemeClr val="bg2">
              <a:lumMod val="90000"/>
            </a:schemeClr>
          </a:solidFill>
        </p:spPr>
        <p:txBody>
          <a:bodyPr wrap="square" rtlCol="0">
            <a:spAutoFit/>
          </a:bodyPr>
          <a:lstStyle/>
          <a:p>
            <a:r>
              <a:rPr lang="es-MX" dirty="0"/>
              <a:t>Denuncia; y </a:t>
            </a:r>
          </a:p>
        </p:txBody>
      </p:sp>
      <p:sp>
        <p:nvSpPr>
          <p:cNvPr id="24" name="CuadroTexto 23">
            <a:extLst>
              <a:ext uri="{FF2B5EF4-FFF2-40B4-BE49-F238E27FC236}">
                <a16:creationId xmlns:a16="http://schemas.microsoft.com/office/drawing/2014/main" id="{7E9D3198-C866-419D-9F95-4988BF69ECA4}"/>
              </a:ext>
            </a:extLst>
          </p:cNvPr>
          <p:cNvSpPr txBox="1"/>
          <p:nvPr/>
        </p:nvSpPr>
        <p:spPr>
          <a:xfrm>
            <a:off x="6778735" y="4511453"/>
            <a:ext cx="4135272" cy="1295868"/>
          </a:xfrm>
          <a:prstGeom prst="rect">
            <a:avLst/>
          </a:prstGeom>
          <a:solidFill>
            <a:schemeClr val="bg2">
              <a:lumMod val="90000"/>
            </a:schemeClr>
          </a:solidFill>
        </p:spPr>
        <p:txBody>
          <a:bodyPr wrap="square" rtlCol="0">
            <a:spAutoFit/>
          </a:bodyPr>
          <a:lstStyle/>
          <a:p>
            <a:pPr algn="just">
              <a:lnSpc>
                <a:spcPct val="150000"/>
              </a:lnSpc>
            </a:pPr>
            <a:r>
              <a:rPr lang="es-MX" dirty="0"/>
              <a:t>Derivado de la auditorías practicadas por parte de las autoridades competentes o, en su caso, de auditores externos.</a:t>
            </a:r>
          </a:p>
        </p:txBody>
      </p:sp>
      <p:sp>
        <p:nvSpPr>
          <p:cNvPr id="26" name="Abrir llave 25">
            <a:extLst>
              <a:ext uri="{FF2B5EF4-FFF2-40B4-BE49-F238E27FC236}">
                <a16:creationId xmlns:a16="http://schemas.microsoft.com/office/drawing/2014/main" id="{A7321AE2-DDB8-4404-A9CA-7B70549842EB}"/>
              </a:ext>
            </a:extLst>
          </p:cNvPr>
          <p:cNvSpPr/>
          <p:nvPr/>
        </p:nvSpPr>
        <p:spPr>
          <a:xfrm>
            <a:off x="4697343" y="2083281"/>
            <a:ext cx="516342" cy="3459507"/>
          </a:xfrm>
          <a:prstGeom prst="leftBrace">
            <a:avLst/>
          </a:prstGeom>
          <a:ln w="44450">
            <a:solidFill>
              <a:schemeClr val="accent1">
                <a:lumMod val="50000"/>
              </a:schemeClr>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s-MX" dirty="0"/>
          </a:p>
        </p:txBody>
      </p:sp>
      <p:sp>
        <p:nvSpPr>
          <p:cNvPr id="2" name="Rectángulo 1">
            <a:extLst>
              <a:ext uri="{FF2B5EF4-FFF2-40B4-BE49-F238E27FC236}">
                <a16:creationId xmlns:a16="http://schemas.microsoft.com/office/drawing/2014/main" id="{CE9B6424-C756-4465-9AB9-5CD80734A974}"/>
              </a:ext>
            </a:extLst>
          </p:cNvPr>
          <p:cNvSpPr/>
          <p:nvPr/>
        </p:nvSpPr>
        <p:spPr>
          <a:xfrm>
            <a:off x="565741" y="585689"/>
            <a:ext cx="9994787" cy="523220"/>
          </a:xfrm>
          <a:prstGeom prst="rect">
            <a:avLst/>
          </a:prstGeom>
          <a:noFill/>
        </p:spPr>
        <p:txBody>
          <a:bodyPr wrap="none" lIns="91440" tIns="45720" rIns="91440" bIns="45720">
            <a:spAutoFit/>
          </a:bodyPr>
          <a:lstStyle/>
          <a:p>
            <a:pPr algn="ctr"/>
            <a:r>
              <a:rPr lang="es-ES" sz="2800" b="1" dirty="0">
                <a:ln w="22225">
                  <a:solidFill>
                    <a:schemeClr val="accent2"/>
                  </a:solidFill>
                  <a:prstDash val="solid"/>
                </a:ln>
                <a:solidFill>
                  <a:schemeClr val="accent2">
                    <a:lumMod val="40000"/>
                    <a:lumOff val="60000"/>
                  </a:schemeClr>
                </a:solidFill>
              </a:rPr>
              <a:t>DE LA INVESTIGACIÓN POR PRESUNTAS FALTAS ADMINISTRATIVAS</a:t>
            </a:r>
          </a:p>
        </p:txBody>
      </p:sp>
      <p:sp>
        <p:nvSpPr>
          <p:cNvPr id="12" name="CuadroTexto 11">
            <a:extLst>
              <a:ext uri="{FF2B5EF4-FFF2-40B4-BE49-F238E27FC236}">
                <a16:creationId xmlns:a16="http://schemas.microsoft.com/office/drawing/2014/main" id="{D95E1C10-303D-4152-9333-3E7CE537D29F}"/>
              </a:ext>
            </a:extLst>
          </p:cNvPr>
          <p:cNvSpPr txBox="1"/>
          <p:nvPr/>
        </p:nvSpPr>
        <p:spPr>
          <a:xfrm>
            <a:off x="248057" y="2957351"/>
            <a:ext cx="4124489" cy="1711366"/>
          </a:xfrm>
          <a:prstGeom prst="rect">
            <a:avLst/>
          </a:prstGeom>
          <a:noFill/>
        </p:spPr>
        <p:txBody>
          <a:bodyPr wrap="square">
            <a:spAutoFit/>
          </a:bodyPr>
          <a:lstStyle/>
          <a:p>
            <a:pPr algn="ctr">
              <a:lnSpc>
                <a:spcPct val="150000"/>
              </a:lnSpc>
            </a:pPr>
            <a:r>
              <a:rPr lang="es-MX" b="1" dirty="0"/>
              <a:t>Artículo 91, LGRA.</a:t>
            </a:r>
            <a:r>
              <a:rPr lang="es-MX" dirty="0"/>
              <a:t> </a:t>
            </a:r>
          </a:p>
          <a:p>
            <a:pPr algn="just">
              <a:lnSpc>
                <a:spcPct val="150000"/>
              </a:lnSpc>
            </a:pPr>
            <a:r>
              <a:rPr lang="es-MX" dirty="0"/>
              <a:t>La investigación por la presunta responsabilidad de Faltas administrativas iniciará por:</a:t>
            </a:r>
          </a:p>
        </p:txBody>
      </p:sp>
      <p:pic>
        <p:nvPicPr>
          <p:cNvPr id="6" name="Imagen 5">
            <a:extLst>
              <a:ext uri="{FF2B5EF4-FFF2-40B4-BE49-F238E27FC236}">
                <a16:creationId xmlns:a16="http://schemas.microsoft.com/office/drawing/2014/main" id="{154026BC-DEC0-43F9-AEF2-7B5B5961358D}"/>
              </a:ext>
            </a:extLst>
          </p:cNvPr>
          <p:cNvPicPr>
            <a:picLocks noChangeAspect="1"/>
          </p:cNvPicPr>
          <p:nvPr/>
        </p:nvPicPr>
        <p:blipFill>
          <a:blip r:embed="rId4"/>
          <a:stretch>
            <a:fillRect/>
          </a:stretch>
        </p:blipFill>
        <p:spPr>
          <a:xfrm>
            <a:off x="5506491" y="2079893"/>
            <a:ext cx="979438" cy="979438"/>
          </a:xfrm>
          <a:prstGeom prst="rect">
            <a:avLst/>
          </a:prstGeom>
        </p:spPr>
      </p:pic>
      <p:pic>
        <p:nvPicPr>
          <p:cNvPr id="7" name="Imagen 6">
            <a:extLst>
              <a:ext uri="{FF2B5EF4-FFF2-40B4-BE49-F238E27FC236}">
                <a16:creationId xmlns:a16="http://schemas.microsoft.com/office/drawing/2014/main" id="{7285B577-944A-4AA6-B95F-B21EC081030D}"/>
              </a:ext>
            </a:extLst>
          </p:cNvPr>
          <p:cNvPicPr>
            <a:picLocks noChangeAspect="1"/>
          </p:cNvPicPr>
          <p:nvPr/>
        </p:nvPicPr>
        <p:blipFill>
          <a:blip r:embed="rId5"/>
          <a:stretch>
            <a:fillRect/>
          </a:stretch>
        </p:blipFill>
        <p:spPr>
          <a:xfrm>
            <a:off x="5506491" y="3344418"/>
            <a:ext cx="979438" cy="979439"/>
          </a:xfrm>
          <a:prstGeom prst="rect">
            <a:avLst/>
          </a:prstGeom>
        </p:spPr>
      </p:pic>
      <p:pic>
        <p:nvPicPr>
          <p:cNvPr id="8" name="Imagen 7">
            <a:extLst>
              <a:ext uri="{FF2B5EF4-FFF2-40B4-BE49-F238E27FC236}">
                <a16:creationId xmlns:a16="http://schemas.microsoft.com/office/drawing/2014/main" id="{BD7FD951-FB27-48C9-9F59-36CA403F97AA}"/>
              </a:ext>
            </a:extLst>
          </p:cNvPr>
          <p:cNvPicPr>
            <a:picLocks noChangeAspect="1"/>
          </p:cNvPicPr>
          <p:nvPr/>
        </p:nvPicPr>
        <p:blipFill>
          <a:blip r:embed="rId6"/>
          <a:stretch>
            <a:fillRect/>
          </a:stretch>
        </p:blipFill>
        <p:spPr>
          <a:xfrm>
            <a:off x="5506491" y="4698126"/>
            <a:ext cx="979438" cy="922523"/>
          </a:xfrm>
          <a:prstGeom prst="rect">
            <a:avLst/>
          </a:prstGeom>
        </p:spPr>
      </p:pic>
    </p:spTree>
    <p:extLst>
      <p:ext uri="{BB962C8B-B14F-4D97-AF65-F5344CB8AC3E}">
        <p14:creationId xmlns:p14="http://schemas.microsoft.com/office/powerpoint/2010/main" val="1080715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3198" cy="6858673"/>
          </a:xfrm>
          <a:prstGeom prst="rect">
            <a:avLst/>
          </a:prstGeom>
        </p:spPr>
      </p:pic>
      <p:sp>
        <p:nvSpPr>
          <p:cNvPr id="12" name="Abrir llave 11">
            <a:extLst>
              <a:ext uri="{FF2B5EF4-FFF2-40B4-BE49-F238E27FC236}">
                <a16:creationId xmlns:a16="http://schemas.microsoft.com/office/drawing/2014/main" id="{3C94ACBA-9D91-4393-AAD1-09D4865EE447}"/>
              </a:ext>
            </a:extLst>
          </p:cNvPr>
          <p:cNvSpPr/>
          <p:nvPr/>
        </p:nvSpPr>
        <p:spPr>
          <a:xfrm>
            <a:off x="2909041" y="655056"/>
            <a:ext cx="500062" cy="5554015"/>
          </a:xfrm>
          <a:prstGeom prst="leftBrace">
            <a:avLst/>
          </a:prstGeom>
          <a:ln w="44450"/>
        </p:spPr>
        <p:style>
          <a:lnRef idx="3">
            <a:schemeClr val="accent1"/>
          </a:lnRef>
          <a:fillRef idx="0">
            <a:schemeClr val="accent1"/>
          </a:fillRef>
          <a:effectRef idx="2">
            <a:schemeClr val="accent1"/>
          </a:effectRef>
          <a:fontRef idx="minor">
            <a:schemeClr val="tx1"/>
          </a:fontRef>
        </p:style>
        <p:txBody>
          <a:bodyPr rtlCol="0" anchor="ctr"/>
          <a:lstStyle/>
          <a:p>
            <a:pPr algn="ctr"/>
            <a:endParaRPr lang="es-MX" b="1" dirty="0"/>
          </a:p>
        </p:txBody>
      </p:sp>
      <p:sp>
        <p:nvSpPr>
          <p:cNvPr id="11" name="CuadroTexto 10">
            <a:extLst>
              <a:ext uri="{FF2B5EF4-FFF2-40B4-BE49-F238E27FC236}">
                <a16:creationId xmlns:a16="http://schemas.microsoft.com/office/drawing/2014/main" id="{51CE38A0-8756-4320-89D8-C0A28EBA374C}"/>
              </a:ext>
            </a:extLst>
          </p:cNvPr>
          <p:cNvSpPr txBox="1"/>
          <p:nvPr/>
        </p:nvSpPr>
        <p:spPr>
          <a:xfrm>
            <a:off x="391776" y="2364806"/>
            <a:ext cx="2244481" cy="1200329"/>
          </a:xfrm>
          <a:prstGeom prst="rect">
            <a:avLst/>
          </a:prstGeom>
          <a:noFill/>
        </p:spPr>
        <p:txBody>
          <a:bodyPr wrap="square">
            <a:spAutoFit/>
          </a:bodyPr>
          <a:lstStyle/>
          <a:p>
            <a:pPr algn="ctr"/>
            <a:r>
              <a:rPr lang="es-ES" b="1" dirty="0"/>
              <a:t>Constitución Política del Estado Libre y Soberano de Tlaxcala</a:t>
            </a:r>
          </a:p>
          <a:p>
            <a:pPr algn="ctr"/>
            <a:r>
              <a:rPr lang="es-ES" b="1" dirty="0"/>
              <a:t>Art. 108</a:t>
            </a:r>
            <a:endParaRPr lang="es-MX" b="1" dirty="0"/>
          </a:p>
        </p:txBody>
      </p:sp>
      <p:pic>
        <p:nvPicPr>
          <p:cNvPr id="10" name="Imagen 9">
            <a:extLst>
              <a:ext uri="{FF2B5EF4-FFF2-40B4-BE49-F238E27FC236}">
                <a16:creationId xmlns:a16="http://schemas.microsoft.com/office/drawing/2014/main" id="{B995B68F-25E6-4F01-9845-60B3FBC39A33}"/>
              </a:ext>
            </a:extLst>
          </p:cNvPr>
          <p:cNvPicPr>
            <a:picLocks noChangeAspect="1"/>
          </p:cNvPicPr>
          <p:nvPr/>
        </p:nvPicPr>
        <p:blipFill>
          <a:blip r:embed="rId4"/>
          <a:stretch>
            <a:fillRect/>
          </a:stretch>
        </p:blipFill>
        <p:spPr>
          <a:xfrm>
            <a:off x="391399" y="3655274"/>
            <a:ext cx="2244481" cy="1200329"/>
          </a:xfrm>
          <a:prstGeom prst="rect">
            <a:avLst/>
          </a:prstGeom>
        </p:spPr>
      </p:pic>
      <p:sp>
        <p:nvSpPr>
          <p:cNvPr id="13" name="Rectángulo: esquinas redondeadas 12">
            <a:extLst>
              <a:ext uri="{FF2B5EF4-FFF2-40B4-BE49-F238E27FC236}">
                <a16:creationId xmlns:a16="http://schemas.microsoft.com/office/drawing/2014/main" id="{F01C6A85-C5A5-4FFA-A135-6925B009B258}"/>
              </a:ext>
            </a:extLst>
          </p:cNvPr>
          <p:cNvSpPr/>
          <p:nvPr/>
        </p:nvSpPr>
        <p:spPr>
          <a:xfrm>
            <a:off x="3928214" y="614867"/>
            <a:ext cx="6515943" cy="1023843"/>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b="1" dirty="0">
                <a:solidFill>
                  <a:schemeClr val="tx1"/>
                </a:solidFill>
              </a:rPr>
              <a:t>a) </a:t>
            </a:r>
            <a:r>
              <a:rPr lang="es-ES" dirty="0">
                <a:solidFill>
                  <a:schemeClr val="tx1"/>
                </a:solidFill>
              </a:rPr>
              <a:t>Todo servidor público será responsable </a:t>
            </a:r>
            <a:r>
              <a:rPr lang="es-ES" b="1" dirty="0">
                <a:solidFill>
                  <a:schemeClr val="tx1"/>
                </a:solidFill>
              </a:rPr>
              <a:t>política, administrativa, penal y civilmente</a:t>
            </a:r>
            <a:r>
              <a:rPr lang="es-ES" dirty="0">
                <a:solidFill>
                  <a:schemeClr val="tx1"/>
                </a:solidFill>
              </a:rPr>
              <a:t> de los actos u omisiones en el ejercicio de sus funciones.</a:t>
            </a:r>
          </a:p>
        </p:txBody>
      </p:sp>
      <p:sp>
        <p:nvSpPr>
          <p:cNvPr id="15" name="Rectángulo: esquinas redondeadas 14">
            <a:extLst>
              <a:ext uri="{FF2B5EF4-FFF2-40B4-BE49-F238E27FC236}">
                <a16:creationId xmlns:a16="http://schemas.microsoft.com/office/drawing/2014/main" id="{EEC596C7-F2F6-4349-9902-A3BAA88ED55D}"/>
              </a:ext>
            </a:extLst>
          </p:cNvPr>
          <p:cNvSpPr/>
          <p:nvPr/>
        </p:nvSpPr>
        <p:spPr>
          <a:xfrm>
            <a:off x="3928212" y="2020200"/>
            <a:ext cx="6515943" cy="689212"/>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b="1" dirty="0">
                <a:solidFill>
                  <a:schemeClr val="tx1"/>
                </a:solidFill>
              </a:rPr>
              <a:t>b) </a:t>
            </a:r>
            <a:r>
              <a:rPr lang="es-ES" dirty="0">
                <a:solidFill>
                  <a:schemeClr val="tx1"/>
                </a:solidFill>
              </a:rPr>
              <a:t>Estas responsabilidades son </a:t>
            </a:r>
            <a:r>
              <a:rPr lang="es-ES" b="1" dirty="0">
                <a:solidFill>
                  <a:schemeClr val="tx1"/>
                </a:solidFill>
              </a:rPr>
              <a:t>independientes entre sí</a:t>
            </a:r>
            <a:r>
              <a:rPr lang="es-ES" dirty="0">
                <a:solidFill>
                  <a:schemeClr val="tx1"/>
                </a:solidFill>
              </a:rPr>
              <a:t>.</a:t>
            </a:r>
          </a:p>
        </p:txBody>
      </p:sp>
      <p:sp>
        <p:nvSpPr>
          <p:cNvPr id="16" name="Rectángulo: esquinas redondeadas 15">
            <a:extLst>
              <a:ext uri="{FF2B5EF4-FFF2-40B4-BE49-F238E27FC236}">
                <a16:creationId xmlns:a16="http://schemas.microsoft.com/office/drawing/2014/main" id="{5873A5E4-5D88-4D69-A07C-2CEEB3300319}"/>
              </a:ext>
            </a:extLst>
          </p:cNvPr>
          <p:cNvSpPr/>
          <p:nvPr/>
        </p:nvSpPr>
        <p:spPr>
          <a:xfrm>
            <a:off x="3928212" y="3032499"/>
            <a:ext cx="6515943" cy="793001"/>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b="1">
                <a:solidFill>
                  <a:sysClr val="windowText" lastClr="000000"/>
                </a:solidFill>
              </a:rPr>
              <a:t>c) </a:t>
            </a:r>
            <a:r>
              <a:rPr lang="es-ES">
                <a:solidFill>
                  <a:sysClr val="windowText" lastClr="000000"/>
                </a:solidFill>
              </a:rPr>
              <a:t>No se podrán imponer dos sanciones de igual naturaleza por la misma conducta u omisión.</a:t>
            </a:r>
            <a:endParaRPr lang="es-ES" dirty="0">
              <a:solidFill>
                <a:sysClr val="windowText" lastClr="000000"/>
              </a:solidFill>
            </a:endParaRPr>
          </a:p>
        </p:txBody>
      </p:sp>
      <p:sp>
        <p:nvSpPr>
          <p:cNvPr id="17" name="Rectángulo: esquinas redondeadas 16">
            <a:extLst>
              <a:ext uri="{FF2B5EF4-FFF2-40B4-BE49-F238E27FC236}">
                <a16:creationId xmlns:a16="http://schemas.microsoft.com/office/drawing/2014/main" id="{E6AA17E7-4AB6-4626-946E-077578A25DF0}"/>
              </a:ext>
            </a:extLst>
          </p:cNvPr>
          <p:cNvSpPr/>
          <p:nvPr/>
        </p:nvSpPr>
        <p:spPr>
          <a:xfrm>
            <a:off x="3928212" y="4287235"/>
            <a:ext cx="6515943" cy="689212"/>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b="1" dirty="0">
                <a:solidFill>
                  <a:sysClr val="windowText" lastClr="000000"/>
                </a:solidFill>
              </a:rPr>
              <a:t>d) </a:t>
            </a:r>
            <a:r>
              <a:rPr lang="es-ES" dirty="0">
                <a:solidFill>
                  <a:sysClr val="windowText" lastClr="000000"/>
                </a:solidFill>
              </a:rPr>
              <a:t>Que las Leyes señalarán el tiempo de </a:t>
            </a:r>
            <a:r>
              <a:rPr lang="es-ES" b="1" dirty="0">
                <a:solidFill>
                  <a:sysClr val="windowText" lastClr="000000"/>
                </a:solidFill>
              </a:rPr>
              <a:t>prescripción</a:t>
            </a:r>
            <a:r>
              <a:rPr lang="es-ES" dirty="0">
                <a:solidFill>
                  <a:sysClr val="windowText" lastClr="000000"/>
                </a:solidFill>
              </a:rPr>
              <a:t> de cada responsabilidad.</a:t>
            </a:r>
          </a:p>
        </p:txBody>
      </p:sp>
      <p:sp>
        <p:nvSpPr>
          <p:cNvPr id="18" name="Rectángulo: esquinas redondeadas 17">
            <a:extLst>
              <a:ext uri="{FF2B5EF4-FFF2-40B4-BE49-F238E27FC236}">
                <a16:creationId xmlns:a16="http://schemas.microsoft.com/office/drawing/2014/main" id="{AC0190C6-E53F-4E61-81F6-2529DB0AAB84}"/>
              </a:ext>
            </a:extLst>
          </p:cNvPr>
          <p:cNvSpPr/>
          <p:nvPr/>
        </p:nvSpPr>
        <p:spPr>
          <a:xfrm>
            <a:off x="3928212" y="5490676"/>
            <a:ext cx="6515943" cy="609730"/>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b="1" dirty="0">
                <a:solidFill>
                  <a:sysClr val="windowText" lastClr="000000"/>
                </a:solidFill>
              </a:rPr>
              <a:t>e)</a:t>
            </a:r>
            <a:r>
              <a:rPr lang="es-ES" dirty="0">
                <a:solidFill>
                  <a:sysClr val="windowText" lastClr="000000"/>
                </a:solidFill>
              </a:rPr>
              <a:t> Deberá respetarse el </a:t>
            </a:r>
            <a:r>
              <a:rPr lang="es-ES" b="1" dirty="0">
                <a:solidFill>
                  <a:sysClr val="windowText" lastClr="000000"/>
                </a:solidFill>
              </a:rPr>
              <a:t>derecho de audiencia del inculpado</a:t>
            </a:r>
            <a:r>
              <a:rPr lang="es-ES" dirty="0">
                <a:solidFill>
                  <a:sysClr val="windowText" lastClr="000000"/>
                </a:solidFill>
              </a:rPr>
              <a:t>.</a:t>
            </a:r>
          </a:p>
        </p:txBody>
      </p:sp>
    </p:spTree>
    <p:extLst>
      <p:ext uri="{BB962C8B-B14F-4D97-AF65-F5344CB8AC3E}">
        <p14:creationId xmlns:p14="http://schemas.microsoft.com/office/powerpoint/2010/main" val="39056946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2" name="CuadroTexto 1">
            <a:extLst>
              <a:ext uri="{FF2B5EF4-FFF2-40B4-BE49-F238E27FC236}">
                <a16:creationId xmlns:a16="http://schemas.microsoft.com/office/drawing/2014/main" id="{40DF7FB4-C0A0-41F1-BDDC-4755D84FD531}"/>
              </a:ext>
            </a:extLst>
          </p:cNvPr>
          <p:cNvSpPr txBox="1"/>
          <p:nvPr/>
        </p:nvSpPr>
        <p:spPr>
          <a:xfrm>
            <a:off x="529390" y="391934"/>
            <a:ext cx="10475494" cy="2754600"/>
          </a:xfrm>
          <a:prstGeom prst="rect">
            <a:avLst/>
          </a:prstGeom>
          <a:noFill/>
        </p:spPr>
        <p:txBody>
          <a:bodyPr wrap="square" rtlCol="0">
            <a:spAutoFit/>
          </a:bodyPr>
          <a:lstStyle/>
          <a:p>
            <a:pPr marR="190500" algn="just">
              <a:lnSpc>
                <a:spcPct val="150000"/>
              </a:lnSpc>
              <a:spcAft>
                <a:spcPts val="800"/>
              </a:spcAft>
            </a:pPr>
            <a:r>
              <a:rPr lang="es-MX" dirty="0"/>
              <a:t>E</a:t>
            </a:r>
            <a:r>
              <a:rPr lang="es-ES" dirty="0">
                <a:effectLst/>
                <a:ea typeface="Calibri" panose="020F0502020204030204" pitchFamily="34" charset="0"/>
                <a:cs typeface="Times New Roman" panose="02020603050405020304" pitchFamily="18" charset="0"/>
              </a:rPr>
              <a:t>n virtud de la competencia de la Autoridad Investigadora del Órgano Interno de Control, se deberá </a:t>
            </a:r>
            <a:r>
              <a:rPr lang="es-ES" b="1" dirty="0">
                <a:solidFill>
                  <a:srgbClr val="FF0000"/>
                </a:solidFill>
                <a:effectLst/>
                <a:ea typeface="Calibri" panose="020F0502020204030204" pitchFamily="34" charset="0"/>
                <a:cs typeface="Times New Roman" panose="02020603050405020304" pitchFamily="18" charset="0"/>
              </a:rPr>
              <a:t>emitir un</a:t>
            </a:r>
            <a:r>
              <a:rPr lang="es-ES" dirty="0">
                <a:solidFill>
                  <a:srgbClr val="FF0000"/>
                </a:solidFill>
                <a:effectLst/>
                <a:ea typeface="Calibri" panose="020F0502020204030204" pitchFamily="34" charset="0"/>
                <a:cs typeface="Times New Roman" panose="02020603050405020304" pitchFamily="18" charset="0"/>
              </a:rPr>
              <a:t> </a:t>
            </a:r>
            <a:r>
              <a:rPr lang="es-ES" b="1" dirty="0">
                <a:solidFill>
                  <a:srgbClr val="FF0000"/>
                </a:solidFill>
                <a:effectLst/>
                <a:ea typeface="Calibri" panose="020F0502020204030204" pitchFamily="34" charset="0"/>
                <a:cs typeface="Times New Roman" panose="02020603050405020304" pitchFamily="18" charset="0"/>
              </a:rPr>
              <a:t>acuerdo de radicación</a:t>
            </a:r>
            <a:r>
              <a:rPr lang="es-ES" b="1" dirty="0">
                <a:effectLst/>
                <a:ea typeface="Calibri" panose="020F0502020204030204" pitchFamily="34" charset="0"/>
                <a:cs typeface="Times New Roman" panose="02020603050405020304" pitchFamily="18" charset="0"/>
              </a:rPr>
              <a:t>, </a:t>
            </a:r>
            <a:r>
              <a:rPr lang="es-ES" dirty="0">
                <a:effectLst/>
                <a:ea typeface="Calibri" panose="020F0502020204030204" pitchFamily="34" charset="0"/>
                <a:cs typeface="Times New Roman" panose="02020603050405020304" pitchFamily="18" charset="0"/>
              </a:rPr>
              <a:t>en el cual </a:t>
            </a:r>
            <a:r>
              <a:rPr lang="es-ES" b="1" dirty="0">
                <a:effectLst/>
                <a:ea typeface="Calibri" panose="020F0502020204030204" pitchFamily="34" charset="0"/>
                <a:cs typeface="Times New Roman" panose="02020603050405020304" pitchFamily="18" charset="0"/>
              </a:rPr>
              <a:t>se ordenará el inicio de la Investigación Administrativa</a:t>
            </a:r>
            <a:r>
              <a:rPr lang="es-ES" dirty="0">
                <a:effectLst/>
                <a:ea typeface="Calibri" panose="020F0502020204030204" pitchFamily="34" charset="0"/>
                <a:cs typeface="Times New Roman" panose="02020603050405020304" pitchFamily="18" charset="0"/>
              </a:rPr>
              <a:t> correspondiente.</a:t>
            </a:r>
            <a:endParaRPr lang="es-MX" dirty="0">
              <a:effectLst/>
              <a:ea typeface="Calibri" panose="020F0502020204030204" pitchFamily="34" charset="0"/>
              <a:cs typeface="Times New Roman" panose="02020603050405020304" pitchFamily="18" charset="0"/>
            </a:endParaRPr>
          </a:p>
          <a:p>
            <a:pPr marR="190500" algn="just">
              <a:lnSpc>
                <a:spcPct val="150000"/>
              </a:lnSpc>
              <a:spcAft>
                <a:spcPts val="800"/>
              </a:spcAft>
            </a:pPr>
            <a:r>
              <a:rPr lang="es-ES" dirty="0">
                <a:effectLst/>
                <a:ea typeface="Calibri" panose="020F0502020204030204" pitchFamily="34" charset="0"/>
                <a:cs typeface="Times New Roman" panose="02020603050405020304" pitchFamily="18" charset="0"/>
              </a:rPr>
              <a:t> Para ello, </a:t>
            </a:r>
            <a:r>
              <a:rPr lang="es-ES" b="1" dirty="0">
                <a:effectLst/>
                <a:ea typeface="Calibri" panose="020F0502020204030204" pitchFamily="34" charset="0"/>
                <a:cs typeface="Times New Roman" panose="02020603050405020304" pitchFamily="18" charset="0"/>
              </a:rPr>
              <a:t>el acuerdo de radicación</a:t>
            </a:r>
            <a:r>
              <a:rPr lang="es-ES" dirty="0">
                <a:effectLst/>
                <a:ea typeface="Calibri" panose="020F0502020204030204" pitchFamily="34" charset="0"/>
                <a:cs typeface="Times New Roman" panose="02020603050405020304" pitchFamily="18" charset="0"/>
              </a:rPr>
              <a:t> debe contener como mínimo lo siguiente:</a:t>
            </a:r>
          </a:p>
          <a:p>
            <a:pPr marR="190500" algn="just">
              <a:lnSpc>
                <a:spcPct val="150000"/>
              </a:lnSpc>
              <a:spcAft>
                <a:spcPts val="800"/>
              </a:spcAft>
            </a:pPr>
            <a:endParaRPr lang="es-MX" dirty="0">
              <a:effectLst/>
              <a:ea typeface="Calibri" panose="020F0502020204030204" pitchFamily="34" charset="0"/>
              <a:cs typeface="Times New Roman" panose="02020603050405020304" pitchFamily="18" charset="0"/>
            </a:endParaRPr>
          </a:p>
          <a:p>
            <a:endParaRPr lang="es-MX" dirty="0"/>
          </a:p>
        </p:txBody>
      </p:sp>
      <p:pic>
        <p:nvPicPr>
          <p:cNvPr id="3" name="Imagen 2">
            <a:extLst>
              <a:ext uri="{FF2B5EF4-FFF2-40B4-BE49-F238E27FC236}">
                <a16:creationId xmlns:a16="http://schemas.microsoft.com/office/drawing/2014/main" id="{ECA977B6-F4B2-4F5A-963A-2D4A801508CD}"/>
              </a:ext>
            </a:extLst>
          </p:cNvPr>
          <p:cNvPicPr>
            <a:picLocks noChangeAspect="1"/>
          </p:cNvPicPr>
          <p:nvPr/>
        </p:nvPicPr>
        <p:blipFill rotWithShape="1">
          <a:blip r:embed="rId3"/>
          <a:srcRect l="12183" t="14922" r="14082" b="12878"/>
          <a:stretch/>
        </p:blipFill>
        <p:spPr>
          <a:xfrm>
            <a:off x="9646462" y="1350842"/>
            <a:ext cx="1483799" cy="1327773"/>
          </a:xfrm>
          <a:prstGeom prst="rect">
            <a:avLst/>
          </a:prstGeom>
        </p:spPr>
      </p:pic>
      <p:sp>
        <p:nvSpPr>
          <p:cNvPr id="10" name="Rectángulo: esquinas redondeadas 9">
            <a:extLst>
              <a:ext uri="{FF2B5EF4-FFF2-40B4-BE49-F238E27FC236}">
                <a16:creationId xmlns:a16="http://schemas.microsoft.com/office/drawing/2014/main" id="{B123C183-31F7-45E1-B5D6-1146E3F9DECC}"/>
              </a:ext>
            </a:extLst>
          </p:cNvPr>
          <p:cNvSpPr/>
          <p:nvPr/>
        </p:nvSpPr>
        <p:spPr>
          <a:xfrm>
            <a:off x="1357312" y="2678615"/>
            <a:ext cx="10715625" cy="3787451"/>
          </a:xfrm>
          <a:prstGeom prst="roundRect">
            <a:avLst/>
          </a:prstGeom>
          <a:solidFill>
            <a:schemeClr val="accent5">
              <a:lumMod val="40000"/>
              <a:lumOff val="60000"/>
            </a:schemeClr>
          </a:solidFill>
          <a:scene3d>
            <a:camera prst="orthographicFront"/>
            <a:lightRig rig="threePt" dir="t"/>
          </a:scene3d>
          <a:sp3d>
            <a:bevelT/>
          </a:sp3d>
        </p:spPr>
        <p:style>
          <a:lnRef idx="0">
            <a:schemeClr val="accent1"/>
          </a:lnRef>
          <a:fillRef idx="3">
            <a:schemeClr val="accent1"/>
          </a:fillRef>
          <a:effectRef idx="3">
            <a:schemeClr val="accent1"/>
          </a:effectRef>
          <a:fontRef idx="minor">
            <a:schemeClr val="lt1"/>
          </a:fontRef>
        </p:style>
        <p:txBody>
          <a:bodyPr rtlCol="0" anchor="ctr"/>
          <a:lstStyle/>
          <a:p>
            <a:pPr marL="342900" marR="190500" lvl="0" indent="-342900" algn="just">
              <a:lnSpc>
                <a:spcPct val="150000"/>
              </a:lnSpc>
              <a:spcAft>
                <a:spcPts val="800"/>
              </a:spcAft>
              <a:buFont typeface="+mj-lt"/>
              <a:buAutoNum type="arabicPeriod"/>
            </a:pPr>
            <a:endParaRPr lang="es-ES" dirty="0">
              <a:solidFill>
                <a:schemeClr val="tx1"/>
              </a:solidFill>
              <a:ea typeface="Calibri" panose="020F0502020204030204" pitchFamily="34" charset="0"/>
              <a:cs typeface="Times New Roman" panose="02020603050405020304" pitchFamily="18" charset="0"/>
            </a:endParaRPr>
          </a:p>
          <a:p>
            <a:pPr marL="342900" marR="190500" lvl="0" indent="-342900" algn="just">
              <a:lnSpc>
                <a:spcPct val="150000"/>
              </a:lnSpc>
              <a:spcAft>
                <a:spcPts val="800"/>
              </a:spcAft>
              <a:buFont typeface="+mj-lt"/>
              <a:buAutoNum type="arabicPeriod"/>
            </a:pPr>
            <a:r>
              <a:rPr lang="es-ES" dirty="0">
                <a:solidFill>
                  <a:schemeClr val="tx1"/>
                </a:solidFill>
                <a:ea typeface="Calibri" panose="020F0502020204030204" pitchFamily="34" charset="0"/>
                <a:cs typeface="Times New Roman" panose="02020603050405020304" pitchFamily="18" charset="0"/>
              </a:rPr>
              <a:t>Lugar y fecha del acuerdo que se emite.</a:t>
            </a:r>
          </a:p>
          <a:p>
            <a:pPr marL="342900" marR="190500" lvl="0" indent="-342900" algn="just">
              <a:lnSpc>
                <a:spcPct val="150000"/>
              </a:lnSpc>
              <a:spcAft>
                <a:spcPts val="800"/>
              </a:spcAft>
              <a:buFont typeface="+mj-lt"/>
              <a:buAutoNum type="arabicPeriod"/>
            </a:pPr>
            <a:r>
              <a:rPr lang="es-ES" dirty="0">
                <a:solidFill>
                  <a:schemeClr val="tx1"/>
                </a:solidFill>
                <a:ea typeface="Calibri" panose="020F0502020204030204" pitchFamily="34" charset="0"/>
                <a:cs typeface="Times New Roman" panose="02020603050405020304" pitchFamily="18" charset="0"/>
              </a:rPr>
              <a:t>Dar cuenta con el oficio de vista o la denuncia presentada (en términos del art. 91 de la LGRA) para el inicio de la Investigación Administrativa, así como sus anexos correspondientes.</a:t>
            </a:r>
            <a:endParaRPr lang="es-MX" dirty="0">
              <a:solidFill>
                <a:schemeClr val="tx1"/>
              </a:solidFill>
              <a:ea typeface="Calibri" panose="020F0502020204030204" pitchFamily="34" charset="0"/>
              <a:cs typeface="Times New Roman" panose="02020603050405020304" pitchFamily="18" charset="0"/>
            </a:endParaRPr>
          </a:p>
          <a:p>
            <a:pPr marL="342900" marR="190500" lvl="0" indent="-342900" algn="just">
              <a:lnSpc>
                <a:spcPct val="150000"/>
              </a:lnSpc>
              <a:spcAft>
                <a:spcPts val="800"/>
              </a:spcAft>
              <a:buFont typeface="+mj-lt"/>
              <a:buAutoNum type="arabicPeriod"/>
            </a:pPr>
            <a:r>
              <a:rPr lang="es-ES" dirty="0">
                <a:solidFill>
                  <a:schemeClr val="tx1"/>
                </a:solidFill>
                <a:ea typeface="Calibri" panose="020F0502020204030204" pitchFamily="34" charset="0"/>
                <a:cs typeface="Times New Roman" panose="02020603050405020304" pitchFamily="18" charset="0"/>
              </a:rPr>
              <a:t>Ordenar la conformación del Expediente de Investigación Administrativa, registrándose en el Libro de Gobierno para asignarle un número de expediente consecutivo, el cual deberá ser colocado en este apartado. </a:t>
            </a:r>
          </a:p>
          <a:p>
            <a:pPr marL="342900" marR="190500" lvl="0" indent="-342900" algn="just">
              <a:lnSpc>
                <a:spcPct val="150000"/>
              </a:lnSpc>
              <a:spcAft>
                <a:spcPts val="800"/>
              </a:spcAft>
              <a:buFont typeface="+mj-lt"/>
              <a:buAutoNum type="arabicPeriod"/>
            </a:pPr>
            <a:r>
              <a:rPr lang="es-ES" dirty="0">
                <a:solidFill>
                  <a:schemeClr val="tx1"/>
                </a:solidFill>
                <a:ea typeface="Calibri" panose="020F0502020204030204" pitchFamily="34" charset="0"/>
                <a:cs typeface="Times New Roman" panose="02020603050405020304" pitchFamily="18" charset="0"/>
              </a:rPr>
              <a:t>Señalar la competencia de la Autoridad Investigadora con el fundamento legal que le corresponda, a efecto de iniciar y conocer la Investigación Administrativa. </a:t>
            </a:r>
          </a:p>
          <a:p>
            <a:pPr algn="just">
              <a:lnSpc>
                <a:spcPct val="150000"/>
              </a:lnSpc>
            </a:pPr>
            <a:endParaRPr lang="es-MX" dirty="0">
              <a:solidFill>
                <a:schemeClr val="tx1"/>
              </a:solidFill>
            </a:endParaRPr>
          </a:p>
        </p:txBody>
      </p:sp>
    </p:spTree>
    <p:extLst>
      <p:ext uri="{BB962C8B-B14F-4D97-AF65-F5344CB8AC3E}">
        <p14:creationId xmlns:p14="http://schemas.microsoft.com/office/powerpoint/2010/main" val="2898340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pic>
        <p:nvPicPr>
          <p:cNvPr id="1026" name="Picture 2" descr="Inicio del proceso de investigación - Referencias Bibliográficas">
            <a:extLst>
              <a:ext uri="{FF2B5EF4-FFF2-40B4-BE49-F238E27FC236}">
                <a16:creationId xmlns:a16="http://schemas.microsoft.com/office/drawing/2014/main" id="{3EBCD5D8-9192-4EC8-8C0E-D4116446B8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003" r="12649"/>
          <a:stretch/>
        </p:blipFill>
        <p:spPr bwMode="auto">
          <a:xfrm>
            <a:off x="10577014" y="4798657"/>
            <a:ext cx="1392073" cy="171248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esquinas redondeadas 2">
            <a:extLst>
              <a:ext uri="{FF2B5EF4-FFF2-40B4-BE49-F238E27FC236}">
                <a16:creationId xmlns:a16="http://schemas.microsoft.com/office/drawing/2014/main" id="{9CFB44FA-968C-43C2-B31F-066C6C134D5A}"/>
              </a:ext>
            </a:extLst>
          </p:cNvPr>
          <p:cNvSpPr/>
          <p:nvPr/>
        </p:nvSpPr>
        <p:spPr>
          <a:xfrm>
            <a:off x="222913" y="484655"/>
            <a:ext cx="10753044" cy="4687419"/>
          </a:xfrm>
          <a:prstGeom prst="roundRect">
            <a:avLst/>
          </a:prstGeom>
          <a:solidFill>
            <a:schemeClr val="accent2">
              <a:lumMod val="60000"/>
              <a:lumOff val="40000"/>
            </a:schemeClr>
          </a:solidFill>
          <a:scene3d>
            <a:camera prst="orthographicFront"/>
            <a:lightRig rig="threePt" dir="t"/>
          </a:scene3d>
          <a:sp3d>
            <a:bevelT/>
          </a:sp3d>
        </p:spPr>
        <p:style>
          <a:lnRef idx="1">
            <a:schemeClr val="accent4"/>
          </a:lnRef>
          <a:fillRef idx="2">
            <a:schemeClr val="accent4"/>
          </a:fillRef>
          <a:effectRef idx="1">
            <a:schemeClr val="accent4"/>
          </a:effectRef>
          <a:fontRef idx="minor">
            <a:schemeClr val="dk1"/>
          </a:fontRef>
        </p:style>
        <p:txBody>
          <a:bodyPr rtlCol="0" anchor="ctr"/>
          <a:lstStyle/>
          <a:p>
            <a:pPr marL="342900" marR="190500" lvl="0" indent="-342900" algn="just">
              <a:lnSpc>
                <a:spcPct val="150000"/>
              </a:lnSpc>
              <a:spcAft>
                <a:spcPts val="800"/>
              </a:spcAft>
              <a:buFont typeface="+mj-lt"/>
              <a:buAutoNum type="arabicPeriod" startAt="5"/>
            </a:pPr>
            <a:r>
              <a:rPr lang="es-ES" dirty="0">
                <a:effectLst/>
                <a:ea typeface="Calibri" panose="020F0502020204030204" pitchFamily="34" charset="0"/>
                <a:cs typeface="Times New Roman" panose="02020603050405020304" pitchFamily="18" charset="0"/>
              </a:rPr>
              <a:t>Ordenar el inicio de la Investigación Administrativa, por los motivos contenidos en el oficio de vista o denuncia presentada, según sea el caso, así como el nombre completo de los sujetos investigados </a:t>
            </a:r>
            <a:r>
              <a:rPr lang="es-ES" i="1" dirty="0">
                <a:solidFill>
                  <a:srgbClr val="C00000"/>
                </a:solidFill>
                <a:effectLst/>
                <a:ea typeface="Calibri" panose="020F0502020204030204" pitchFamily="34" charset="0"/>
                <a:cs typeface="Times New Roman" panose="02020603050405020304" pitchFamily="18" charset="0"/>
              </a:rPr>
              <a:t>(en términos del artículo 4 de la LGRA)</a:t>
            </a:r>
            <a:r>
              <a:rPr lang="es-ES" dirty="0">
                <a:solidFill>
                  <a:srgbClr val="C00000"/>
                </a:solidFill>
                <a:effectLst/>
                <a:ea typeface="Calibri" panose="020F0502020204030204" pitchFamily="34" charset="0"/>
                <a:cs typeface="Times New Roman" panose="02020603050405020304" pitchFamily="18" charset="0"/>
              </a:rPr>
              <a:t>. </a:t>
            </a:r>
          </a:p>
          <a:p>
            <a:pPr marL="342900" marR="190500" lvl="0" indent="-342900" algn="just">
              <a:lnSpc>
                <a:spcPct val="150000"/>
              </a:lnSpc>
              <a:spcAft>
                <a:spcPts val="800"/>
              </a:spcAft>
              <a:buFont typeface="+mj-lt"/>
              <a:buAutoNum type="arabicPeriod" startAt="5"/>
            </a:pPr>
            <a:r>
              <a:rPr lang="es-ES" dirty="0">
                <a:effectLst/>
                <a:ea typeface="Calibri" panose="020F0502020204030204" pitchFamily="34" charset="0"/>
                <a:cs typeface="Times New Roman" panose="02020603050405020304" pitchFamily="18" charset="0"/>
              </a:rPr>
              <a:t>Ordenar el desarrollo de las diligencias que sean necesarias, para la obtención de elementos probatorios de acuerdo con las conductas que se investigan.</a:t>
            </a:r>
          </a:p>
          <a:p>
            <a:pPr marL="342900" marR="190500" lvl="0" indent="-342900" algn="just">
              <a:lnSpc>
                <a:spcPct val="150000"/>
              </a:lnSpc>
              <a:spcAft>
                <a:spcPts val="800"/>
              </a:spcAft>
              <a:buFont typeface="+mj-lt"/>
              <a:buAutoNum type="arabicPeriod" startAt="5"/>
            </a:pPr>
            <a:r>
              <a:rPr lang="es-ES" dirty="0">
                <a:solidFill>
                  <a:srgbClr val="000000"/>
                </a:solidFill>
                <a:effectLst/>
                <a:ea typeface="Calibri" panose="020F0502020204030204" pitchFamily="34" charset="0"/>
                <a:cs typeface="Times New Roman" panose="02020603050405020304" pitchFamily="18" charset="0"/>
              </a:rPr>
              <a:t>Establecer el tratamiento de los datos personales y demás información que se obtenga durante la Investigación Administrativa, conforme a lo establecido en la Constitución General y Local, las Leyes de Transparencia General y Local, y demás normativa aplicable. </a:t>
            </a:r>
          </a:p>
          <a:p>
            <a:pPr marL="342900" marR="190500" lvl="0" indent="-342900" algn="just">
              <a:lnSpc>
                <a:spcPct val="150000"/>
              </a:lnSpc>
              <a:spcAft>
                <a:spcPts val="800"/>
              </a:spcAft>
              <a:buFont typeface="+mj-lt"/>
              <a:buAutoNum type="arabicPeriod" startAt="5"/>
            </a:pPr>
            <a:r>
              <a:rPr lang="es-ES" dirty="0">
                <a:solidFill>
                  <a:srgbClr val="000000"/>
                </a:solidFill>
                <a:effectLst/>
                <a:ea typeface="Calibri" panose="020F0502020204030204" pitchFamily="34" charset="0"/>
                <a:cs typeface="Times New Roman" panose="02020603050405020304" pitchFamily="18" charset="0"/>
              </a:rPr>
              <a:t>Nombre y firma de la Autoridad Investigadora del Órgano Interno de Control, que da inicio a la Investigación correspondiente.</a:t>
            </a:r>
            <a:endParaRPr lang="es-MX"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49689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5" name="CuadroTexto 4">
            <a:extLst>
              <a:ext uri="{FF2B5EF4-FFF2-40B4-BE49-F238E27FC236}">
                <a16:creationId xmlns:a16="http://schemas.microsoft.com/office/drawing/2014/main" id="{B624F758-D9D6-4B52-848B-99933CD09E22}"/>
              </a:ext>
            </a:extLst>
          </p:cNvPr>
          <p:cNvSpPr txBox="1"/>
          <p:nvPr/>
        </p:nvSpPr>
        <p:spPr>
          <a:xfrm>
            <a:off x="288159" y="1516385"/>
            <a:ext cx="11249393" cy="880369"/>
          </a:xfrm>
          <a:prstGeom prst="rect">
            <a:avLst/>
          </a:prstGeom>
          <a:solidFill>
            <a:schemeClr val="bg1"/>
          </a:solidFill>
        </p:spPr>
        <p:txBody>
          <a:bodyPr wrap="square">
            <a:spAutoFit/>
          </a:bodyPr>
          <a:lstStyle/>
          <a:p>
            <a:pPr algn="just">
              <a:lnSpc>
                <a:spcPct val="150000"/>
              </a:lnSpc>
            </a:pPr>
            <a:r>
              <a:rPr lang="es-ES" sz="1800" dirty="0">
                <a:effectLst/>
                <a:ea typeface="Tahoma" panose="020B0604030504040204" pitchFamily="34" charset="0"/>
                <a:cs typeface="Tahoma" panose="020B0604030504040204" pitchFamily="34" charset="0"/>
              </a:rPr>
              <a:t>La Autoridad Investigadora deberá tener una </a:t>
            </a:r>
            <a:r>
              <a:rPr lang="es-ES" sz="1800" b="1" dirty="0">
                <a:solidFill>
                  <a:srgbClr val="FF0000"/>
                </a:solidFill>
                <a:effectLst/>
                <a:ea typeface="Tahoma" panose="020B0604030504040204" pitchFamily="34" charset="0"/>
                <a:cs typeface="Tahoma" panose="020B0604030504040204" pitchFamily="34" charset="0"/>
              </a:rPr>
              <a:t>línea de investigación</a:t>
            </a:r>
            <a:r>
              <a:rPr lang="es-ES" sz="1800" dirty="0">
                <a:effectLst/>
                <a:ea typeface="Tahoma" panose="020B0604030504040204" pitchFamily="34" charset="0"/>
                <a:cs typeface="Tahoma" panose="020B0604030504040204" pitchFamily="34" charset="0"/>
              </a:rPr>
              <a:t> que le permita obtener elementos probatorios lícitos y con pleno respeto a los derechos humanos.</a:t>
            </a:r>
            <a:endParaRPr lang="es-MX" dirty="0">
              <a:ea typeface="Tahoma" panose="020B0604030504040204" pitchFamily="34" charset="0"/>
              <a:cs typeface="Tahoma" panose="020B0604030504040204" pitchFamily="34" charset="0"/>
            </a:endParaRPr>
          </a:p>
        </p:txBody>
      </p:sp>
      <p:sp>
        <p:nvSpPr>
          <p:cNvPr id="7" name="CuadroTexto 6">
            <a:extLst>
              <a:ext uri="{FF2B5EF4-FFF2-40B4-BE49-F238E27FC236}">
                <a16:creationId xmlns:a16="http://schemas.microsoft.com/office/drawing/2014/main" id="{8ADD2188-6FB4-4632-B4D7-43B4EFCD8036}"/>
              </a:ext>
            </a:extLst>
          </p:cNvPr>
          <p:cNvSpPr txBox="1"/>
          <p:nvPr/>
        </p:nvSpPr>
        <p:spPr>
          <a:xfrm>
            <a:off x="459900" y="3428663"/>
            <a:ext cx="4635814" cy="1295868"/>
          </a:xfrm>
          <a:prstGeom prst="rect">
            <a:avLst/>
          </a:prstGeom>
          <a:noFill/>
        </p:spPr>
        <p:txBody>
          <a:bodyPr wrap="square">
            <a:spAutoFit/>
          </a:bodyPr>
          <a:lstStyle/>
          <a:p>
            <a:pPr algn="just">
              <a:lnSpc>
                <a:spcPct val="150000"/>
              </a:lnSpc>
            </a:pPr>
            <a:r>
              <a:rPr lang="es-ES" sz="1800" dirty="0">
                <a:effectLst/>
                <a:ea typeface="Calibri" panose="020F0502020204030204" pitchFamily="34" charset="0"/>
              </a:rPr>
              <a:t>Para ello, deberá realizar actos de investigación para la obtención de información y elementos de prueba, como lo son:</a:t>
            </a:r>
            <a:endParaRPr lang="es-MX" dirty="0"/>
          </a:p>
        </p:txBody>
      </p:sp>
      <p:sp>
        <p:nvSpPr>
          <p:cNvPr id="9" name="Abrir llave 8">
            <a:extLst>
              <a:ext uri="{FF2B5EF4-FFF2-40B4-BE49-F238E27FC236}">
                <a16:creationId xmlns:a16="http://schemas.microsoft.com/office/drawing/2014/main" id="{EDFCCCCE-DDA0-4991-AE66-5614A2E0D599}"/>
              </a:ext>
            </a:extLst>
          </p:cNvPr>
          <p:cNvSpPr/>
          <p:nvPr/>
        </p:nvSpPr>
        <p:spPr>
          <a:xfrm>
            <a:off x="5368118" y="2791549"/>
            <a:ext cx="573207" cy="3139321"/>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0" name="Rectángulo 9">
            <a:extLst>
              <a:ext uri="{FF2B5EF4-FFF2-40B4-BE49-F238E27FC236}">
                <a16:creationId xmlns:a16="http://schemas.microsoft.com/office/drawing/2014/main" id="{ABB0FCDC-671E-4EEF-8A0E-B6971960A9E0}"/>
              </a:ext>
            </a:extLst>
          </p:cNvPr>
          <p:cNvSpPr/>
          <p:nvPr/>
        </p:nvSpPr>
        <p:spPr>
          <a:xfrm>
            <a:off x="3962866" y="616780"/>
            <a:ext cx="3956917" cy="584775"/>
          </a:xfrm>
          <a:prstGeom prst="rect">
            <a:avLst/>
          </a:prstGeom>
          <a:noFill/>
        </p:spPr>
        <p:txBody>
          <a:bodyPr wrap="none" lIns="91440" tIns="45720" rIns="91440" bIns="45720">
            <a:spAutoFit/>
          </a:bodyPr>
          <a:lstStyle/>
          <a:p>
            <a:pPr algn="ctr"/>
            <a:r>
              <a:rPr lang="es-ES" sz="3200" b="1" dirty="0">
                <a:ln w="22225">
                  <a:solidFill>
                    <a:schemeClr val="accent2"/>
                  </a:solidFill>
                  <a:prstDash val="solid"/>
                </a:ln>
                <a:solidFill>
                  <a:schemeClr val="accent2">
                    <a:lumMod val="40000"/>
                    <a:lumOff val="60000"/>
                  </a:schemeClr>
                </a:solidFill>
              </a:rPr>
              <a:t>Actos de investigación</a:t>
            </a:r>
          </a:p>
        </p:txBody>
      </p:sp>
      <p:pic>
        <p:nvPicPr>
          <p:cNvPr id="11" name="Imagen 10">
            <a:extLst>
              <a:ext uri="{FF2B5EF4-FFF2-40B4-BE49-F238E27FC236}">
                <a16:creationId xmlns:a16="http://schemas.microsoft.com/office/drawing/2014/main" id="{DE344C10-DECC-4BF2-BF10-16F712AE229E}"/>
              </a:ext>
            </a:extLst>
          </p:cNvPr>
          <p:cNvPicPr>
            <a:picLocks noChangeAspect="1"/>
          </p:cNvPicPr>
          <p:nvPr/>
        </p:nvPicPr>
        <p:blipFill>
          <a:blip r:embed="rId3"/>
          <a:stretch>
            <a:fillRect/>
          </a:stretch>
        </p:blipFill>
        <p:spPr>
          <a:xfrm>
            <a:off x="2206743" y="4361837"/>
            <a:ext cx="2547063" cy="1569033"/>
          </a:xfrm>
          <a:prstGeom prst="rect">
            <a:avLst/>
          </a:prstGeom>
        </p:spPr>
      </p:pic>
      <p:sp>
        <p:nvSpPr>
          <p:cNvPr id="19" name="CuadroTexto 18">
            <a:extLst>
              <a:ext uri="{FF2B5EF4-FFF2-40B4-BE49-F238E27FC236}">
                <a16:creationId xmlns:a16="http://schemas.microsoft.com/office/drawing/2014/main" id="{95909350-6D3A-4B3B-85BC-52CA9132DC97}"/>
              </a:ext>
            </a:extLst>
          </p:cNvPr>
          <p:cNvSpPr txBox="1"/>
          <p:nvPr/>
        </p:nvSpPr>
        <p:spPr>
          <a:xfrm>
            <a:off x="6113350" y="2759522"/>
            <a:ext cx="3687875" cy="369332"/>
          </a:xfrm>
          <a:prstGeom prst="rect">
            <a:avLst/>
          </a:prstGeom>
          <a:noFill/>
        </p:spPr>
        <p:txBody>
          <a:bodyPr wrap="square">
            <a:spAutoFit/>
          </a:bodyPr>
          <a:lstStyle/>
          <a:p>
            <a:pPr marL="285750" indent="-285750">
              <a:buFont typeface="Arial" panose="020B0604020202020204" pitchFamily="34" charset="0"/>
              <a:buChar char="•"/>
            </a:pPr>
            <a:r>
              <a:rPr lang="es-MX" b="1" dirty="0"/>
              <a:t>Requerimientos</a:t>
            </a:r>
            <a:r>
              <a:rPr lang="es-MX" dirty="0"/>
              <a:t> de información;</a:t>
            </a:r>
          </a:p>
        </p:txBody>
      </p:sp>
      <p:sp>
        <p:nvSpPr>
          <p:cNvPr id="21" name="CuadroTexto 20">
            <a:extLst>
              <a:ext uri="{FF2B5EF4-FFF2-40B4-BE49-F238E27FC236}">
                <a16:creationId xmlns:a16="http://schemas.microsoft.com/office/drawing/2014/main" id="{065297BF-3C6B-4398-B4CB-82B51EFD0201}"/>
              </a:ext>
            </a:extLst>
          </p:cNvPr>
          <p:cNvSpPr txBox="1"/>
          <p:nvPr/>
        </p:nvSpPr>
        <p:spPr>
          <a:xfrm>
            <a:off x="6113351" y="3356106"/>
            <a:ext cx="2130538" cy="369332"/>
          </a:xfrm>
          <a:prstGeom prst="rect">
            <a:avLst/>
          </a:prstGeom>
          <a:noFill/>
        </p:spPr>
        <p:txBody>
          <a:bodyPr wrap="square">
            <a:spAutoFit/>
          </a:bodyPr>
          <a:lstStyle/>
          <a:p>
            <a:pPr marL="285750" indent="-285750">
              <a:buFont typeface="Arial" panose="020B0604020202020204" pitchFamily="34" charset="0"/>
              <a:buChar char="•"/>
            </a:pPr>
            <a:r>
              <a:rPr lang="es-MX" b="1" dirty="0"/>
              <a:t>Comparecencias</a:t>
            </a:r>
            <a:r>
              <a:rPr lang="es-MX" dirty="0"/>
              <a:t>;</a:t>
            </a:r>
          </a:p>
        </p:txBody>
      </p:sp>
      <p:sp>
        <p:nvSpPr>
          <p:cNvPr id="23" name="CuadroTexto 22">
            <a:extLst>
              <a:ext uri="{FF2B5EF4-FFF2-40B4-BE49-F238E27FC236}">
                <a16:creationId xmlns:a16="http://schemas.microsoft.com/office/drawing/2014/main" id="{9B97A233-194F-414E-A842-400AF5FE428A}"/>
              </a:ext>
            </a:extLst>
          </p:cNvPr>
          <p:cNvSpPr txBox="1"/>
          <p:nvPr/>
        </p:nvSpPr>
        <p:spPr>
          <a:xfrm>
            <a:off x="6113350" y="3913812"/>
            <a:ext cx="2482391" cy="369332"/>
          </a:xfrm>
          <a:prstGeom prst="rect">
            <a:avLst/>
          </a:prstGeom>
          <a:noFill/>
        </p:spPr>
        <p:txBody>
          <a:bodyPr wrap="square">
            <a:spAutoFit/>
          </a:bodyPr>
          <a:lstStyle/>
          <a:p>
            <a:pPr marL="285750" indent="-285750" algn="just">
              <a:buFont typeface="Arial" panose="020B0604020202020204" pitchFamily="34" charset="0"/>
              <a:buChar char="•"/>
            </a:pPr>
            <a:r>
              <a:rPr lang="es-ES" sz="1800" b="1" dirty="0">
                <a:solidFill>
                  <a:schemeClr val="tx1"/>
                </a:solidFill>
                <a:effectLst/>
                <a:ea typeface="Calibri" panose="020F0502020204030204" pitchFamily="34" charset="0"/>
              </a:rPr>
              <a:t>Inspecciones</a:t>
            </a:r>
            <a:r>
              <a:rPr lang="es-ES" sz="1800" dirty="0">
                <a:solidFill>
                  <a:schemeClr val="tx1"/>
                </a:solidFill>
                <a:effectLst/>
                <a:ea typeface="Calibri" panose="020F0502020204030204" pitchFamily="34" charset="0"/>
              </a:rPr>
              <a:t> u otras. </a:t>
            </a:r>
          </a:p>
        </p:txBody>
      </p:sp>
      <p:sp>
        <p:nvSpPr>
          <p:cNvPr id="25" name="CuadroTexto 24">
            <a:extLst>
              <a:ext uri="{FF2B5EF4-FFF2-40B4-BE49-F238E27FC236}">
                <a16:creationId xmlns:a16="http://schemas.microsoft.com/office/drawing/2014/main" id="{FA1EB5A7-53BC-42DC-97C9-C6622365A817}"/>
              </a:ext>
            </a:extLst>
          </p:cNvPr>
          <p:cNvSpPr txBox="1"/>
          <p:nvPr/>
        </p:nvSpPr>
        <p:spPr>
          <a:xfrm>
            <a:off x="6096000" y="4453542"/>
            <a:ext cx="5874237" cy="1477328"/>
          </a:xfrm>
          <a:prstGeom prst="rect">
            <a:avLst/>
          </a:prstGeom>
          <a:noFill/>
        </p:spPr>
        <p:txBody>
          <a:bodyPr wrap="square">
            <a:spAutoFit/>
          </a:bodyPr>
          <a:lstStyle/>
          <a:p>
            <a:pPr marL="285750" indent="-285750" algn="just">
              <a:buFont typeface="Arial" panose="020B0604020202020204" pitchFamily="34" charset="0"/>
              <a:buChar char="•"/>
            </a:pPr>
            <a:r>
              <a:rPr lang="es-ES" sz="1800" dirty="0">
                <a:solidFill>
                  <a:schemeClr val="tx1"/>
                </a:solidFill>
                <a:effectLst/>
                <a:ea typeface="Calibri" panose="020F0502020204030204" pitchFamily="34" charset="0"/>
              </a:rPr>
              <a:t>Lo anterior, a efecto de determinar la existencia o inexistencia de los actos u omisiones que la Ley General de Responsabilidades Administrativas señala como falta administrativa; así como, la presunta responsabilidad administrativa de los infractores </a:t>
            </a:r>
            <a:r>
              <a:rPr lang="es-ES" sz="1800" b="1" dirty="0">
                <a:solidFill>
                  <a:schemeClr val="tx1"/>
                </a:solidFill>
                <a:effectLst/>
                <a:ea typeface="Calibri" panose="020F0502020204030204" pitchFamily="34" charset="0"/>
              </a:rPr>
              <a:t>(art. 95, LGRA)</a:t>
            </a:r>
            <a:r>
              <a:rPr lang="es-ES" sz="1800" dirty="0">
                <a:solidFill>
                  <a:schemeClr val="tx1"/>
                </a:solidFill>
                <a:effectLst/>
                <a:ea typeface="Calibri" panose="020F0502020204030204" pitchFamily="34" charset="0"/>
              </a:rPr>
              <a:t>.</a:t>
            </a:r>
            <a:endParaRPr lang="es-MX" dirty="0">
              <a:solidFill>
                <a:schemeClr val="tx1"/>
              </a:solidFill>
            </a:endParaRPr>
          </a:p>
        </p:txBody>
      </p:sp>
    </p:spTree>
    <p:extLst>
      <p:ext uri="{BB962C8B-B14F-4D97-AF65-F5344CB8AC3E}">
        <p14:creationId xmlns:p14="http://schemas.microsoft.com/office/powerpoint/2010/main" val="25606586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5" name="CuadroTexto 4">
            <a:extLst>
              <a:ext uri="{FF2B5EF4-FFF2-40B4-BE49-F238E27FC236}">
                <a16:creationId xmlns:a16="http://schemas.microsoft.com/office/drawing/2014/main" id="{22FB7647-86D6-4108-823F-D55BC817D051}"/>
              </a:ext>
            </a:extLst>
          </p:cNvPr>
          <p:cNvSpPr txBox="1"/>
          <p:nvPr/>
        </p:nvSpPr>
        <p:spPr>
          <a:xfrm>
            <a:off x="378725" y="1370529"/>
            <a:ext cx="10894326" cy="1711366"/>
          </a:xfrm>
          <a:prstGeom prst="rect">
            <a:avLst/>
          </a:prstGeom>
          <a:noFill/>
        </p:spPr>
        <p:txBody>
          <a:bodyPr wrap="square">
            <a:spAutoFit/>
          </a:bodyPr>
          <a:lstStyle/>
          <a:p>
            <a:pPr algn="just">
              <a:lnSpc>
                <a:spcPct val="150000"/>
              </a:lnSpc>
            </a:pPr>
            <a:r>
              <a:rPr lang="es-ES" sz="1800" dirty="0">
                <a:effectLst/>
                <a:ea typeface="Calibri" panose="020F0502020204030204" pitchFamily="34" charset="0"/>
              </a:rPr>
              <a:t>Una vez que la Autoridad Investigadora considere haber obtenido los elementos de prueba necesarios y suficientes, deberá </a:t>
            </a:r>
            <a:r>
              <a:rPr lang="es-ES" sz="1800" b="1" dirty="0">
                <a:effectLst/>
                <a:ea typeface="Calibri" panose="020F0502020204030204" pitchFamily="34" charset="0"/>
              </a:rPr>
              <a:t>analizar los hechos, así como la información recabada, </a:t>
            </a:r>
            <a:r>
              <a:rPr lang="es-ES" sz="1800" dirty="0">
                <a:effectLst/>
                <a:ea typeface="Calibri" panose="020F0502020204030204" pitchFamily="34" charset="0"/>
              </a:rPr>
              <a:t>a efecto de determinar la existencia o inexistencia de una probable falta administrativa y en su caso calificarla como GRAVE o NO GRAVES </a:t>
            </a:r>
            <a:r>
              <a:rPr lang="es-ES" sz="1800" b="1" dirty="0">
                <a:solidFill>
                  <a:srgbClr val="FF0000"/>
                </a:solidFill>
                <a:effectLst/>
                <a:ea typeface="Calibri" panose="020F0502020204030204" pitchFamily="34" charset="0"/>
              </a:rPr>
              <a:t>(art. 100, LGRA)</a:t>
            </a:r>
            <a:r>
              <a:rPr lang="es-ES" sz="1800" dirty="0">
                <a:effectLst/>
                <a:ea typeface="Calibri" panose="020F0502020204030204" pitchFamily="34" charset="0"/>
              </a:rPr>
              <a:t>.</a:t>
            </a:r>
            <a:endParaRPr lang="es-MX" dirty="0"/>
          </a:p>
        </p:txBody>
      </p:sp>
      <p:sp>
        <p:nvSpPr>
          <p:cNvPr id="6" name="CuadroTexto 5">
            <a:extLst>
              <a:ext uri="{FF2B5EF4-FFF2-40B4-BE49-F238E27FC236}">
                <a16:creationId xmlns:a16="http://schemas.microsoft.com/office/drawing/2014/main" id="{85183DDD-CF5F-44CD-8090-840B261F7D06}"/>
              </a:ext>
            </a:extLst>
          </p:cNvPr>
          <p:cNvSpPr txBox="1"/>
          <p:nvPr/>
        </p:nvSpPr>
        <p:spPr>
          <a:xfrm>
            <a:off x="3176548" y="2957275"/>
            <a:ext cx="5425581" cy="369332"/>
          </a:xfrm>
          <a:prstGeom prst="rect">
            <a:avLst/>
          </a:prstGeom>
          <a:noFill/>
        </p:spPr>
        <p:txBody>
          <a:bodyPr wrap="square" rtlCol="0">
            <a:spAutoFit/>
          </a:bodyPr>
          <a:lstStyle/>
          <a:p>
            <a:pPr algn="just"/>
            <a:r>
              <a:rPr lang="es-MX" dirty="0"/>
              <a:t>Se podrá tomar una de las siguientes determinaciones:</a:t>
            </a:r>
          </a:p>
        </p:txBody>
      </p:sp>
      <p:cxnSp>
        <p:nvCxnSpPr>
          <p:cNvPr id="10" name="Conector recto 9">
            <a:extLst>
              <a:ext uri="{FF2B5EF4-FFF2-40B4-BE49-F238E27FC236}">
                <a16:creationId xmlns:a16="http://schemas.microsoft.com/office/drawing/2014/main" id="{5B9F98D6-37CA-451D-9E43-05C9F1CDF9E1}"/>
              </a:ext>
            </a:extLst>
          </p:cNvPr>
          <p:cNvCxnSpPr/>
          <p:nvPr/>
        </p:nvCxnSpPr>
        <p:spPr>
          <a:xfrm>
            <a:off x="5889339" y="3336545"/>
            <a:ext cx="0" cy="368489"/>
          </a:xfrm>
          <a:prstGeom prst="line">
            <a:avLst/>
          </a:prstGeom>
        </p:spPr>
        <p:style>
          <a:lnRef idx="3">
            <a:schemeClr val="dk1"/>
          </a:lnRef>
          <a:fillRef idx="0">
            <a:schemeClr val="dk1"/>
          </a:fillRef>
          <a:effectRef idx="2">
            <a:schemeClr val="dk1"/>
          </a:effectRef>
          <a:fontRef idx="minor">
            <a:schemeClr val="tx1"/>
          </a:fontRef>
        </p:style>
      </p:cxnSp>
      <p:cxnSp>
        <p:nvCxnSpPr>
          <p:cNvPr id="12" name="Conector recto 11">
            <a:extLst>
              <a:ext uri="{FF2B5EF4-FFF2-40B4-BE49-F238E27FC236}">
                <a16:creationId xmlns:a16="http://schemas.microsoft.com/office/drawing/2014/main" id="{EC4352C6-6BFB-4C94-804D-38DB626F9E43}"/>
              </a:ext>
            </a:extLst>
          </p:cNvPr>
          <p:cNvCxnSpPr>
            <a:cxnSpLocks/>
          </p:cNvCxnSpPr>
          <p:nvPr/>
        </p:nvCxnSpPr>
        <p:spPr>
          <a:xfrm>
            <a:off x="3857767" y="3721715"/>
            <a:ext cx="4253846" cy="0"/>
          </a:xfrm>
          <a:prstGeom prst="line">
            <a:avLst/>
          </a:prstGeom>
        </p:spPr>
        <p:style>
          <a:lnRef idx="3">
            <a:schemeClr val="dk1"/>
          </a:lnRef>
          <a:fillRef idx="0">
            <a:schemeClr val="dk1"/>
          </a:fillRef>
          <a:effectRef idx="2">
            <a:schemeClr val="dk1"/>
          </a:effectRef>
          <a:fontRef idx="minor">
            <a:schemeClr val="tx1"/>
          </a:fontRef>
        </p:style>
      </p:cxnSp>
      <p:cxnSp>
        <p:nvCxnSpPr>
          <p:cNvPr id="16" name="Conector recto 15">
            <a:extLst>
              <a:ext uri="{FF2B5EF4-FFF2-40B4-BE49-F238E27FC236}">
                <a16:creationId xmlns:a16="http://schemas.microsoft.com/office/drawing/2014/main" id="{C1C9BFFB-6C75-4437-BE03-5F0E5E54A28D}"/>
              </a:ext>
            </a:extLst>
          </p:cNvPr>
          <p:cNvCxnSpPr/>
          <p:nvPr/>
        </p:nvCxnSpPr>
        <p:spPr>
          <a:xfrm>
            <a:off x="3857767" y="3721077"/>
            <a:ext cx="0" cy="369332"/>
          </a:xfrm>
          <a:prstGeom prst="line">
            <a:avLst/>
          </a:prstGeom>
        </p:spPr>
        <p:style>
          <a:lnRef idx="2">
            <a:schemeClr val="dk1"/>
          </a:lnRef>
          <a:fillRef idx="0">
            <a:schemeClr val="dk1"/>
          </a:fillRef>
          <a:effectRef idx="1">
            <a:schemeClr val="dk1"/>
          </a:effectRef>
          <a:fontRef idx="minor">
            <a:schemeClr val="tx1"/>
          </a:fontRef>
        </p:style>
      </p:cxnSp>
      <p:cxnSp>
        <p:nvCxnSpPr>
          <p:cNvPr id="17" name="Conector recto 16">
            <a:extLst>
              <a:ext uri="{FF2B5EF4-FFF2-40B4-BE49-F238E27FC236}">
                <a16:creationId xmlns:a16="http://schemas.microsoft.com/office/drawing/2014/main" id="{3E5E5691-D299-47DA-89FE-7527BB60B12B}"/>
              </a:ext>
            </a:extLst>
          </p:cNvPr>
          <p:cNvCxnSpPr/>
          <p:nvPr/>
        </p:nvCxnSpPr>
        <p:spPr>
          <a:xfrm>
            <a:off x="8111613" y="3721075"/>
            <a:ext cx="0" cy="369332"/>
          </a:xfrm>
          <a:prstGeom prst="line">
            <a:avLst/>
          </a:prstGeom>
        </p:spPr>
        <p:style>
          <a:lnRef idx="2">
            <a:schemeClr val="dk1"/>
          </a:lnRef>
          <a:fillRef idx="0">
            <a:schemeClr val="dk1"/>
          </a:fillRef>
          <a:effectRef idx="1">
            <a:schemeClr val="dk1"/>
          </a:effectRef>
          <a:fontRef idx="minor">
            <a:schemeClr val="tx1"/>
          </a:fontRef>
        </p:style>
      </p:cxnSp>
      <p:pic>
        <p:nvPicPr>
          <p:cNvPr id="18" name="Imagen 17">
            <a:extLst>
              <a:ext uri="{FF2B5EF4-FFF2-40B4-BE49-F238E27FC236}">
                <a16:creationId xmlns:a16="http://schemas.microsoft.com/office/drawing/2014/main" id="{19FD851F-B533-4823-AB2C-957F4EBAE972}"/>
              </a:ext>
            </a:extLst>
          </p:cNvPr>
          <p:cNvPicPr>
            <a:picLocks noChangeAspect="1"/>
          </p:cNvPicPr>
          <p:nvPr/>
        </p:nvPicPr>
        <p:blipFill>
          <a:blip r:embed="rId3"/>
          <a:stretch>
            <a:fillRect/>
          </a:stretch>
        </p:blipFill>
        <p:spPr>
          <a:xfrm>
            <a:off x="2600559" y="4844688"/>
            <a:ext cx="2407981" cy="1538708"/>
          </a:xfrm>
          <a:prstGeom prst="rect">
            <a:avLst/>
          </a:prstGeom>
        </p:spPr>
      </p:pic>
      <p:pic>
        <p:nvPicPr>
          <p:cNvPr id="19" name="Imagen 18">
            <a:extLst>
              <a:ext uri="{FF2B5EF4-FFF2-40B4-BE49-F238E27FC236}">
                <a16:creationId xmlns:a16="http://schemas.microsoft.com/office/drawing/2014/main" id="{A292986F-04CA-4A54-8311-715F628B32EE}"/>
              </a:ext>
            </a:extLst>
          </p:cNvPr>
          <p:cNvPicPr>
            <a:picLocks noChangeAspect="1"/>
          </p:cNvPicPr>
          <p:nvPr/>
        </p:nvPicPr>
        <p:blipFill>
          <a:blip r:embed="rId4"/>
          <a:stretch>
            <a:fillRect/>
          </a:stretch>
        </p:blipFill>
        <p:spPr>
          <a:xfrm>
            <a:off x="7076370" y="4844688"/>
            <a:ext cx="2070485" cy="1538708"/>
          </a:xfrm>
          <a:prstGeom prst="rect">
            <a:avLst/>
          </a:prstGeom>
        </p:spPr>
      </p:pic>
      <p:sp>
        <p:nvSpPr>
          <p:cNvPr id="14" name="Rectángulo 13">
            <a:extLst>
              <a:ext uri="{FF2B5EF4-FFF2-40B4-BE49-F238E27FC236}">
                <a16:creationId xmlns:a16="http://schemas.microsoft.com/office/drawing/2014/main" id="{26F3661A-F0FE-4EA3-B528-AD73D0844AA3}"/>
              </a:ext>
            </a:extLst>
          </p:cNvPr>
          <p:cNvSpPr/>
          <p:nvPr/>
        </p:nvSpPr>
        <p:spPr>
          <a:xfrm>
            <a:off x="2486872" y="523580"/>
            <a:ext cx="6995635" cy="523220"/>
          </a:xfrm>
          <a:prstGeom prst="rect">
            <a:avLst/>
          </a:prstGeom>
          <a:noFill/>
        </p:spPr>
        <p:txBody>
          <a:bodyPr wrap="square" lIns="91440" tIns="45720" rIns="91440" bIns="45720">
            <a:spAutoFit/>
          </a:bodyPr>
          <a:lstStyle/>
          <a:p>
            <a:pPr algn="ctr"/>
            <a:r>
              <a:rPr lang="es-ES" sz="2800" b="1" dirty="0">
                <a:ln w="22225">
                  <a:solidFill>
                    <a:schemeClr val="accent2"/>
                  </a:solidFill>
                  <a:prstDash val="solid"/>
                </a:ln>
                <a:solidFill>
                  <a:schemeClr val="accent2">
                    <a:lumMod val="40000"/>
                    <a:lumOff val="60000"/>
                  </a:schemeClr>
                </a:solidFill>
              </a:rPr>
              <a:t>Conclusión de las diligencias de investigación</a:t>
            </a:r>
          </a:p>
        </p:txBody>
      </p:sp>
      <p:sp>
        <p:nvSpPr>
          <p:cNvPr id="2" name="Rectángulo: esquinas redondeadas 1">
            <a:extLst>
              <a:ext uri="{FF2B5EF4-FFF2-40B4-BE49-F238E27FC236}">
                <a16:creationId xmlns:a16="http://schemas.microsoft.com/office/drawing/2014/main" id="{A62D514C-C628-4397-A6CB-8A8BD64E1A85}"/>
              </a:ext>
            </a:extLst>
          </p:cNvPr>
          <p:cNvSpPr/>
          <p:nvPr/>
        </p:nvSpPr>
        <p:spPr>
          <a:xfrm>
            <a:off x="2476868" y="4226880"/>
            <a:ext cx="2761798" cy="431145"/>
          </a:xfrm>
          <a:prstGeom prst="roundRect">
            <a:avLst/>
          </a:prstGeom>
          <a:solidFill>
            <a:schemeClr val="accent1">
              <a:lumMod val="40000"/>
              <a:lumOff val="60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rPr>
              <a:t>A) Conclusión y archivo</a:t>
            </a:r>
          </a:p>
        </p:txBody>
      </p:sp>
      <p:sp>
        <p:nvSpPr>
          <p:cNvPr id="9" name="Rectángulo: esquinas redondeadas 8">
            <a:extLst>
              <a:ext uri="{FF2B5EF4-FFF2-40B4-BE49-F238E27FC236}">
                <a16:creationId xmlns:a16="http://schemas.microsoft.com/office/drawing/2014/main" id="{5B8D2698-AEAC-4DC3-B879-AEBE68CF702B}"/>
              </a:ext>
            </a:extLst>
          </p:cNvPr>
          <p:cNvSpPr/>
          <p:nvPr/>
        </p:nvSpPr>
        <p:spPr>
          <a:xfrm>
            <a:off x="7112067" y="4226880"/>
            <a:ext cx="1999092" cy="431143"/>
          </a:xfrm>
          <a:prstGeom prst="roundRect">
            <a:avLst/>
          </a:prstGeom>
          <a:solidFill>
            <a:schemeClr val="accent1">
              <a:lumMod val="40000"/>
              <a:lumOff val="60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rPr>
              <a:t>B) Calificación</a:t>
            </a:r>
          </a:p>
        </p:txBody>
      </p:sp>
    </p:spTree>
    <p:extLst>
      <p:ext uri="{BB962C8B-B14F-4D97-AF65-F5344CB8AC3E}">
        <p14:creationId xmlns:p14="http://schemas.microsoft.com/office/powerpoint/2010/main" val="21256870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5" name="CuadroTexto 4">
            <a:extLst>
              <a:ext uri="{FF2B5EF4-FFF2-40B4-BE49-F238E27FC236}">
                <a16:creationId xmlns:a16="http://schemas.microsoft.com/office/drawing/2014/main" id="{78F25C3C-604A-483C-AA5E-B86B01B33BA3}"/>
              </a:ext>
            </a:extLst>
          </p:cNvPr>
          <p:cNvSpPr txBox="1"/>
          <p:nvPr/>
        </p:nvSpPr>
        <p:spPr>
          <a:xfrm>
            <a:off x="2363209" y="4387875"/>
            <a:ext cx="8775672" cy="1295868"/>
          </a:xfrm>
          <a:prstGeom prst="rect">
            <a:avLst/>
          </a:prstGeom>
          <a:noFill/>
        </p:spPr>
        <p:txBody>
          <a:bodyPr wrap="square">
            <a:spAutoFit/>
          </a:bodyPr>
          <a:lstStyle/>
          <a:p>
            <a:pPr marL="285750" indent="-285750" algn="just">
              <a:lnSpc>
                <a:spcPct val="150000"/>
              </a:lnSpc>
              <a:spcAft>
                <a:spcPts val="800"/>
              </a:spcAft>
              <a:buFont typeface="Arial" panose="020B0604020202020204" pitchFamily="34" charset="0"/>
              <a:buChar char="•"/>
            </a:pPr>
            <a:r>
              <a:rPr lang="es-ES" dirty="0">
                <a:effectLst/>
                <a:ea typeface="Calibri" panose="020F0502020204030204" pitchFamily="34" charset="0"/>
                <a:cs typeface="Times New Roman" panose="02020603050405020304" pitchFamily="18" charset="0"/>
              </a:rPr>
              <a:t>Dicho Acuerdo, deberá ser notificado a los sujetos que fueron investigados,</a:t>
            </a:r>
            <a:r>
              <a:rPr lang="es-ES" i="1" dirty="0">
                <a:effectLst/>
                <a:ea typeface="Calibri" panose="020F0502020204030204" pitchFamily="34" charset="0"/>
                <a:cs typeface="Times New Roman" panose="02020603050405020304" pitchFamily="18" charset="0"/>
              </a:rPr>
              <a:t> </a:t>
            </a:r>
            <a:r>
              <a:rPr lang="es-ES" dirty="0">
                <a:effectLst/>
                <a:ea typeface="Calibri" panose="020F0502020204030204" pitchFamily="34" charset="0"/>
                <a:cs typeface="Times New Roman" panose="02020603050405020304" pitchFamily="18" charset="0"/>
              </a:rPr>
              <a:t>así como a los denunciantes cuando éstos sean identificados, dentro los 10 días hábiles siguientes a su emisión.</a:t>
            </a:r>
            <a:endParaRPr lang="es-MX" dirty="0">
              <a:effectLst/>
              <a:ea typeface="Calibri" panose="020F050202020403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D3A5EB1A-3BEF-4E79-AA90-EEDF418E5A47}"/>
              </a:ext>
            </a:extLst>
          </p:cNvPr>
          <p:cNvSpPr txBox="1"/>
          <p:nvPr/>
        </p:nvSpPr>
        <p:spPr>
          <a:xfrm>
            <a:off x="311071" y="1374198"/>
            <a:ext cx="10827810" cy="1295868"/>
          </a:xfrm>
          <a:prstGeom prst="rect">
            <a:avLst/>
          </a:prstGeom>
          <a:noFill/>
        </p:spPr>
        <p:txBody>
          <a:bodyPr wrap="square">
            <a:spAutoFit/>
          </a:bodyPr>
          <a:lstStyle/>
          <a:p>
            <a:pPr algn="just">
              <a:lnSpc>
                <a:spcPct val="150000"/>
              </a:lnSpc>
              <a:spcAft>
                <a:spcPts val="800"/>
              </a:spcAft>
            </a:pPr>
            <a:r>
              <a:rPr lang="es-ES" dirty="0">
                <a:effectLst/>
                <a:ea typeface="Calibri" panose="020F0502020204030204" pitchFamily="34" charset="0"/>
                <a:cs typeface="Times New Roman" panose="02020603050405020304" pitchFamily="18" charset="0"/>
              </a:rPr>
              <a:t>Cuando la Autoridad Investigadora </a:t>
            </a:r>
            <a:r>
              <a:rPr lang="es-ES" b="1" dirty="0">
                <a:effectLst/>
                <a:ea typeface="Calibri" panose="020F0502020204030204" pitchFamily="34" charset="0"/>
                <a:cs typeface="Times New Roman" panose="02020603050405020304" pitchFamily="18" charset="0"/>
              </a:rPr>
              <a:t>no encuentre elementos probatorios suficientes</a:t>
            </a:r>
            <a:r>
              <a:rPr lang="es-ES" dirty="0">
                <a:effectLst/>
                <a:ea typeface="Calibri" panose="020F0502020204030204" pitchFamily="34" charset="0"/>
                <a:cs typeface="Times New Roman" panose="02020603050405020304" pitchFamily="18" charset="0"/>
              </a:rPr>
              <a:t> para demostrar la existencia de la infracción (falta administrativa) y la presunta responsabilidad del infractor (sujeto investigado), </a:t>
            </a:r>
            <a:r>
              <a:rPr lang="es-ES" b="1" dirty="0">
                <a:effectLst/>
                <a:ea typeface="Calibri" panose="020F0502020204030204" pitchFamily="34" charset="0"/>
                <a:cs typeface="Times New Roman" panose="02020603050405020304" pitchFamily="18" charset="0"/>
              </a:rPr>
              <a:t>deberá emitir un Acuerdo de Conclusión y Archivo </a:t>
            </a:r>
            <a:r>
              <a:rPr lang="es-ES" dirty="0">
                <a:effectLst/>
                <a:ea typeface="Calibri" panose="020F0502020204030204" pitchFamily="34" charset="0"/>
                <a:cs typeface="Times New Roman" panose="02020603050405020304" pitchFamily="18" charset="0"/>
              </a:rPr>
              <a:t>del Expediente de Investigación Administrativa.</a:t>
            </a:r>
          </a:p>
        </p:txBody>
      </p:sp>
      <p:sp>
        <p:nvSpPr>
          <p:cNvPr id="10" name="CuadroTexto 9">
            <a:extLst>
              <a:ext uri="{FF2B5EF4-FFF2-40B4-BE49-F238E27FC236}">
                <a16:creationId xmlns:a16="http://schemas.microsoft.com/office/drawing/2014/main" id="{385A39E0-03E7-4A12-A68E-D4421B32F63B}"/>
              </a:ext>
            </a:extLst>
          </p:cNvPr>
          <p:cNvSpPr txBox="1"/>
          <p:nvPr/>
        </p:nvSpPr>
        <p:spPr>
          <a:xfrm>
            <a:off x="2346679" y="3125672"/>
            <a:ext cx="8792202" cy="880369"/>
          </a:xfrm>
          <a:prstGeom prst="rect">
            <a:avLst/>
          </a:prstGeom>
          <a:noFill/>
        </p:spPr>
        <p:txBody>
          <a:bodyPr wrap="square">
            <a:spAutoFit/>
          </a:bodyPr>
          <a:lstStyle/>
          <a:p>
            <a:pPr marL="285750" indent="-285750" algn="just">
              <a:lnSpc>
                <a:spcPct val="150000"/>
              </a:lnSpc>
              <a:spcAft>
                <a:spcPts val="800"/>
              </a:spcAft>
              <a:buFont typeface="Arial" panose="020B0604020202020204" pitchFamily="34" charset="0"/>
              <a:buChar char="•"/>
            </a:pPr>
            <a:r>
              <a:rPr lang="es-ES" dirty="0">
                <a:effectLst/>
                <a:ea typeface="Calibri" panose="020F0502020204030204" pitchFamily="34" charset="0"/>
                <a:cs typeface="Times New Roman" panose="02020603050405020304" pitchFamily="18" charset="0"/>
              </a:rPr>
              <a:t>Lo anterior sin perjuicio de que pueda abrirse nuevamente la investigación, si se presentan nuevos indicios o pruebas y no hubiese prescrito la facultad para sancionar.</a:t>
            </a:r>
          </a:p>
        </p:txBody>
      </p:sp>
      <p:pic>
        <p:nvPicPr>
          <p:cNvPr id="1026" name="Picture 2" descr="17 millones resultados de imágenes, fotos de stock e ilustraciones libres  de regalías para Acierto | Shutterstock">
            <a:extLst>
              <a:ext uri="{FF2B5EF4-FFF2-40B4-BE49-F238E27FC236}">
                <a16:creationId xmlns:a16="http://schemas.microsoft.com/office/drawing/2014/main" id="{DE9D9DD9-B0F2-4E40-A7E0-133C5D7ECA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184" t="5940" r="52070" b="7134"/>
          <a:stretch/>
        </p:blipFill>
        <p:spPr bwMode="auto">
          <a:xfrm>
            <a:off x="1470111" y="3177490"/>
            <a:ext cx="876568" cy="8912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17 millones resultados de imágenes, fotos de stock e ilustraciones libres  de regalías para Acierto | Shutterstock">
            <a:extLst>
              <a:ext uri="{FF2B5EF4-FFF2-40B4-BE49-F238E27FC236}">
                <a16:creationId xmlns:a16="http://schemas.microsoft.com/office/drawing/2014/main" id="{14FAF007-AE74-454E-B635-86B94F363EF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184" t="5940" r="52070" b="7134"/>
          <a:stretch/>
        </p:blipFill>
        <p:spPr bwMode="auto">
          <a:xfrm>
            <a:off x="1470702" y="4646978"/>
            <a:ext cx="876568" cy="891259"/>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a:extLst>
              <a:ext uri="{FF2B5EF4-FFF2-40B4-BE49-F238E27FC236}">
                <a16:creationId xmlns:a16="http://schemas.microsoft.com/office/drawing/2014/main" id="{F611DD9E-8F1B-47A0-A261-477FBCE8C9C7}"/>
              </a:ext>
            </a:extLst>
          </p:cNvPr>
          <p:cNvSpPr/>
          <p:nvPr/>
        </p:nvSpPr>
        <p:spPr>
          <a:xfrm>
            <a:off x="3666610" y="561620"/>
            <a:ext cx="4116732" cy="584775"/>
          </a:xfrm>
          <a:prstGeom prst="rect">
            <a:avLst/>
          </a:prstGeom>
          <a:noFill/>
        </p:spPr>
        <p:txBody>
          <a:bodyPr wrap="square" lIns="91440" tIns="45720" rIns="91440" bIns="45720">
            <a:spAutoFit/>
          </a:bodyPr>
          <a:lstStyle/>
          <a:p>
            <a:pPr algn="ctr"/>
            <a:r>
              <a:rPr lang="es-ES" sz="3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 Conclusión y archivo</a:t>
            </a:r>
          </a:p>
        </p:txBody>
      </p:sp>
    </p:spTree>
    <p:extLst>
      <p:ext uri="{BB962C8B-B14F-4D97-AF65-F5344CB8AC3E}">
        <p14:creationId xmlns:p14="http://schemas.microsoft.com/office/powerpoint/2010/main" val="75486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5" name="CuadroTexto 4">
            <a:extLst>
              <a:ext uri="{FF2B5EF4-FFF2-40B4-BE49-F238E27FC236}">
                <a16:creationId xmlns:a16="http://schemas.microsoft.com/office/drawing/2014/main" id="{62BD2542-DB57-4759-8658-51FF77B8ED8D}"/>
              </a:ext>
            </a:extLst>
          </p:cNvPr>
          <p:cNvSpPr txBox="1"/>
          <p:nvPr/>
        </p:nvSpPr>
        <p:spPr>
          <a:xfrm>
            <a:off x="688857" y="521019"/>
            <a:ext cx="9032659" cy="1797415"/>
          </a:xfrm>
          <a:prstGeom prst="rect">
            <a:avLst/>
          </a:prstGeom>
          <a:noFill/>
        </p:spPr>
        <p:txBody>
          <a:bodyPr wrap="square">
            <a:spAutoFit/>
          </a:bodyPr>
          <a:lstStyle/>
          <a:p>
            <a:pPr algn="just">
              <a:lnSpc>
                <a:spcPct val="150000"/>
              </a:lnSpc>
              <a:spcAft>
                <a:spcPts val="800"/>
              </a:spcAft>
            </a:pPr>
            <a:r>
              <a:rPr lang="es-ES" dirty="0">
                <a:effectLst/>
                <a:ea typeface="Calibri" panose="020F0502020204030204" pitchFamily="34" charset="0"/>
                <a:cs typeface="Times New Roman" panose="02020603050405020304" pitchFamily="18" charset="0"/>
              </a:rPr>
              <a:t>El </a:t>
            </a:r>
            <a:r>
              <a:rPr lang="es-ES" b="1" dirty="0">
                <a:effectLst/>
                <a:ea typeface="Calibri" panose="020F0502020204030204" pitchFamily="34" charset="0"/>
                <a:cs typeface="Times New Roman" panose="02020603050405020304" pitchFamily="18" charset="0"/>
              </a:rPr>
              <a:t>Acuerdo de Conclusión y Archivo</a:t>
            </a:r>
            <a:r>
              <a:rPr lang="es-ES" dirty="0">
                <a:effectLst/>
                <a:ea typeface="Calibri" panose="020F0502020204030204" pitchFamily="34" charset="0"/>
                <a:cs typeface="Times New Roman" panose="02020603050405020304" pitchFamily="18" charset="0"/>
              </a:rPr>
              <a:t> que emita la Autoridad Investigadora, debe contener como mínimo lo siguiente:</a:t>
            </a:r>
            <a:endParaRPr lang="es-MX" dirty="0">
              <a:effectLst/>
              <a:ea typeface="Calibri" panose="020F0502020204030204" pitchFamily="34" charset="0"/>
              <a:cs typeface="Times New Roman" panose="02020603050405020304" pitchFamily="18" charset="0"/>
            </a:endParaRPr>
          </a:p>
          <a:p>
            <a:pPr algn="just">
              <a:lnSpc>
                <a:spcPct val="107000"/>
              </a:lnSpc>
              <a:spcAft>
                <a:spcPts val="800"/>
              </a:spcAft>
            </a:pPr>
            <a:r>
              <a:rPr lang="es-ES" dirty="0">
                <a:effectLst/>
                <a:ea typeface="Calibri" panose="020F0502020204030204" pitchFamily="34" charset="0"/>
                <a:cs typeface="Times New Roman" panose="02020603050405020304" pitchFamily="18" charset="0"/>
              </a:rPr>
              <a:t> </a:t>
            </a:r>
            <a:endParaRPr lang="es-MX" dirty="0">
              <a:effectLst/>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a:pPr>
            <a:endParaRPr lang="es-MX" dirty="0">
              <a:effectLst/>
              <a:ea typeface="Calibri" panose="020F0502020204030204" pitchFamily="34" charset="0"/>
              <a:cs typeface="Times New Roman" panose="02020603050405020304" pitchFamily="18" charset="0"/>
            </a:endParaRPr>
          </a:p>
        </p:txBody>
      </p:sp>
      <p:sp>
        <p:nvSpPr>
          <p:cNvPr id="6" name="CuadroTexto 5">
            <a:extLst>
              <a:ext uri="{FF2B5EF4-FFF2-40B4-BE49-F238E27FC236}">
                <a16:creationId xmlns:a16="http://schemas.microsoft.com/office/drawing/2014/main" id="{8E5C4EF9-B6B2-4482-92B6-AAD694D6D8A8}"/>
              </a:ext>
            </a:extLst>
          </p:cNvPr>
          <p:cNvSpPr txBox="1"/>
          <p:nvPr/>
        </p:nvSpPr>
        <p:spPr>
          <a:xfrm>
            <a:off x="4483769" y="1419726"/>
            <a:ext cx="6649452" cy="4512133"/>
          </a:xfrm>
          <a:prstGeom prst="rect">
            <a:avLst/>
          </a:prstGeom>
          <a:noFill/>
        </p:spPr>
        <p:txBody>
          <a:bodyPr wrap="square">
            <a:spAutoFit/>
          </a:bodyPr>
          <a:lstStyle/>
          <a:p>
            <a:pPr marL="342900" marR="69215" lvl="0" indent="-342900" algn="just">
              <a:lnSpc>
                <a:spcPct val="150000"/>
              </a:lnSpc>
              <a:spcAft>
                <a:spcPts val="800"/>
              </a:spcAft>
              <a:buFont typeface="+mj-lt"/>
              <a:buAutoNum type="arabicPeriod"/>
            </a:pPr>
            <a:r>
              <a:rPr lang="es-ES" dirty="0">
                <a:effectLst/>
                <a:ea typeface="Calibri" panose="020F0502020204030204" pitchFamily="34" charset="0"/>
                <a:cs typeface="Times New Roman" panose="02020603050405020304" pitchFamily="18" charset="0"/>
              </a:rPr>
              <a:t>Lugar y fecha del acuerdo que se emite.</a:t>
            </a:r>
            <a:endParaRPr lang="es-MX" dirty="0">
              <a:effectLst/>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a:pPr>
            <a:r>
              <a:rPr lang="es-ES" dirty="0">
                <a:effectLst/>
                <a:ea typeface="Calibri" panose="020F0502020204030204" pitchFamily="34" charset="0"/>
                <a:cs typeface="Times New Roman" panose="02020603050405020304" pitchFamily="18" charset="0"/>
              </a:rPr>
              <a:t>Objeto del acuerdo que se emite, así como los datos que identifiquen la Investigación Administrativa, por ejemplo: Nombre del Ente Público, Ejercicio Fiscal y/o período de investigación, Nombre completo de los sujetos investigados y Número de Expediente.</a:t>
            </a:r>
            <a:endParaRPr lang="es-MX" dirty="0">
              <a:effectLst/>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a:pPr>
            <a:r>
              <a:rPr lang="es-ES" dirty="0">
                <a:effectLst/>
                <a:ea typeface="Calibri" panose="020F0502020204030204" pitchFamily="34" charset="0"/>
                <a:cs typeface="Times New Roman" panose="02020603050405020304" pitchFamily="18" charset="0"/>
              </a:rPr>
              <a:t>Relacionar los antecedentes que se derivaron de la Investigación Administrativa.</a:t>
            </a:r>
            <a:endParaRPr lang="es-MX" dirty="0">
              <a:effectLst/>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a:pPr>
            <a:r>
              <a:rPr lang="es-ES" dirty="0">
                <a:effectLst/>
                <a:ea typeface="Calibri" panose="020F0502020204030204" pitchFamily="34" charset="0"/>
                <a:cs typeface="Times New Roman" panose="02020603050405020304" pitchFamily="18" charset="0"/>
              </a:rPr>
              <a:t>Señalar la competencia de la Autoridad Investigadora con el fundamento legal que le corresponda.</a:t>
            </a:r>
            <a:endParaRPr lang="es-MX" dirty="0">
              <a:effectLst/>
              <a:ea typeface="Calibri" panose="020F0502020204030204" pitchFamily="34" charset="0"/>
              <a:cs typeface="Times New Roman" panose="02020603050405020304" pitchFamily="18" charset="0"/>
            </a:endParaRPr>
          </a:p>
        </p:txBody>
      </p:sp>
      <p:pic>
        <p:nvPicPr>
          <p:cNvPr id="6148" name="Picture 4" descr="Papel escrito - Iconos gratis de comunicaciones">
            <a:extLst>
              <a:ext uri="{FF2B5EF4-FFF2-40B4-BE49-F238E27FC236}">
                <a16:creationId xmlns:a16="http://schemas.microsoft.com/office/drawing/2014/main" id="{07D26D05-D039-43E5-B27D-FE2A775F3FB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980" t="23843" r="15186" b="22047"/>
          <a:stretch/>
        </p:blipFill>
        <p:spPr bwMode="auto">
          <a:xfrm>
            <a:off x="591171" y="1999912"/>
            <a:ext cx="3318179" cy="2857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1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5" name="CuadroTexto 4">
            <a:extLst>
              <a:ext uri="{FF2B5EF4-FFF2-40B4-BE49-F238E27FC236}">
                <a16:creationId xmlns:a16="http://schemas.microsoft.com/office/drawing/2014/main" id="{7401BC67-B149-422E-9398-3C6FF60B5E77}"/>
              </a:ext>
            </a:extLst>
          </p:cNvPr>
          <p:cNvSpPr txBox="1"/>
          <p:nvPr/>
        </p:nvSpPr>
        <p:spPr>
          <a:xfrm>
            <a:off x="1319463" y="705802"/>
            <a:ext cx="7840579" cy="5445722"/>
          </a:xfrm>
          <a:prstGeom prst="rect">
            <a:avLst/>
          </a:prstGeom>
          <a:noFill/>
        </p:spPr>
        <p:txBody>
          <a:bodyPr wrap="square">
            <a:spAutoFit/>
          </a:bodyPr>
          <a:lstStyle/>
          <a:p>
            <a:pPr marL="342900" marR="69215" lvl="0" indent="-342900" algn="just">
              <a:lnSpc>
                <a:spcPct val="150000"/>
              </a:lnSpc>
              <a:spcAft>
                <a:spcPts val="800"/>
              </a:spcAft>
              <a:buFont typeface="+mj-lt"/>
              <a:buAutoNum type="arabicPeriod" startAt="5"/>
            </a:pPr>
            <a:r>
              <a:rPr lang="es-ES" dirty="0">
                <a:effectLst/>
                <a:ea typeface="Calibri" panose="020F0502020204030204" pitchFamily="34" charset="0"/>
                <a:cs typeface="Times New Roman" panose="02020603050405020304" pitchFamily="18" charset="0"/>
              </a:rPr>
              <a:t>Realizar el análisis de los hechos, así como la información recabada, por cada una de las irregularidades de estudio.</a:t>
            </a:r>
            <a:endParaRPr lang="es-MX" dirty="0">
              <a:effectLst/>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startAt="5"/>
            </a:pPr>
            <a:r>
              <a:rPr lang="es-ES" dirty="0">
                <a:effectLst/>
                <a:ea typeface="Calibri" panose="020F0502020204030204" pitchFamily="34" charset="0"/>
                <a:cs typeface="Times New Roman" panose="02020603050405020304" pitchFamily="18" charset="0"/>
              </a:rPr>
              <a:t>Ordenar la Conclusión y Archivo del Expediente de Investigación Administrativa, al no encontrar elementos de prueba suficientes que demuestren la existencia de una falta administrativa.</a:t>
            </a:r>
            <a:endParaRPr lang="es-MX" dirty="0">
              <a:effectLst/>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startAt="5"/>
            </a:pPr>
            <a:r>
              <a:rPr lang="es-ES" dirty="0">
                <a:effectLst/>
                <a:ea typeface="Calibri" panose="020F0502020204030204" pitchFamily="34" charset="0"/>
                <a:cs typeface="Times New Roman" panose="02020603050405020304" pitchFamily="18" charset="0"/>
              </a:rPr>
              <a:t>Acordar el envío del Expediente al archivo.</a:t>
            </a:r>
            <a:endParaRPr lang="es-MX" dirty="0">
              <a:effectLst/>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startAt="5"/>
            </a:pPr>
            <a:r>
              <a:rPr lang="es-ES" dirty="0">
                <a:effectLst/>
                <a:ea typeface="Calibri" panose="020F0502020204030204" pitchFamily="34" charset="0"/>
                <a:cs typeface="Times New Roman" panose="02020603050405020304" pitchFamily="18" charset="0"/>
              </a:rPr>
              <a:t>Ordenar la notificación del Acuerdo que se emite a los sujetos que fueron investigados, así como a los denunciantes, en un plazo de 10 días hábiles a la emisión del acuerdo, señalando los domicilios particulares que correspondan para su notificación.</a:t>
            </a:r>
            <a:endParaRPr lang="es-MX" dirty="0">
              <a:effectLst/>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startAt="5"/>
            </a:pPr>
            <a:r>
              <a:rPr lang="es-ES" dirty="0">
                <a:effectLst/>
                <a:ea typeface="Calibri" panose="020F0502020204030204" pitchFamily="34" charset="0"/>
                <a:cs typeface="Times New Roman" panose="02020603050405020304" pitchFamily="18" charset="0"/>
              </a:rPr>
              <a:t>Nombre y firma de la Autoridad Investigadora que emite el Acuerdo de Conclusión y Archivo.</a:t>
            </a:r>
            <a:endParaRPr lang="es-MX" dirty="0"/>
          </a:p>
        </p:txBody>
      </p:sp>
      <p:pic>
        <p:nvPicPr>
          <p:cNvPr id="3" name="Imagen 2">
            <a:extLst>
              <a:ext uri="{FF2B5EF4-FFF2-40B4-BE49-F238E27FC236}">
                <a16:creationId xmlns:a16="http://schemas.microsoft.com/office/drawing/2014/main" id="{14C8F996-D610-499A-834D-041C0C903E05}"/>
              </a:ext>
            </a:extLst>
          </p:cNvPr>
          <p:cNvPicPr>
            <a:picLocks noChangeAspect="1"/>
          </p:cNvPicPr>
          <p:nvPr/>
        </p:nvPicPr>
        <p:blipFill>
          <a:blip r:embed="rId3"/>
          <a:stretch>
            <a:fillRect/>
          </a:stretch>
        </p:blipFill>
        <p:spPr>
          <a:xfrm>
            <a:off x="9205662" y="2418347"/>
            <a:ext cx="2969587" cy="2438400"/>
          </a:xfrm>
          <a:prstGeom prst="rect">
            <a:avLst/>
          </a:prstGeom>
        </p:spPr>
      </p:pic>
    </p:spTree>
    <p:extLst>
      <p:ext uri="{BB962C8B-B14F-4D97-AF65-F5344CB8AC3E}">
        <p14:creationId xmlns:p14="http://schemas.microsoft.com/office/powerpoint/2010/main" val="3905471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5" name="CuadroTexto 4">
            <a:extLst>
              <a:ext uri="{FF2B5EF4-FFF2-40B4-BE49-F238E27FC236}">
                <a16:creationId xmlns:a16="http://schemas.microsoft.com/office/drawing/2014/main" id="{7FB93B03-8591-420A-9CCC-A51AD41FF07B}"/>
              </a:ext>
            </a:extLst>
          </p:cNvPr>
          <p:cNvSpPr txBox="1"/>
          <p:nvPr/>
        </p:nvSpPr>
        <p:spPr>
          <a:xfrm>
            <a:off x="425820" y="1073940"/>
            <a:ext cx="10579061" cy="3234860"/>
          </a:xfrm>
          <a:prstGeom prst="rect">
            <a:avLst/>
          </a:prstGeom>
          <a:noFill/>
        </p:spPr>
        <p:txBody>
          <a:bodyPr wrap="square">
            <a:spAutoFit/>
          </a:bodyPr>
          <a:lstStyle/>
          <a:p>
            <a:pPr algn="just">
              <a:lnSpc>
                <a:spcPct val="150000"/>
              </a:lnSpc>
            </a:pPr>
            <a:r>
              <a:rPr lang="es-MX" dirty="0"/>
              <a:t>Basta con encontrar elementos probatorios suficientes que demuestren la existencia de la falta administrativa, así como la presunta responsabilidad de los sujetos investigados, para que la Autoridad Investigadora proceda a su Calificación.                                                             </a:t>
            </a:r>
          </a:p>
          <a:p>
            <a:pPr algn="just">
              <a:lnSpc>
                <a:spcPct val="150000"/>
              </a:lnSpc>
            </a:pPr>
            <a:endParaRPr lang="es-MX" sz="1000" dirty="0"/>
          </a:p>
          <a:p>
            <a:pPr algn="just">
              <a:lnSpc>
                <a:spcPct val="150000"/>
              </a:lnSpc>
            </a:pPr>
            <a:r>
              <a:rPr lang="es-MX" b="1" dirty="0"/>
              <a:t>El Acuerdo de Calificación de Falta Administrativa</a:t>
            </a:r>
            <a:r>
              <a:rPr lang="es-MX" dirty="0"/>
              <a:t>, que emita la Autoridad Investigadora, debe contener como mínimo lo siguiente:</a:t>
            </a:r>
          </a:p>
          <a:p>
            <a:pPr>
              <a:lnSpc>
                <a:spcPct val="150000"/>
              </a:lnSpc>
            </a:pPr>
            <a:endParaRPr lang="es-MX" dirty="0"/>
          </a:p>
          <a:p>
            <a:pPr>
              <a:lnSpc>
                <a:spcPct val="150000"/>
              </a:lnSpc>
            </a:pPr>
            <a:r>
              <a:rPr lang="es-MX" dirty="0"/>
              <a:t>	</a:t>
            </a:r>
          </a:p>
        </p:txBody>
      </p:sp>
      <p:sp>
        <p:nvSpPr>
          <p:cNvPr id="2" name="Rectángulo 1">
            <a:extLst>
              <a:ext uri="{FF2B5EF4-FFF2-40B4-BE49-F238E27FC236}">
                <a16:creationId xmlns:a16="http://schemas.microsoft.com/office/drawing/2014/main" id="{18C8B2DE-1E5A-4AF0-AF4C-FB7ACB36674C}"/>
              </a:ext>
            </a:extLst>
          </p:cNvPr>
          <p:cNvSpPr/>
          <p:nvPr/>
        </p:nvSpPr>
        <p:spPr>
          <a:xfrm>
            <a:off x="4809045" y="424160"/>
            <a:ext cx="2573910" cy="584775"/>
          </a:xfrm>
          <a:prstGeom prst="rect">
            <a:avLst/>
          </a:prstGeom>
          <a:noFill/>
        </p:spPr>
        <p:txBody>
          <a:bodyPr wrap="none" lIns="91440" tIns="45720" rIns="91440" bIns="45720">
            <a:spAutoFit/>
          </a:bodyPr>
          <a:lstStyle/>
          <a:p>
            <a:pPr algn="ctr"/>
            <a:r>
              <a:rPr lang="es-ES" sz="3200" b="1" dirty="0">
                <a:ln w="22225">
                  <a:solidFill>
                    <a:schemeClr val="accent2"/>
                  </a:solidFill>
                  <a:prstDash val="solid"/>
                </a:ln>
                <a:solidFill>
                  <a:schemeClr val="accent2">
                    <a:lumMod val="40000"/>
                    <a:lumOff val="60000"/>
                  </a:schemeClr>
                </a:solidFill>
              </a:rPr>
              <a:t>B) Calificación</a:t>
            </a:r>
          </a:p>
        </p:txBody>
      </p:sp>
      <p:sp>
        <p:nvSpPr>
          <p:cNvPr id="6" name="Rectángulo: esquinas redondeadas 5">
            <a:extLst>
              <a:ext uri="{FF2B5EF4-FFF2-40B4-BE49-F238E27FC236}">
                <a16:creationId xmlns:a16="http://schemas.microsoft.com/office/drawing/2014/main" id="{D8A8AA08-1053-4B73-B2DC-6D0BEA669EA0}"/>
              </a:ext>
            </a:extLst>
          </p:cNvPr>
          <p:cNvSpPr/>
          <p:nvPr/>
        </p:nvSpPr>
        <p:spPr>
          <a:xfrm>
            <a:off x="1085850" y="3529016"/>
            <a:ext cx="11001377" cy="2933400"/>
          </a:xfrm>
          <a:prstGeom prst="roundRect">
            <a:avLst/>
          </a:prstGeom>
          <a:solidFill>
            <a:schemeClr val="accent2">
              <a:lumMod val="60000"/>
              <a:lumOff val="40000"/>
            </a:schemeClr>
          </a:solidFill>
          <a:ln>
            <a:solidFill>
              <a:schemeClr val="accent2">
                <a:lumMod val="40000"/>
                <a:lumOff val="6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lnSpc>
                <a:spcPct val="150000"/>
              </a:lnSpc>
              <a:buFont typeface="+mj-lt"/>
              <a:buAutoNum type="arabicPeriod"/>
            </a:pPr>
            <a:r>
              <a:rPr lang="es-MX" dirty="0">
                <a:solidFill>
                  <a:schemeClr val="tx1"/>
                </a:solidFill>
              </a:rPr>
              <a:t>Lugar y fecha del acuerdo que se emite.</a:t>
            </a:r>
          </a:p>
          <a:p>
            <a:pPr marL="342900" indent="-342900" algn="just">
              <a:lnSpc>
                <a:spcPct val="150000"/>
              </a:lnSpc>
              <a:buFont typeface="+mj-lt"/>
              <a:buAutoNum type="arabicPeriod" startAt="2"/>
            </a:pPr>
            <a:r>
              <a:rPr lang="es-MX" dirty="0">
                <a:solidFill>
                  <a:schemeClr val="tx1"/>
                </a:solidFill>
              </a:rPr>
              <a:t>Objeto del acuerdo que se emite, así como los datos que identifiquen la Investigación Administrativa; por ejemplo: Nombre del Ente Público, Ejercicio Fiscal y/o período de investigación, Nombre completo de los sujetos investigados y Número de Expediente.</a:t>
            </a:r>
          </a:p>
          <a:p>
            <a:pPr marL="342900" indent="-342900" algn="just">
              <a:lnSpc>
                <a:spcPct val="150000"/>
              </a:lnSpc>
              <a:buFont typeface="+mj-lt"/>
              <a:buAutoNum type="arabicPeriod" startAt="3"/>
            </a:pPr>
            <a:r>
              <a:rPr lang="es-MX" dirty="0">
                <a:solidFill>
                  <a:schemeClr val="tx1"/>
                </a:solidFill>
              </a:rPr>
              <a:t>Relacionar los antecedentes que se derivaron de la Investigación Administrativa.</a:t>
            </a:r>
          </a:p>
          <a:p>
            <a:pPr marL="342900" indent="-342900" algn="just">
              <a:lnSpc>
                <a:spcPct val="150000"/>
              </a:lnSpc>
              <a:buFont typeface="+mj-lt"/>
              <a:buAutoNum type="arabicPeriod" startAt="4"/>
            </a:pPr>
            <a:r>
              <a:rPr lang="es-MX" dirty="0">
                <a:solidFill>
                  <a:schemeClr val="tx1"/>
                </a:solidFill>
              </a:rPr>
              <a:t>Señalar la competencia de la Autoridad Investigadora con el fundamento legal que le corresponda.</a:t>
            </a:r>
          </a:p>
          <a:p>
            <a:pPr algn="ctr"/>
            <a:endParaRPr lang="es-MX" dirty="0">
              <a:solidFill>
                <a:schemeClr val="tx1"/>
              </a:solidFill>
            </a:endParaRPr>
          </a:p>
        </p:txBody>
      </p:sp>
    </p:spTree>
    <p:extLst>
      <p:ext uri="{BB962C8B-B14F-4D97-AF65-F5344CB8AC3E}">
        <p14:creationId xmlns:p14="http://schemas.microsoft.com/office/powerpoint/2010/main" val="29758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pic>
        <p:nvPicPr>
          <p:cNvPr id="3" name="Imagen 2">
            <a:extLst>
              <a:ext uri="{FF2B5EF4-FFF2-40B4-BE49-F238E27FC236}">
                <a16:creationId xmlns:a16="http://schemas.microsoft.com/office/drawing/2014/main" id="{D85CF6DC-7016-48F6-AF88-EEED8DA31B74}"/>
              </a:ext>
            </a:extLst>
          </p:cNvPr>
          <p:cNvPicPr>
            <a:picLocks noChangeAspect="1"/>
          </p:cNvPicPr>
          <p:nvPr/>
        </p:nvPicPr>
        <p:blipFill>
          <a:blip r:embed="rId3"/>
          <a:stretch>
            <a:fillRect/>
          </a:stretch>
        </p:blipFill>
        <p:spPr>
          <a:xfrm>
            <a:off x="261755" y="442912"/>
            <a:ext cx="1011740" cy="1157621"/>
          </a:xfrm>
          <a:prstGeom prst="rect">
            <a:avLst/>
          </a:prstGeom>
        </p:spPr>
      </p:pic>
      <p:sp>
        <p:nvSpPr>
          <p:cNvPr id="6" name="Rectángulo: esquinas redondeadas 5">
            <a:extLst>
              <a:ext uri="{FF2B5EF4-FFF2-40B4-BE49-F238E27FC236}">
                <a16:creationId xmlns:a16="http://schemas.microsoft.com/office/drawing/2014/main" id="{16802F2E-0DFF-4F39-9D00-DF1629DC8837}"/>
              </a:ext>
            </a:extLst>
          </p:cNvPr>
          <p:cNvSpPr/>
          <p:nvPr/>
        </p:nvSpPr>
        <p:spPr>
          <a:xfrm>
            <a:off x="1202055" y="729284"/>
            <a:ext cx="10042205" cy="5685804"/>
          </a:xfrm>
          <a:prstGeom prst="roundRect">
            <a:avLst/>
          </a:prstGeom>
          <a:solidFill>
            <a:schemeClr val="accent1">
              <a:lumMod val="40000"/>
              <a:lumOff val="60000"/>
            </a:schemeClr>
          </a:solidFill>
          <a:ln>
            <a:solidFill>
              <a:schemeClr val="accent1">
                <a:lumMod val="40000"/>
                <a:lumOff val="6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69215" lvl="0" indent="-342900" algn="just">
              <a:lnSpc>
                <a:spcPct val="150000"/>
              </a:lnSpc>
              <a:spcAft>
                <a:spcPts val="800"/>
              </a:spcAft>
              <a:buFont typeface="+mj-lt"/>
              <a:buAutoNum type="arabicPeriod" startAt="5"/>
            </a:pPr>
            <a:r>
              <a:rPr lang="es-ES" dirty="0">
                <a:solidFill>
                  <a:schemeClr val="tx1"/>
                </a:solidFill>
                <a:ea typeface="Calibri" panose="020F0502020204030204" pitchFamily="34" charset="0"/>
                <a:cs typeface="Times New Roman" panose="02020603050405020304" pitchFamily="18" charset="0"/>
              </a:rPr>
              <a:t>Precisar los actos u omisiones ejecutados por los sujetos investigados.</a:t>
            </a:r>
            <a:endParaRPr lang="es-MX" dirty="0">
              <a:solidFill>
                <a:schemeClr val="tx1"/>
              </a:solidFill>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startAt="5"/>
            </a:pPr>
            <a:r>
              <a:rPr lang="es-ES" dirty="0">
                <a:solidFill>
                  <a:schemeClr val="tx1"/>
                </a:solidFill>
                <a:ea typeface="Calibri" panose="020F0502020204030204" pitchFamily="34" charset="0"/>
                <a:cs typeface="Times New Roman" panose="02020603050405020304" pitchFamily="18" charset="0"/>
              </a:rPr>
              <a:t>Realizar el análisis de fondo respecto de las conductas cometidas y los elementos probatorios recabados.</a:t>
            </a:r>
            <a:endParaRPr lang="es-MX" dirty="0">
              <a:solidFill>
                <a:schemeClr val="tx1"/>
              </a:solidFill>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startAt="5"/>
            </a:pPr>
            <a:r>
              <a:rPr lang="es-ES" dirty="0">
                <a:solidFill>
                  <a:schemeClr val="tx1"/>
                </a:solidFill>
                <a:ea typeface="Calibri" panose="020F0502020204030204" pitchFamily="34" charset="0"/>
                <a:cs typeface="Times New Roman" panose="02020603050405020304" pitchFamily="18" charset="0"/>
              </a:rPr>
              <a:t>Calificar la falta administrativa como </a:t>
            </a:r>
            <a:r>
              <a:rPr lang="es-ES" b="1" dirty="0">
                <a:solidFill>
                  <a:schemeClr val="tx1"/>
                </a:solidFill>
                <a:ea typeface="Calibri" panose="020F0502020204030204" pitchFamily="34" charset="0"/>
                <a:cs typeface="Times New Roman" panose="02020603050405020304" pitchFamily="18" charset="0"/>
              </a:rPr>
              <a:t>GRAVE</a:t>
            </a:r>
            <a:r>
              <a:rPr lang="es-ES" dirty="0">
                <a:solidFill>
                  <a:schemeClr val="tx1"/>
                </a:solidFill>
                <a:ea typeface="Calibri" panose="020F0502020204030204" pitchFamily="34" charset="0"/>
                <a:cs typeface="Times New Roman" panose="02020603050405020304" pitchFamily="18" charset="0"/>
              </a:rPr>
              <a:t> o </a:t>
            </a:r>
            <a:r>
              <a:rPr lang="es-ES" b="1" dirty="0">
                <a:solidFill>
                  <a:schemeClr val="tx1"/>
                </a:solidFill>
                <a:ea typeface="Calibri" panose="020F0502020204030204" pitchFamily="34" charset="0"/>
                <a:cs typeface="Times New Roman" panose="02020603050405020304" pitchFamily="18" charset="0"/>
              </a:rPr>
              <a:t>NO GRAVE</a:t>
            </a:r>
            <a:r>
              <a:rPr lang="es-ES" dirty="0">
                <a:solidFill>
                  <a:schemeClr val="tx1"/>
                </a:solidFill>
                <a:ea typeface="Calibri" panose="020F0502020204030204" pitchFamily="34" charset="0"/>
                <a:cs typeface="Times New Roman" panose="02020603050405020304" pitchFamily="18" charset="0"/>
              </a:rPr>
              <a:t>, estableciendo los razonamientos lógicos jurídicos que demuestren la determinación de la falta, prevista en la Ley General de Responsabilidades Administrativas, señalando el articulo y la fracción que la establezca.</a:t>
            </a:r>
            <a:endParaRPr lang="es-MX" dirty="0">
              <a:solidFill>
                <a:schemeClr val="tx1"/>
              </a:solidFill>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startAt="5"/>
            </a:pPr>
            <a:r>
              <a:rPr lang="es-ES" dirty="0">
                <a:solidFill>
                  <a:schemeClr val="tx1"/>
                </a:solidFill>
                <a:ea typeface="Calibri" panose="020F0502020204030204" pitchFamily="34" charset="0"/>
                <a:cs typeface="Times New Roman" panose="02020603050405020304" pitchFamily="18" charset="0"/>
              </a:rPr>
              <a:t>Ordenar la notificación del Acuerdo de Calificación al denunciante cuanto sea identificable, para hacerle de conocimiento la falta administrativa NO GRAVE, a la que fueron acreedores los sujetos investigados.</a:t>
            </a:r>
            <a:endParaRPr lang="es-MX" dirty="0">
              <a:solidFill>
                <a:schemeClr val="tx1"/>
              </a:solidFill>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startAt="5"/>
            </a:pPr>
            <a:r>
              <a:rPr lang="es-ES" dirty="0">
                <a:solidFill>
                  <a:schemeClr val="tx1"/>
                </a:solidFill>
                <a:ea typeface="Calibri" panose="020F0502020204030204" pitchFamily="34" charset="0"/>
                <a:cs typeface="Times New Roman" panose="02020603050405020304" pitchFamily="18" charset="0"/>
              </a:rPr>
              <a:t>Instruir la emisión del Informe de Presunta Responsabilidad Administrativa.</a:t>
            </a:r>
            <a:endParaRPr lang="es-MX" dirty="0">
              <a:solidFill>
                <a:schemeClr val="tx1"/>
              </a:solidFill>
              <a:ea typeface="Calibri" panose="020F0502020204030204" pitchFamily="34" charset="0"/>
              <a:cs typeface="Times New Roman" panose="02020603050405020304" pitchFamily="18" charset="0"/>
            </a:endParaRPr>
          </a:p>
          <a:p>
            <a:pPr marL="342900" marR="69215" lvl="0" indent="-342900" algn="just">
              <a:lnSpc>
                <a:spcPct val="150000"/>
              </a:lnSpc>
              <a:spcAft>
                <a:spcPts val="800"/>
              </a:spcAft>
              <a:buFont typeface="+mj-lt"/>
              <a:buAutoNum type="arabicPeriod" startAt="5"/>
            </a:pPr>
            <a:r>
              <a:rPr lang="es-ES" dirty="0">
                <a:solidFill>
                  <a:schemeClr val="tx1"/>
                </a:solidFill>
                <a:ea typeface="Calibri" panose="020F0502020204030204" pitchFamily="34" charset="0"/>
                <a:cs typeface="Times New Roman" panose="02020603050405020304" pitchFamily="18" charset="0"/>
              </a:rPr>
              <a:t>Nombre y firma autógrafa de la Autoridad Investigadora que emite el Acuerdo.</a:t>
            </a:r>
            <a:endParaRPr lang="es-MX" dirty="0">
              <a:solidFill>
                <a:schemeClr val="tx1"/>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68454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2" name="CuadroTexto 1">
            <a:extLst>
              <a:ext uri="{FF2B5EF4-FFF2-40B4-BE49-F238E27FC236}">
                <a16:creationId xmlns:a16="http://schemas.microsoft.com/office/drawing/2014/main" id="{D7FFEAC4-B408-4701-8328-4DA2CE77374F}"/>
              </a:ext>
            </a:extLst>
          </p:cNvPr>
          <p:cNvSpPr txBox="1"/>
          <p:nvPr/>
        </p:nvSpPr>
        <p:spPr>
          <a:xfrm>
            <a:off x="3284561" y="682387"/>
            <a:ext cx="5622877" cy="369332"/>
          </a:xfrm>
          <a:prstGeom prst="rect">
            <a:avLst/>
          </a:prstGeom>
          <a:noFill/>
        </p:spPr>
        <p:txBody>
          <a:bodyPr wrap="square" rtlCol="0">
            <a:spAutoFit/>
          </a:bodyPr>
          <a:lstStyle/>
          <a:p>
            <a:pPr algn="ctr"/>
            <a:r>
              <a:rPr lang="es-MX" b="1" dirty="0">
                <a:solidFill>
                  <a:srgbClr val="FF0000"/>
                </a:solidFill>
              </a:rPr>
              <a:t>Encuadramiento de la conducta a la falta administrativa.</a:t>
            </a:r>
          </a:p>
        </p:txBody>
      </p:sp>
      <p:sp>
        <p:nvSpPr>
          <p:cNvPr id="7" name="CuadroTexto 6">
            <a:extLst>
              <a:ext uri="{FF2B5EF4-FFF2-40B4-BE49-F238E27FC236}">
                <a16:creationId xmlns:a16="http://schemas.microsoft.com/office/drawing/2014/main" id="{52A3409A-3476-4C47-B7E6-81B4FF0FBECD}"/>
              </a:ext>
            </a:extLst>
          </p:cNvPr>
          <p:cNvSpPr txBox="1"/>
          <p:nvPr/>
        </p:nvSpPr>
        <p:spPr>
          <a:xfrm>
            <a:off x="406022" y="1504622"/>
            <a:ext cx="10812438" cy="1711366"/>
          </a:xfrm>
          <a:prstGeom prst="rect">
            <a:avLst/>
          </a:prstGeom>
          <a:noFill/>
        </p:spPr>
        <p:txBody>
          <a:bodyPr wrap="square">
            <a:spAutoFit/>
          </a:bodyPr>
          <a:lstStyle/>
          <a:p>
            <a:pPr marR="69215" lvl="0" algn="just">
              <a:lnSpc>
                <a:spcPct val="150000"/>
              </a:lnSpc>
              <a:spcAft>
                <a:spcPts val="800"/>
              </a:spcAft>
            </a:pPr>
            <a:r>
              <a:rPr lang="es-ES" dirty="0">
                <a:solidFill>
                  <a:schemeClr val="tx1"/>
                </a:solidFill>
                <a:ea typeface="Calibri" panose="020F0502020204030204" pitchFamily="34" charset="0"/>
                <a:cs typeface="Times New Roman" panose="02020603050405020304" pitchFamily="18" charset="0"/>
              </a:rPr>
              <a:t>Una vez realizado el análisis de fondo, respecto de las conductas cometidas y los elementos probatorios recabados, la autoridad investigadora, deberá encuadrar dicha conducta, en el tipo administrativo que </a:t>
            </a:r>
            <a:r>
              <a:rPr lang="es-MX" dirty="0">
                <a:solidFill>
                  <a:schemeClr val="tx1"/>
                </a:solidFill>
                <a:ea typeface="Calibri" panose="020F0502020204030204" pitchFamily="34" charset="0"/>
                <a:cs typeface="Times New Roman" panose="02020603050405020304" pitchFamily="18" charset="0"/>
              </a:rPr>
              <a:t>corresponda,  tomando en consideración todos los elementos señalados por la falta administrativa. </a:t>
            </a:r>
            <a:r>
              <a:rPr lang="es-MX" dirty="0">
                <a:ea typeface="Calibri" panose="020F0502020204030204" pitchFamily="34" charset="0"/>
                <a:cs typeface="Times New Roman" panose="02020603050405020304" pitchFamily="18" charset="0"/>
              </a:rPr>
              <a:t>Como se describe en el siguiente ejemplo:</a:t>
            </a:r>
            <a:endParaRPr lang="es-MX" dirty="0">
              <a:solidFill>
                <a:schemeClr val="tx1"/>
              </a:solidFill>
              <a:ea typeface="Calibri" panose="020F0502020204030204" pitchFamily="34" charset="0"/>
              <a:cs typeface="Times New Roman" panose="02020603050405020304" pitchFamily="18" charset="0"/>
            </a:endParaRPr>
          </a:p>
        </p:txBody>
      </p:sp>
      <p:sp>
        <p:nvSpPr>
          <p:cNvPr id="9" name="CuadroTexto 8">
            <a:extLst>
              <a:ext uri="{FF2B5EF4-FFF2-40B4-BE49-F238E27FC236}">
                <a16:creationId xmlns:a16="http://schemas.microsoft.com/office/drawing/2014/main" id="{828C1D3F-37AF-4819-83FD-0D27AC0DE549}"/>
              </a:ext>
            </a:extLst>
          </p:cNvPr>
          <p:cNvSpPr txBox="1"/>
          <p:nvPr/>
        </p:nvSpPr>
        <p:spPr>
          <a:xfrm>
            <a:off x="1555844" y="3796519"/>
            <a:ext cx="10031106" cy="2542363"/>
          </a:xfrm>
          <a:prstGeom prst="rect">
            <a:avLst/>
          </a:prstGeom>
          <a:solidFill>
            <a:schemeClr val="tx2">
              <a:lumMod val="20000"/>
              <a:lumOff val="80000"/>
            </a:schemeClr>
          </a:solidFill>
        </p:spPr>
        <p:txBody>
          <a:bodyPr wrap="square">
            <a:spAutoFit/>
          </a:bodyPr>
          <a:lstStyle/>
          <a:p>
            <a:pPr algn="just">
              <a:lnSpc>
                <a:spcPct val="150000"/>
              </a:lnSpc>
            </a:pPr>
            <a:r>
              <a:rPr lang="es-MX" b="1" dirty="0"/>
              <a:t>Tipo administrativo</a:t>
            </a:r>
          </a:p>
          <a:p>
            <a:pPr algn="just">
              <a:lnSpc>
                <a:spcPct val="150000"/>
              </a:lnSpc>
            </a:pPr>
            <a:r>
              <a:rPr lang="es-MX" dirty="0"/>
              <a:t>Artículo 63 Bis. Cometerá </a:t>
            </a:r>
            <a:r>
              <a:rPr lang="es-MX" b="1" dirty="0"/>
              <a:t>nepotismo</a:t>
            </a:r>
            <a:r>
              <a:rPr lang="es-MX" dirty="0"/>
              <a:t> el servidor público que, valiéndose de las atribuciones o facultades de su empleo, cargo o comisión, directa o indirectamente, designe, nombre o intervenga para que se contrate como personal de confianza, de estructura, de base o por honorarios en el ente público en que ejerza sus funciones, a personas con las que tenga lazos de parentesco por consanguinidad hasta el cuarto grado, de afinidad hasta el segundo grado, o vínculo de matrimonio o concubinato.</a:t>
            </a:r>
          </a:p>
        </p:txBody>
      </p:sp>
    </p:spTree>
    <p:extLst>
      <p:ext uri="{BB962C8B-B14F-4D97-AF65-F5344CB8AC3E}">
        <p14:creationId xmlns:p14="http://schemas.microsoft.com/office/powerpoint/2010/main" val="3942358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15" name="CuadroTexto 14">
            <a:extLst>
              <a:ext uri="{FF2B5EF4-FFF2-40B4-BE49-F238E27FC236}">
                <a16:creationId xmlns:a16="http://schemas.microsoft.com/office/drawing/2014/main" id="{8C26BFD0-98B8-4283-B0FB-45F400150163}"/>
              </a:ext>
            </a:extLst>
          </p:cNvPr>
          <p:cNvSpPr txBox="1"/>
          <p:nvPr/>
        </p:nvSpPr>
        <p:spPr>
          <a:xfrm>
            <a:off x="13637" y="3095524"/>
            <a:ext cx="1992585" cy="923330"/>
          </a:xfrm>
          <a:prstGeom prst="rect">
            <a:avLst/>
          </a:prstGeom>
          <a:noFill/>
        </p:spPr>
        <p:txBody>
          <a:bodyPr wrap="square">
            <a:spAutoFit/>
          </a:bodyPr>
          <a:lstStyle/>
          <a:p>
            <a:pPr algn="ctr"/>
            <a:r>
              <a:rPr lang="es-MX" b="1" dirty="0"/>
              <a:t>Ley General de Responsabilidades Administrativas</a:t>
            </a:r>
          </a:p>
        </p:txBody>
      </p:sp>
      <p:cxnSp>
        <p:nvCxnSpPr>
          <p:cNvPr id="17" name="Conector recto 16">
            <a:extLst>
              <a:ext uri="{FF2B5EF4-FFF2-40B4-BE49-F238E27FC236}">
                <a16:creationId xmlns:a16="http://schemas.microsoft.com/office/drawing/2014/main" id="{409EC77A-D776-4F3C-A27F-8D570A715F63}"/>
              </a:ext>
            </a:extLst>
          </p:cNvPr>
          <p:cNvCxnSpPr>
            <a:cxnSpLocks/>
          </p:cNvCxnSpPr>
          <p:nvPr/>
        </p:nvCxnSpPr>
        <p:spPr>
          <a:xfrm>
            <a:off x="2333767" y="1473958"/>
            <a:ext cx="0" cy="3944203"/>
          </a:xfrm>
          <a:prstGeom prst="line">
            <a:avLst/>
          </a:prstGeom>
        </p:spPr>
        <p:style>
          <a:lnRef idx="3">
            <a:schemeClr val="dk1"/>
          </a:lnRef>
          <a:fillRef idx="0">
            <a:schemeClr val="dk1"/>
          </a:fillRef>
          <a:effectRef idx="2">
            <a:schemeClr val="dk1"/>
          </a:effectRef>
          <a:fontRef idx="minor">
            <a:schemeClr val="tx1"/>
          </a:fontRef>
        </p:style>
      </p:cxnSp>
      <p:cxnSp>
        <p:nvCxnSpPr>
          <p:cNvPr id="19" name="Conector recto 18">
            <a:extLst>
              <a:ext uri="{FF2B5EF4-FFF2-40B4-BE49-F238E27FC236}">
                <a16:creationId xmlns:a16="http://schemas.microsoft.com/office/drawing/2014/main" id="{D224B510-FA44-4375-8661-AD3A7887BB85}"/>
              </a:ext>
            </a:extLst>
          </p:cNvPr>
          <p:cNvCxnSpPr/>
          <p:nvPr/>
        </p:nvCxnSpPr>
        <p:spPr>
          <a:xfrm>
            <a:off x="1968678" y="3557189"/>
            <a:ext cx="354842" cy="0"/>
          </a:xfrm>
          <a:prstGeom prst="line">
            <a:avLst/>
          </a:prstGeom>
        </p:spPr>
        <p:style>
          <a:lnRef idx="3">
            <a:schemeClr val="dk1"/>
          </a:lnRef>
          <a:fillRef idx="0">
            <a:schemeClr val="dk1"/>
          </a:fillRef>
          <a:effectRef idx="2">
            <a:schemeClr val="dk1"/>
          </a:effectRef>
          <a:fontRef idx="minor">
            <a:schemeClr val="tx1"/>
          </a:fontRef>
        </p:style>
      </p:cxnSp>
      <p:sp>
        <p:nvSpPr>
          <p:cNvPr id="21" name="CuadroTexto 20">
            <a:extLst>
              <a:ext uri="{FF2B5EF4-FFF2-40B4-BE49-F238E27FC236}">
                <a16:creationId xmlns:a16="http://schemas.microsoft.com/office/drawing/2014/main" id="{848A6B13-3F57-4BCC-9EBC-56021F7A4341}"/>
              </a:ext>
            </a:extLst>
          </p:cNvPr>
          <p:cNvSpPr txBox="1"/>
          <p:nvPr/>
        </p:nvSpPr>
        <p:spPr>
          <a:xfrm>
            <a:off x="2807797" y="945015"/>
            <a:ext cx="2703184" cy="1200329"/>
          </a:xfrm>
          <a:prstGeom prst="rect">
            <a:avLst/>
          </a:prstGeom>
          <a:noFill/>
        </p:spPr>
        <p:txBody>
          <a:bodyPr wrap="square">
            <a:spAutoFit/>
          </a:bodyPr>
          <a:lstStyle/>
          <a:p>
            <a:pPr algn="ctr"/>
            <a:r>
              <a:rPr lang="es-MX" b="1" dirty="0"/>
              <a:t>Principios y directrices que rigen la actuación de los Servidores Públicos </a:t>
            </a:r>
          </a:p>
          <a:p>
            <a:pPr algn="ctr"/>
            <a:r>
              <a:rPr lang="es-MX" b="1" dirty="0"/>
              <a:t>(art. 7)</a:t>
            </a:r>
          </a:p>
        </p:txBody>
      </p:sp>
      <p:cxnSp>
        <p:nvCxnSpPr>
          <p:cNvPr id="24" name="Conector recto 23">
            <a:extLst>
              <a:ext uri="{FF2B5EF4-FFF2-40B4-BE49-F238E27FC236}">
                <a16:creationId xmlns:a16="http://schemas.microsoft.com/office/drawing/2014/main" id="{1FF1EB76-AE41-4759-8C35-28E05C2E31D3}"/>
              </a:ext>
            </a:extLst>
          </p:cNvPr>
          <p:cNvCxnSpPr>
            <a:cxnSpLocks/>
          </p:cNvCxnSpPr>
          <p:nvPr/>
        </p:nvCxnSpPr>
        <p:spPr>
          <a:xfrm>
            <a:off x="2333767" y="1475852"/>
            <a:ext cx="474030" cy="0"/>
          </a:xfrm>
          <a:prstGeom prst="line">
            <a:avLst/>
          </a:prstGeom>
        </p:spPr>
        <p:style>
          <a:lnRef idx="3">
            <a:schemeClr val="dk1"/>
          </a:lnRef>
          <a:fillRef idx="0">
            <a:schemeClr val="dk1"/>
          </a:fillRef>
          <a:effectRef idx="2">
            <a:schemeClr val="dk1"/>
          </a:effectRef>
          <a:fontRef idx="minor">
            <a:schemeClr val="tx1"/>
          </a:fontRef>
        </p:style>
      </p:cxnSp>
      <p:cxnSp>
        <p:nvCxnSpPr>
          <p:cNvPr id="26" name="Conector recto 25">
            <a:extLst>
              <a:ext uri="{FF2B5EF4-FFF2-40B4-BE49-F238E27FC236}">
                <a16:creationId xmlns:a16="http://schemas.microsoft.com/office/drawing/2014/main" id="{8C39E099-864D-41D8-BB7D-D864473EAFDC}"/>
              </a:ext>
            </a:extLst>
          </p:cNvPr>
          <p:cNvCxnSpPr>
            <a:cxnSpLocks/>
          </p:cNvCxnSpPr>
          <p:nvPr/>
        </p:nvCxnSpPr>
        <p:spPr>
          <a:xfrm>
            <a:off x="2350815" y="5418161"/>
            <a:ext cx="549116" cy="0"/>
          </a:xfrm>
          <a:prstGeom prst="line">
            <a:avLst/>
          </a:prstGeom>
        </p:spPr>
        <p:style>
          <a:lnRef idx="3">
            <a:schemeClr val="dk1"/>
          </a:lnRef>
          <a:fillRef idx="0">
            <a:schemeClr val="dk1"/>
          </a:fillRef>
          <a:effectRef idx="2">
            <a:schemeClr val="dk1"/>
          </a:effectRef>
          <a:fontRef idx="minor">
            <a:schemeClr val="tx1"/>
          </a:fontRef>
        </p:style>
      </p:cxnSp>
      <p:sp>
        <p:nvSpPr>
          <p:cNvPr id="29" name="CuadroTexto 28">
            <a:extLst>
              <a:ext uri="{FF2B5EF4-FFF2-40B4-BE49-F238E27FC236}">
                <a16:creationId xmlns:a16="http://schemas.microsoft.com/office/drawing/2014/main" id="{DE1A3A06-ECF6-4AFC-867F-49000621A08C}"/>
              </a:ext>
            </a:extLst>
          </p:cNvPr>
          <p:cNvSpPr txBox="1"/>
          <p:nvPr/>
        </p:nvSpPr>
        <p:spPr>
          <a:xfrm>
            <a:off x="2899931" y="4887894"/>
            <a:ext cx="2804833" cy="923330"/>
          </a:xfrm>
          <a:prstGeom prst="rect">
            <a:avLst/>
          </a:prstGeom>
          <a:noFill/>
        </p:spPr>
        <p:txBody>
          <a:bodyPr wrap="square">
            <a:spAutoFit/>
          </a:bodyPr>
          <a:lstStyle/>
          <a:p>
            <a:pPr algn="ctr"/>
            <a:r>
              <a:rPr lang="es-MX" b="1" dirty="0"/>
              <a:t>Son autoridades facultadas para aplicar la LGRA </a:t>
            </a:r>
          </a:p>
          <a:p>
            <a:pPr algn="ctr"/>
            <a:r>
              <a:rPr lang="es-MX" b="1" dirty="0"/>
              <a:t>(art. 9)</a:t>
            </a:r>
          </a:p>
        </p:txBody>
      </p:sp>
      <p:sp>
        <p:nvSpPr>
          <p:cNvPr id="32" name="CuadroTexto 31">
            <a:extLst>
              <a:ext uri="{FF2B5EF4-FFF2-40B4-BE49-F238E27FC236}">
                <a16:creationId xmlns:a16="http://schemas.microsoft.com/office/drawing/2014/main" id="{861C82F7-43E3-4A20-B32E-0B19F3B56027}"/>
              </a:ext>
            </a:extLst>
          </p:cNvPr>
          <p:cNvSpPr txBox="1"/>
          <p:nvPr/>
        </p:nvSpPr>
        <p:spPr>
          <a:xfrm>
            <a:off x="2899932" y="2774174"/>
            <a:ext cx="2444810" cy="923330"/>
          </a:xfrm>
          <a:prstGeom prst="rect">
            <a:avLst/>
          </a:prstGeom>
          <a:noFill/>
        </p:spPr>
        <p:txBody>
          <a:bodyPr wrap="square">
            <a:spAutoFit/>
          </a:bodyPr>
          <a:lstStyle/>
          <a:p>
            <a:pPr algn="ctr"/>
            <a:r>
              <a:rPr lang="es-MX" b="1" dirty="0"/>
              <a:t>De las faltas administrativas </a:t>
            </a:r>
          </a:p>
          <a:p>
            <a:pPr algn="ctr"/>
            <a:r>
              <a:rPr lang="es-MX" b="1" u="sng" dirty="0"/>
              <a:t>no graves</a:t>
            </a:r>
            <a:r>
              <a:rPr lang="es-MX" b="1" dirty="0"/>
              <a:t> (art. 10)</a:t>
            </a:r>
          </a:p>
        </p:txBody>
      </p:sp>
      <p:cxnSp>
        <p:nvCxnSpPr>
          <p:cNvPr id="34" name="Conector recto 33">
            <a:extLst>
              <a:ext uri="{FF2B5EF4-FFF2-40B4-BE49-F238E27FC236}">
                <a16:creationId xmlns:a16="http://schemas.microsoft.com/office/drawing/2014/main" id="{8D2095B9-3724-49B4-A8A2-FF310244039A}"/>
              </a:ext>
            </a:extLst>
          </p:cNvPr>
          <p:cNvCxnSpPr>
            <a:cxnSpLocks/>
          </p:cNvCxnSpPr>
          <p:nvPr/>
        </p:nvCxnSpPr>
        <p:spPr>
          <a:xfrm>
            <a:off x="2337168" y="3565663"/>
            <a:ext cx="535468" cy="0"/>
          </a:xfrm>
          <a:prstGeom prst="line">
            <a:avLst/>
          </a:prstGeom>
        </p:spPr>
        <p:style>
          <a:lnRef idx="3">
            <a:schemeClr val="dk1"/>
          </a:lnRef>
          <a:fillRef idx="0">
            <a:schemeClr val="dk1"/>
          </a:fillRef>
          <a:effectRef idx="2">
            <a:schemeClr val="dk1"/>
          </a:effectRef>
          <a:fontRef idx="minor">
            <a:schemeClr val="tx1"/>
          </a:fontRef>
        </p:style>
      </p:cxnSp>
      <p:sp>
        <p:nvSpPr>
          <p:cNvPr id="36" name="Rectángulo: esquinas redondeadas 35">
            <a:extLst>
              <a:ext uri="{FF2B5EF4-FFF2-40B4-BE49-F238E27FC236}">
                <a16:creationId xmlns:a16="http://schemas.microsoft.com/office/drawing/2014/main" id="{3E7FF507-CE9E-4297-9AD0-92BD7A0EEF71}"/>
              </a:ext>
            </a:extLst>
          </p:cNvPr>
          <p:cNvSpPr/>
          <p:nvPr/>
        </p:nvSpPr>
        <p:spPr>
          <a:xfrm>
            <a:off x="5883609" y="4198742"/>
            <a:ext cx="5295326" cy="2024637"/>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a:pPr>
            <a:r>
              <a:rPr lang="es-MX" dirty="0">
                <a:solidFill>
                  <a:sysClr val="windowText" lastClr="000000"/>
                </a:solidFill>
              </a:rPr>
              <a:t>Las Secretarías; </a:t>
            </a:r>
          </a:p>
          <a:p>
            <a:pPr marL="342900" indent="-342900" algn="just">
              <a:buFont typeface="+mj-lt"/>
              <a:buAutoNum type="arabicPeriod"/>
            </a:pPr>
            <a:r>
              <a:rPr lang="es-MX" b="1" dirty="0">
                <a:solidFill>
                  <a:sysClr val="windowText" lastClr="000000"/>
                </a:solidFill>
              </a:rPr>
              <a:t>Los Órganos internos de control</a:t>
            </a:r>
            <a:r>
              <a:rPr lang="es-MX" dirty="0">
                <a:solidFill>
                  <a:sysClr val="windowText" lastClr="000000"/>
                </a:solidFill>
              </a:rPr>
              <a:t>; </a:t>
            </a:r>
          </a:p>
          <a:p>
            <a:pPr marL="342900" indent="-342900" algn="just">
              <a:buFont typeface="+mj-lt"/>
              <a:buAutoNum type="arabicPeriod"/>
            </a:pPr>
            <a:r>
              <a:rPr lang="es-MX" dirty="0">
                <a:solidFill>
                  <a:sysClr val="windowText" lastClr="000000"/>
                </a:solidFill>
              </a:rPr>
              <a:t>La Auditoría Superior de la Federación y las Entidades de fiscalización superior de las entidades federativas; </a:t>
            </a:r>
          </a:p>
          <a:p>
            <a:pPr marL="342900" indent="-342900" algn="just">
              <a:buFont typeface="+mj-lt"/>
              <a:buAutoNum type="arabicPeriod"/>
            </a:pPr>
            <a:r>
              <a:rPr lang="es-MX" dirty="0">
                <a:solidFill>
                  <a:sysClr val="windowText" lastClr="000000"/>
                </a:solidFill>
              </a:rPr>
              <a:t>Los Tribunales; </a:t>
            </a:r>
          </a:p>
          <a:p>
            <a:pPr algn="just"/>
            <a:endParaRPr lang="es-MX" sz="500" dirty="0">
              <a:solidFill>
                <a:sysClr val="windowText" lastClr="000000"/>
              </a:solidFill>
            </a:endParaRPr>
          </a:p>
          <a:p>
            <a:pPr algn="ctr"/>
            <a:r>
              <a:rPr lang="es-MX" dirty="0">
                <a:solidFill>
                  <a:sysClr val="windowText" lastClr="000000"/>
                </a:solidFill>
              </a:rPr>
              <a:t>(entre otros)</a:t>
            </a:r>
          </a:p>
        </p:txBody>
      </p:sp>
      <p:sp>
        <p:nvSpPr>
          <p:cNvPr id="37" name="Rectángulo: esquinas redondeadas 36">
            <a:extLst>
              <a:ext uri="{FF2B5EF4-FFF2-40B4-BE49-F238E27FC236}">
                <a16:creationId xmlns:a16="http://schemas.microsoft.com/office/drawing/2014/main" id="{524D5A8A-E3B2-4E01-B31A-E1F2BB33174B}"/>
              </a:ext>
            </a:extLst>
          </p:cNvPr>
          <p:cNvSpPr/>
          <p:nvPr/>
        </p:nvSpPr>
        <p:spPr>
          <a:xfrm>
            <a:off x="5883609" y="2502966"/>
            <a:ext cx="5295329" cy="1451767"/>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dirty="0">
                <a:solidFill>
                  <a:sysClr val="windowText" lastClr="000000"/>
                </a:solidFill>
              </a:rPr>
              <a:t>Las Secretarías y los Órganos internos de control, y sus homólogas en las entidades federativas tendrán a su cargo, en el ámbito de su competencia, </a:t>
            </a:r>
            <a:r>
              <a:rPr lang="es-MX" b="1" dirty="0">
                <a:solidFill>
                  <a:srgbClr val="FF0000"/>
                </a:solidFill>
              </a:rPr>
              <a:t>la  investigación, substanciación y calificación de las faltas administrativas.</a:t>
            </a:r>
            <a:r>
              <a:rPr lang="es-MX" dirty="0">
                <a:solidFill>
                  <a:sysClr val="windowText" lastClr="000000"/>
                </a:solidFill>
              </a:rPr>
              <a:t> </a:t>
            </a:r>
          </a:p>
        </p:txBody>
      </p:sp>
      <p:sp>
        <p:nvSpPr>
          <p:cNvPr id="38" name="Rectángulo: esquinas redondeadas 37">
            <a:extLst>
              <a:ext uri="{FF2B5EF4-FFF2-40B4-BE49-F238E27FC236}">
                <a16:creationId xmlns:a16="http://schemas.microsoft.com/office/drawing/2014/main" id="{92124464-205F-4D16-8A16-031E6254F903}"/>
              </a:ext>
            </a:extLst>
          </p:cNvPr>
          <p:cNvSpPr/>
          <p:nvPr/>
        </p:nvSpPr>
        <p:spPr>
          <a:xfrm>
            <a:off x="5883608" y="738733"/>
            <a:ext cx="5295331" cy="1278637"/>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dirty="0">
                <a:solidFill>
                  <a:sysClr val="windowText" lastClr="000000"/>
                </a:solidFill>
              </a:rPr>
              <a:t>Austeridad, disciplina, legalidad, objetividad, profesionalismo, honradez, lealtad, imparcialidad, integridad, rendición de cuentas, eficacia, eficiencia y racionalidad en el uso de los recursos públicos.</a:t>
            </a:r>
          </a:p>
        </p:txBody>
      </p:sp>
      <p:sp>
        <p:nvSpPr>
          <p:cNvPr id="42" name="Flecha derecha 13">
            <a:extLst>
              <a:ext uri="{FF2B5EF4-FFF2-40B4-BE49-F238E27FC236}">
                <a16:creationId xmlns:a16="http://schemas.microsoft.com/office/drawing/2014/main" id="{24C75CCA-74DB-404E-BB12-E76FF4D50900}"/>
              </a:ext>
            </a:extLst>
          </p:cNvPr>
          <p:cNvSpPr/>
          <p:nvPr/>
        </p:nvSpPr>
        <p:spPr>
          <a:xfrm>
            <a:off x="5473297" y="1401618"/>
            <a:ext cx="270360" cy="154227"/>
          </a:xfrm>
          <a:prstGeom prst="rightArrow">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3" name="Flecha derecha 13">
            <a:extLst>
              <a:ext uri="{FF2B5EF4-FFF2-40B4-BE49-F238E27FC236}">
                <a16:creationId xmlns:a16="http://schemas.microsoft.com/office/drawing/2014/main" id="{B3C06296-73A6-4F84-AFB0-9B42155FE8DD}"/>
              </a:ext>
            </a:extLst>
          </p:cNvPr>
          <p:cNvSpPr/>
          <p:nvPr/>
        </p:nvSpPr>
        <p:spPr>
          <a:xfrm>
            <a:off x="5473297" y="3144756"/>
            <a:ext cx="270360" cy="154227"/>
          </a:xfrm>
          <a:prstGeom prst="rightArrow">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4" name="Flecha derecha 13">
            <a:extLst>
              <a:ext uri="{FF2B5EF4-FFF2-40B4-BE49-F238E27FC236}">
                <a16:creationId xmlns:a16="http://schemas.microsoft.com/office/drawing/2014/main" id="{019C9A16-8550-4FD7-959E-456E388A4B22}"/>
              </a:ext>
            </a:extLst>
          </p:cNvPr>
          <p:cNvSpPr/>
          <p:nvPr/>
        </p:nvSpPr>
        <p:spPr>
          <a:xfrm>
            <a:off x="5473297" y="5302155"/>
            <a:ext cx="270360" cy="154227"/>
          </a:xfrm>
          <a:prstGeom prst="rightArrow">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40276079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graphicFrame>
        <p:nvGraphicFramePr>
          <p:cNvPr id="6" name="Tabla 5">
            <a:extLst>
              <a:ext uri="{FF2B5EF4-FFF2-40B4-BE49-F238E27FC236}">
                <a16:creationId xmlns:a16="http://schemas.microsoft.com/office/drawing/2014/main" id="{4FA753D2-FAA6-4527-8BF3-23C355417A1F}"/>
              </a:ext>
            </a:extLst>
          </p:cNvPr>
          <p:cNvGraphicFramePr>
            <a:graphicFrameLocks noGrp="1"/>
          </p:cNvGraphicFramePr>
          <p:nvPr>
            <p:extLst>
              <p:ext uri="{D42A27DB-BD31-4B8C-83A1-F6EECF244321}">
                <p14:modId xmlns:p14="http://schemas.microsoft.com/office/powerpoint/2010/main" val="3624604585"/>
              </p:ext>
            </p:extLst>
          </p:nvPr>
        </p:nvGraphicFramePr>
        <p:xfrm>
          <a:off x="1329042" y="1186899"/>
          <a:ext cx="9316212" cy="4239334"/>
        </p:xfrm>
        <a:graphic>
          <a:graphicData uri="http://schemas.openxmlformats.org/drawingml/2006/table">
            <a:tbl>
              <a:tblPr firstRow="1" firstCol="1" bandRow="1">
                <a:tableStyleId>{5C22544A-7EE6-4342-B048-85BDC9FD1C3A}</a:tableStyleId>
              </a:tblPr>
              <a:tblGrid>
                <a:gridCol w="1646170">
                  <a:extLst>
                    <a:ext uri="{9D8B030D-6E8A-4147-A177-3AD203B41FA5}">
                      <a16:colId xmlns:a16="http://schemas.microsoft.com/office/drawing/2014/main" val="603680038"/>
                    </a:ext>
                  </a:extLst>
                </a:gridCol>
                <a:gridCol w="7670042">
                  <a:extLst>
                    <a:ext uri="{9D8B030D-6E8A-4147-A177-3AD203B41FA5}">
                      <a16:colId xmlns:a16="http://schemas.microsoft.com/office/drawing/2014/main" val="929053941"/>
                    </a:ext>
                  </a:extLst>
                </a:gridCol>
              </a:tblGrid>
              <a:tr h="669197">
                <a:tc gridSpan="2">
                  <a:txBody>
                    <a:bodyPr/>
                    <a:lstStyle/>
                    <a:p>
                      <a:pPr algn="ctr">
                        <a:lnSpc>
                          <a:spcPct val="107000"/>
                        </a:lnSpc>
                        <a:spcAft>
                          <a:spcPts val="800"/>
                        </a:spcAft>
                      </a:pPr>
                      <a:r>
                        <a:rPr lang="es-MX" sz="2000" dirty="0">
                          <a:effectLst/>
                        </a:rPr>
                        <a:t>ELEMENTOS DEL NEPOTISMO</a:t>
                      </a:r>
                      <a:endParaRPr lang="es-MX"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s-MX"/>
                    </a:p>
                  </a:txBody>
                  <a:tcPr/>
                </a:tc>
                <a:extLst>
                  <a:ext uri="{0D108BD9-81ED-4DB2-BD59-A6C34878D82A}">
                    <a16:rowId xmlns:a16="http://schemas.microsoft.com/office/drawing/2014/main" val="2704982608"/>
                  </a:ext>
                </a:extLst>
              </a:tr>
              <a:tr h="709683">
                <a:tc>
                  <a:txBody>
                    <a:bodyPr/>
                    <a:lstStyle/>
                    <a:p>
                      <a:pPr algn="ctr">
                        <a:lnSpc>
                          <a:spcPct val="107000"/>
                        </a:lnSpc>
                        <a:spcAft>
                          <a:spcPts val="800"/>
                        </a:spcAft>
                      </a:pPr>
                      <a:r>
                        <a:rPr lang="es-MX" sz="2000" dirty="0">
                          <a:effectLst/>
                        </a:rPr>
                        <a:t>PRIMERO</a:t>
                      </a:r>
                      <a:endParaRPr lang="es-MX"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s-MX" sz="2000" dirty="0">
                          <a:effectLst/>
                        </a:rPr>
                        <a:t>El servidor público.</a:t>
                      </a:r>
                      <a:endParaRPr lang="es-MX"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88831297"/>
                  </a:ext>
                </a:extLst>
              </a:tr>
              <a:tr h="1410436">
                <a:tc>
                  <a:txBody>
                    <a:bodyPr/>
                    <a:lstStyle/>
                    <a:p>
                      <a:pPr algn="ctr">
                        <a:lnSpc>
                          <a:spcPct val="107000"/>
                        </a:lnSpc>
                        <a:spcAft>
                          <a:spcPts val="800"/>
                        </a:spcAft>
                      </a:pPr>
                      <a:r>
                        <a:rPr lang="es-MX" sz="2000" dirty="0">
                          <a:effectLst/>
                        </a:rPr>
                        <a:t>SEGUNDO</a:t>
                      </a:r>
                      <a:endParaRPr lang="es-MX"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s-MX" sz="2000" dirty="0">
                          <a:effectLst/>
                        </a:rPr>
                        <a:t>Designe, nombre o intervenga para que se contrate como personal de confianza, de estructura, de base o por honorarios en el ente público en que ejerza sus funciones.</a:t>
                      </a:r>
                      <a:endParaRPr lang="es-MX"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54050373"/>
                  </a:ext>
                </a:extLst>
              </a:tr>
              <a:tr h="1450018">
                <a:tc>
                  <a:txBody>
                    <a:bodyPr/>
                    <a:lstStyle/>
                    <a:p>
                      <a:pPr algn="ctr">
                        <a:lnSpc>
                          <a:spcPct val="107000"/>
                        </a:lnSpc>
                        <a:spcAft>
                          <a:spcPts val="800"/>
                        </a:spcAft>
                      </a:pPr>
                      <a:r>
                        <a:rPr lang="es-MX" sz="2000" dirty="0">
                          <a:effectLst/>
                        </a:rPr>
                        <a:t>TERCERO</a:t>
                      </a:r>
                      <a:endParaRPr lang="es-MX"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s-MX" sz="2000" dirty="0">
                          <a:effectLst/>
                        </a:rPr>
                        <a:t>A personas con las que tenga lazos de parentesco por consanguinidad hasta el cuarto grado, de afinidad hasta el segundo grado, o vínculo de matrimonio o concubinato.</a:t>
                      </a:r>
                      <a:endParaRPr lang="es-MX"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1488482"/>
                  </a:ext>
                </a:extLst>
              </a:tr>
            </a:tbl>
          </a:graphicData>
        </a:graphic>
      </p:graphicFrame>
    </p:spTree>
    <p:extLst>
      <p:ext uri="{BB962C8B-B14F-4D97-AF65-F5344CB8AC3E}">
        <p14:creationId xmlns:p14="http://schemas.microsoft.com/office/powerpoint/2010/main" val="36097745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7" name="CuadroTexto 6">
            <a:extLst>
              <a:ext uri="{FF2B5EF4-FFF2-40B4-BE49-F238E27FC236}">
                <a16:creationId xmlns:a16="http://schemas.microsoft.com/office/drawing/2014/main" id="{69BFA949-8DFD-449E-81DA-31EBCB0892CC}"/>
              </a:ext>
            </a:extLst>
          </p:cNvPr>
          <p:cNvSpPr txBox="1"/>
          <p:nvPr/>
        </p:nvSpPr>
        <p:spPr>
          <a:xfrm>
            <a:off x="2185455" y="1608397"/>
            <a:ext cx="9015262" cy="1711366"/>
          </a:xfrm>
          <a:prstGeom prst="rect">
            <a:avLst/>
          </a:prstGeom>
          <a:noFill/>
        </p:spPr>
        <p:txBody>
          <a:bodyPr wrap="square">
            <a:spAutoFit/>
          </a:bodyPr>
          <a:lstStyle/>
          <a:p>
            <a:pPr marR="106680" algn="just">
              <a:lnSpc>
                <a:spcPct val="150000"/>
              </a:lnSpc>
              <a:spcAft>
                <a:spcPts val="800"/>
              </a:spcAft>
            </a:pPr>
            <a:r>
              <a:rPr lang="es-MX" dirty="0">
                <a:effectLst/>
                <a:ea typeface="Calibri" panose="020F0502020204030204" pitchFamily="34" charset="0"/>
                <a:cs typeface="Times New Roman" panose="02020603050405020304" pitchFamily="18" charset="0"/>
              </a:rPr>
              <a:t>E</a:t>
            </a:r>
            <a:r>
              <a:rPr lang="es-ES" dirty="0">
                <a:effectLst/>
                <a:ea typeface="Calibri" panose="020F0502020204030204" pitchFamily="34" charset="0"/>
                <a:cs typeface="Times New Roman" panose="02020603050405020304" pitchFamily="18" charset="0"/>
              </a:rPr>
              <a:t>s el instrumento mediante el cual, la Autoridad Investigadora, describe los hechos relacionados con la falta administrativa calificada como NO GRAVE, exponiendo con pruebas y fundamentos jurídicos, los motivos y la presunta responsabilidad de los sujetos investigados </a:t>
            </a:r>
            <a:r>
              <a:rPr lang="es-ES" b="1" dirty="0">
                <a:solidFill>
                  <a:srgbClr val="FF0000"/>
                </a:solidFill>
                <a:effectLst/>
                <a:ea typeface="Calibri" panose="020F0502020204030204" pitchFamily="34" charset="0"/>
                <a:cs typeface="Times New Roman" panose="02020603050405020304" pitchFamily="18" charset="0"/>
              </a:rPr>
              <a:t>(art. 3 fracción XVIII, LGRA)</a:t>
            </a:r>
            <a:r>
              <a:rPr lang="es-ES" b="1" dirty="0">
                <a:solidFill>
                  <a:srgbClr val="FF0000"/>
                </a:solidFill>
                <a:ea typeface="Calibri" panose="020F0502020204030204" pitchFamily="34" charset="0"/>
                <a:cs typeface="Times New Roman" panose="02020603050405020304" pitchFamily="18" charset="0"/>
              </a:rPr>
              <a:t>.</a:t>
            </a:r>
            <a:r>
              <a:rPr lang="es-MX" b="1" dirty="0">
                <a:solidFill>
                  <a:srgbClr val="C00000"/>
                </a:solidFill>
                <a:effectLst/>
                <a:ea typeface="Calibri" panose="020F0502020204030204" pitchFamily="34" charset="0"/>
                <a:cs typeface="Times New Roman" panose="02020603050405020304" pitchFamily="18" charset="0"/>
              </a:rPr>
              <a:t> </a:t>
            </a:r>
            <a:endParaRPr lang="es-MX" dirty="0">
              <a:effectLst/>
              <a:ea typeface="Calibri" panose="020F0502020204030204" pitchFamily="34" charset="0"/>
              <a:cs typeface="Times New Roman" panose="02020603050405020304" pitchFamily="18" charset="0"/>
            </a:endParaRPr>
          </a:p>
        </p:txBody>
      </p:sp>
      <p:pic>
        <p:nvPicPr>
          <p:cNvPr id="8" name="Imagen 7">
            <a:extLst>
              <a:ext uri="{FF2B5EF4-FFF2-40B4-BE49-F238E27FC236}">
                <a16:creationId xmlns:a16="http://schemas.microsoft.com/office/drawing/2014/main" id="{82AF0CC2-B767-445A-969A-6C97A1614115}"/>
              </a:ext>
            </a:extLst>
          </p:cNvPr>
          <p:cNvPicPr>
            <a:picLocks noChangeAspect="1"/>
          </p:cNvPicPr>
          <p:nvPr/>
        </p:nvPicPr>
        <p:blipFill>
          <a:blip r:embed="rId3"/>
          <a:stretch>
            <a:fillRect/>
          </a:stretch>
        </p:blipFill>
        <p:spPr>
          <a:xfrm>
            <a:off x="570369" y="3086860"/>
            <a:ext cx="2791356" cy="2791356"/>
          </a:xfrm>
          <a:prstGeom prst="rect">
            <a:avLst/>
          </a:prstGeom>
        </p:spPr>
      </p:pic>
      <p:sp>
        <p:nvSpPr>
          <p:cNvPr id="10" name="CuadroTexto 9">
            <a:extLst>
              <a:ext uri="{FF2B5EF4-FFF2-40B4-BE49-F238E27FC236}">
                <a16:creationId xmlns:a16="http://schemas.microsoft.com/office/drawing/2014/main" id="{159BCC91-3739-4C1F-A11B-F0E024EBEFA2}"/>
              </a:ext>
            </a:extLst>
          </p:cNvPr>
          <p:cNvSpPr txBox="1"/>
          <p:nvPr/>
        </p:nvSpPr>
        <p:spPr>
          <a:xfrm>
            <a:off x="3672348" y="3793013"/>
            <a:ext cx="7528369" cy="1295868"/>
          </a:xfrm>
          <a:prstGeom prst="rect">
            <a:avLst/>
          </a:prstGeom>
          <a:noFill/>
        </p:spPr>
        <p:txBody>
          <a:bodyPr wrap="square">
            <a:spAutoFit/>
          </a:bodyPr>
          <a:lstStyle/>
          <a:p>
            <a:pPr algn="just">
              <a:lnSpc>
                <a:spcPct val="150000"/>
              </a:lnSpc>
            </a:pPr>
            <a:r>
              <a:rPr lang="es-MX" dirty="0">
                <a:effectLst/>
                <a:ea typeface="Calibri" panose="020F0502020204030204" pitchFamily="34" charset="0"/>
              </a:rPr>
              <a:t>Para ello, la Autoridad Investigadora cuenta con la facultad para emitirlo y este pueda ser presentado a la </a:t>
            </a:r>
            <a:r>
              <a:rPr lang="es-ES" dirty="0">
                <a:effectLst/>
                <a:ea typeface="Calibri" panose="020F0502020204030204" pitchFamily="34" charset="0"/>
              </a:rPr>
              <a:t>Autoridad Substanciadora competente </a:t>
            </a:r>
            <a:r>
              <a:rPr lang="es-ES" b="1" dirty="0">
                <a:solidFill>
                  <a:srgbClr val="FF0000"/>
                </a:solidFill>
                <a:effectLst/>
                <a:ea typeface="Calibri" panose="020F0502020204030204" pitchFamily="34" charset="0"/>
              </a:rPr>
              <a:t>(art. 10 párrafo tercero y 100 párrafo segundo, LGRA)</a:t>
            </a:r>
            <a:r>
              <a:rPr lang="es-ES" dirty="0">
                <a:solidFill>
                  <a:srgbClr val="FF0000"/>
                </a:solidFill>
                <a:effectLst/>
                <a:ea typeface="Calibri" panose="020F0502020204030204" pitchFamily="34" charset="0"/>
              </a:rPr>
              <a:t>.</a:t>
            </a:r>
            <a:r>
              <a:rPr lang="es-ES" dirty="0">
                <a:effectLst/>
                <a:ea typeface="Calibri" panose="020F0502020204030204" pitchFamily="34" charset="0"/>
              </a:rPr>
              <a:t>                                           </a:t>
            </a:r>
          </a:p>
        </p:txBody>
      </p:sp>
      <p:sp>
        <p:nvSpPr>
          <p:cNvPr id="3" name="Rectángulo 2">
            <a:extLst>
              <a:ext uri="{FF2B5EF4-FFF2-40B4-BE49-F238E27FC236}">
                <a16:creationId xmlns:a16="http://schemas.microsoft.com/office/drawing/2014/main" id="{56EECAC4-3D3A-46AE-A88C-031C8F0CECEF}"/>
              </a:ext>
            </a:extLst>
          </p:cNvPr>
          <p:cNvSpPr/>
          <p:nvPr/>
        </p:nvSpPr>
        <p:spPr>
          <a:xfrm>
            <a:off x="1291672" y="618364"/>
            <a:ext cx="9608656" cy="523220"/>
          </a:xfrm>
          <a:prstGeom prst="rect">
            <a:avLst/>
          </a:prstGeom>
          <a:noFill/>
        </p:spPr>
        <p:txBody>
          <a:bodyPr wrap="square" lIns="91440" tIns="45720" rIns="91440" bIns="45720">
            <a:spAutoFit/>
          </a:bodyPr>
          <a:lstStyle/>
          <a:p>
            <a:pPr algn="ctr"/>
            <a:r>
              <a:rPr lang="es-ES" sz="2800" b="1" dirty="0">
                <a:ln w="22225">
                  <a:solidFill>
                    <a:schemeClr val="accent2"/>
                  </a:solidFill>
                  <a:prstDash val="solid"/>
                </a:ln>
                <a:solidFill>
                  <a:schemeClr val="accent2">
                    <a:lumMod val="40000"/>
                    <a:lumOff val="60000"/>
                  </a:schemeClr>
                </a:solidFill>
              </a:rPr>
              <a:t>Del Informe de Presunta Responsabilidad Administrativa (IPRA)</a:t>
            </a:r>
          </a:p>
        </p:txBody>
      </p:sp>
    </p:spTree>
    <p:extLst>
      <p:ext uri="{BB962C8B-B14F-4D97-AF65-F5344CB8AC3E}">
        <p14:creationId xmlns:p14="http://schemas.microsoft.com/office/powerpoint/2010/main" val="32090160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6" name="CuadroTexto 5">
            <a:extLst>
              <a:ext uri="{FF2B5EF4-FFF2-40B4-BE49-F238E27FC236}">
                <a16:creationId xmlns:a16="http://schemas.microsoft.com/office/drawing/2014/main" id="{601C5529-F343-4574-939E-A40F827FF097}"/>
              </a:ext>
            </a:extLst>
          </p:cNvPr>
          <p:cNvSpPr txBox="1"/>
          <p:nvPr/>
        </p:nvSpPr>
        <p:spPr>
          <a:xfrm>
            <a:off x="224588" y="553669"/>
            <a:ext cx="10106527" cy="1309141"/>
          </a:xfrm>
          <a:prstGeom prst="rect">
            <a:avLst/>
          </a:prstGeom>
          <a:noFill/>
        </p:spPr>
        <p:txBody>
          <a:bodyPr wrap="square">
            <a:spAutoFit/>
          </a:bodyPr>
          <a:lstStyle/>
          <a:p>
            <a:pPr marR="106680" algn="just">
              <a:lnSpc>
                <a:spcPct val="150000"/>
              </a:lnSpc>
              <a:spcAft>
                <a:spcPts val="800"/>
              </a:spcAft>
            </a:pPr>
            <a:r>
              <a:rPr lang="es-ES" dirty="0">
                <a:effectLst/>
                <a:ea typeface="Calibri" panose="020F0502020204030204" pitchFamily="34" charset="0"/>
                <a:cs typeface="Times New Roman" panose="02020603050405020304" pitchFamily="18" charset="0"/>
              </a:rPr>
              <a:t>El </a:t>
            </a:r>
            <a:r>
              <a:rPr lang="es-ES" b="1" dirty="0">
                <a:effectLst/>
                <a:ea typeface="Calibri" panose="020F0502020204030204" pitchFamily="34" charset="0"/>
                <a:cs typeface="Times New Roman" panose="02020603050405020304" pitchFamily="18" charset="0"/>
              </a:rPr>
              <a:t>Informe de Presunta Responsabilidad Administrativa, </a:t>
            </a:r>
            <a:r>
              <a:rPr lang="es-ES" dirty="0">
                <a:effectLst/>
                <a:ea typeface="Calibri" panose="020F0502020204030204" pitchFamily="34" charset="0"/>
                <a:cs typeface="Times New Roman" panose="02020603050405020304" pitchFamily="18" charset="0"/>
              </a:rPr>
              <a:t>que emita la Autoridad Investigadora, debe contener los siguientes elementos </a:t>
            </a:r>
            <a:r>
              <a:rPr lang="es-ES" b="1" dirty="0">
                <a:solidFill>
                  <a:srgbClr val="FF0000"/>
                </a:solidFill>
                <a:effectLst/>
                <a:ea typeface="Calibri" panose="020F0502020204030204" pitchFamily="34" charset="0"/>
                <a:cs typeface="Times New Roman" panose="02020603050405020304" pitchFamily="18" charset="0"/>
              </a:rPr>
              <a:t>(art. 194, LGRA)</a:t>
            </a:r>
            <a:r>
              <a:rPr lang="es-ES" dirty="0">
                <a:effectLst/>
                <a:ea typeface="Calibri" panose="020F0502020204030204" pitchFamily="34" charset="0"/>
                <a:cs typeface="Times New Roman" panose="02020603050405020304" pitchFamily="18" charset="0"/>
              </a:rPr>
              <a:t>:</a:t>
            </a:r>
            <a:endParaRPr lang="es-MX" dirty="0">
              <a:effectLst/>
              <a:ea typeface="Calibri" panose="020F0502020204030204" pitchFamily="34" charset="0"/>
              <a:cs typeface="Times New Roman" panose="02020603050405020304" pitchFamily="18" charset="0"/>
            </a:endParaRPr>
          </a:p>
          <a:p>
            <a:pPr marR="106680" algn="just">
              <a:lnSpc>
                <a:spcPct val="107000"/>
              </a:lnSpc>
              <a:spcAft>
                <a:spcPts val="800"/>
              </a:spcAft>
            </a:pPr>
            <a:r>
              <a:rPr lang="es-ES" dirty="0">
                <a:effectLst/>
                <a:ea typeface="Calibri" panose="020F0502020204030204" pitchFamily="34" charset="0"/>
                <a:cs typeface="Times New Roman" panose="02020603050405020304" pitchFamily="18" charset="0"/>
              </a:rPr>
              <a:t> </a:t>
            </a:r>
            <a:endParaRPr lang="es-MX" dirty="0">
              <a:effectLst/>
              <a:ea typeface="Calibri" panose="020F0502020204030204" pitchFamily="34" charset="0"/>
              <a:cs typeface="Times New Roman" panose="02020603050405020304" pitchFamily="18" charset="0"/>
            </a:endParaRPr>
          </a:p>
        </p:txBody>
      </p:sp>
      <p:pic>
        <p:nvPicPr>
          <p:cNvPr id="2050" name="Picture 2" descr="Check-list en la empresa">
            <a:extLst>
              <a:ext uri="{FF2B5EF4-FFF2-40B4-BE49-F238E27FC236}">
                <a16:creationId xmlns:a16="http://schemas.microsoft.com/office/drawing/2014/main" id="{085C5AB0-C28E-46D2-B5C1-2D3363E50A8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564"/>
          <a:stretch/>
        </p:blipFill>
        <p:spPr bwMode="auto">
          <a:xfrm>
            <a:off x="224588" y="2417152"/>
            <a:ext cx="2885675" cy="2293327"/>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esquinas redondeadas 1">
            <a:extLst>
              <a:ext uri="{FF2B5EF4-FFF2-40B4-BE49-F238E27FC236}">
                <a16:creationId xmlns:a16="http://schemas.microsoft.com/office/drawing/2014/main" id="{35EA4443-C2AF-408E-8029-672B36E03BCA}"/>
              </a:ext>
            </a:extLst>
          </p:cNvPr>
          <p:cNvSpPr/>
          <p:nvPr/>
        </p:nvSpPr>
        <p:spPr>
          <a:xfrm>
            <a:off x="3318101" y="1748516"/>
            <a:ext cx="8464826" cy="4552278"/>
          </a:xfrm>
          <a:prstGeom prst="roundRect">
            <a:avLst/>
          </a:prstGeom>
          <a:solidFill>
            <a:schemeClr val="bg2">
              <a:lumMod val="90000"/>
            </a:schemeClr>
          </a:solidFill>
          <a:ln>
            <a:solidFill>
              <a:schemeClr val="bg2">
                <a:lumMod val="9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152400" lvl="0" indent="-342900" algn="just">
              <a:lnSpc>
                <a:spcPct val="150000"/>
              </a:lnSpc>
              <a:spcAft>
                <a:spcPts val="0"/>
              </a:spcAft>
              <a:buFont typeface="+mj-lt"/>
              <a:buAutoNum type="arabicPeriod"/>
            </a:pPr>
            <a:r>
              <a:rPr lang="es-ES" dirty="0">
                <a:solidFill>
                  <a:schemeClr val="tx1"/>
                </a:solidFill>
                <a:effectLst/>
                <a:ea typeface="Calibri" panose="020F0502020204030204" pitchFamily="34" charset="0"/>
                <a:cs typeface="Times New Roman" panose="02020603050405020304" pitchFamily="18" charset="0"/>
              </a:rPr>
              <a:t>El nombre de la Autoridad Investigadora;</a:t>
            </a:r>
            <a:endParaRPr lang="es-MX" dirty="0">
              <a:solidFill>
                <a:schemeClr val="tx1"/>
              </a:solidFill>
              <a:effectLst/>
              <a:ea typeface="Calibri" panose="020F0502020204030204" pitchFamily="34" charset="0"/>
              <a:cs typeface="Times New Roman" panose="02020603050405020304" pitchFamily="18" charset="0"/>
            </a:endParaRPr>
          </a:p>
          <a:p>
            <a:pPr marL="342900" marR="152400" lvl="0" indent="-342900" algn="just">
              <a:lnSpc>
                <a:spcPct val="150000"/>
              </a:lnSpc>
              <a:spcAft>
                <a:spcPts val="0"/>
              </a:spcAft>
              <a:buFont typeface="+mj-lt"/>
              <a:buAutoNum type="arabicPeriod"/>
            </a:pPr>
            <a:r>
              <a:rPr lang="es-ES" dirty="0">
                <a:solidFill>
                  <a:schemeClr val="tx1"/>
                </a:solidFill>
                <a:effectLst/>
                <a:ea typeface="Calibri" panose="020F0502020204030204" pitchFamily="34" charset="0"/>
                <a:cs typeface="Times New Roman" panose="02020603050405020304" pitchFamily="18" charset="0"/>
              </a:rPr>
              <a:t>El domicilio de la Autoridad Investigadora para oír y recibir notificaciones;</a:t>
            </a:r>
            <a:endParaRPr lang="es-MX" dirty="0">
              <a:solidFill>
                <a:schemeClr val="tx1"/>
              </a:solidFill>
              <a:effectLst/>
              <a:ea typeface="Calibri" panose="020F0502020204030204" pitchFamily="34" charset="0"/>
              <a:cs typeface="Times New Roman" panose="02020603050405020304" pitchFamily="18" charset="0"/>
            </a:endParaRPr>
          </a:p>
          <a:p>
            <a:pPr marL="342900" marR="152400" lvl="0" indent="-342900" algn="just">
              <a:lnSpc>
                <a:spcPct val="150000"/>
              </a:lnSpc>
              <a:spcAft>
                <a:spcPts val="0"/>
              </a:spcAft>
              <a:buFont typeface="+mj-lt"/>
              <a:buAutoNum type="arabicPeriod"/>
            </a:pPr>
            <a:r>
              <a:rPr lang="es-ES" dirty="0">
                <a:solidFill>
                  <a:schemeClr val="tx1"/>
                </a:solidFill>
                <a:effectLst/>
                <a:ea typeface="Calibri" panose="020F0502020204030204" pitchFamily="34" charset="0"/>
                <a:cs typeface="Times New Roman" panose="02020603050405020304" pitchFamily="18" charset="0"/>
              </a:rPr>
              <a:t>El nombre de los funcionarios que podrán imponerse de los autos del Expediente de Responsabilidad Administrativa por parte de la Autoridad Investigadora, precisando el alcance que tendrá la autorización otorgada;</a:t>
            </a:r>
            <a:endParaRPr lang="es-MX" dirty="0">
              <a:solidFill>
                <a:schemeClr val="tx1"/>
              </a:solidFill>
              <a:effectLst/>
              <a:ea typeface="Calibri" panose="020F0502020204030204" pitchFamily="34" charset="0"/>
              <a:cs typeface="Times New Roman" panose="02020603050405020304" pitchFamily="18" charset="0"/>
            </a:endParaRPr>
          </a:p>
          <a:p>
            <a:pPr marL="342900" marR="152400" lvl="0" indent="-342900" algn="just">
              <a:lnSpc>
                <a:spcPct val="150000"/>
              </a:lnSpc>
              <a:spcAft>
                <a:spcPts val="0"/>
              </a:spcAft>
              <a:buFont typeface="+mj-lt"/>
              <a:buAutoNum type="arabicPeriod"/>
            </a:pPr>
            <a:r>
              <a:rPr lang="es-ES" dirty="0">
                <a:solidFill>
                  <a:schemeClr val="tx1"/>
                </a:solidFill>
                <a:effectLst/>
                <a:ea typeface="Calibri" panose="020F0502020204030204" pitchFamily="34" charset="0"/>
                <a:cs typeface="Times New Roman" panose="02020603050405020304" pitchFamily="18" charset="0"/>
              </a:rPr>
              <a:t>El nombre y domicilio del servidor público a quien se señale como presunto responsable;  </a:t>
            </a:r>
            <a:endParaRPr lang="es-ES" dirty="0">
              <a:solidFill>
                <a:schemeClr val="tx1"/>
              </a:solidFill>
              <a:ea typeface="Calibri" panose="020F0502020204030204" pitchFamily="34" charset="0"/>
              <a:cs typeface="Times New Roman" panose="02020603050405020304" pitchFamily="18" charset="0"/>
            </a:endParaRPr>
          </a:p>
          <a:p>
            <a:pPr marL="342900" marR="152400" lvl="0" indent="-342900" algn="just">
              <a:lnSpc>
                <a:spcPct val="150000"/>
              </a:lnSpc>
              <a:spcAft>
                <a:spcPts val="0"/>
              </a:spcAft>
              <a:buFont typeface="+mj-lt"/>
              <a:buAutoNum type="arabicPeriod"/>
            </a:pPr>
            <a:r>
              <a:rPr lang="es-ES" dirty="0">
                <a:solidFill>
                  <a:schemeClr val="tx1"/>
                </a:solidFill>
                <a:effectLst/>
                <a:ea typeface="Calibri" panose="020F0502020204030204" pitchFamily="34" charset="0"/>
              </a:rPr>
              <a:t>La narración lógica y cronológica de los hechos que dieron lugar a la comisión de la presunta Falta Administrativa;</a:t>
            </a:r>
            <a:endParaRPr lang="es-MX" dirty="0">
              <a:solidFill>
                <a:schemeClr val="tx1"/>
              </a:solidFill>
            </a:endParaRPr>
          </a:p>
          <a:p>
            <a:pPr algn="ctr"/>
            <a:endParaRPr lang="es-MX" dirty="0">
              <a:solidFill>
                <a:schemeClr val="tx1"/>
              </a:solidFill>
            </a:endParaRPr>
          </a:p>
        </p:txBody>
      </p:sp>
    </p:spTree>
    <p:extLst>
      <p:ext uri="{BB962C8B-B14F-4D97-AF65-F5344CB8AC3E}">
        <p14:creationId xmlns:p14="http://schemas.microsoft.com/office/powerpoint/2010/main" val="169315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pic>
        <p:nvPicPr>
          <p:cNvPr id="3074" name="Picture 2" descr="alerta de advertencia de luz 3718774 Vector en Vecteezy">
            <a:extLst>
              <a:ext uri="{FF2B5EF4-FFF2-40B4-BE49-F238E27FC236}">
                <a16:creationId xmlns:a16="http://schemas.microsoft.com/office/drawing/2014/main" id="{5F234B67-7005-4811-8DE5-E97D4DD091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857" t="12509" r="8566" b="12272"/>
          <a:stretch/>
        </p:blipFill>
        <p:spPr bwMode="auto">
          <a:xfrm>
            <a:off x="1371599" y="4535025"/>
            <a:ext cx="1628296" cy="1431202"/>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esquinas redondeadas 1">
            <a:extLst>
              <a:ext uri="{FF2B5EF4-FFF2-40B4-BE49-F238E27FC236}">
                <a16:creationId xmlns:a16="http://schemas.microsoft.com/office/drawing/2014/main" id="{76FDB6B3-8AED-4F67-B608-3FEA032C3DB9}"/>
              </a:ext>
            </a:extLst>
          </p:cNvPr>
          <p:cNvSpPr/>
          <p:nvPr/>
        </p:nvSpPr>
        <p:spPr>
          <a:xfrm>
            <a:off x="600075" y="485438"/>
            <a:ext cx="10529888" cy="3457912"/>
          </a:xfrm>
          <a:prstGeom prst="roundRect">
            <a:avLst/>
          </a:prstGeom>
          <a:solidFill>
            <a:schemeClr val="bg2">
              <a:lumMod val="90000"/>
            </a:schemeClr>
          </a:solidFill>
          <a:ln>
            <a:solidFill>
              <a:schemeClr val="bg2">
                <a:lumMod val="9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152400" lvl="0" indent="-342900" algn="just">
              <a:lnSpc>
                <a:spcPct val="150000"/>
              </a:lnSpc>
              <a:spcAft>
                <a:spcPts val="0"/>
              </a:spcAft>
              <a:buFont typeface="+mj-lt"/>
              <a:buAutoNum type="arabicPeriod" startAt="5"/>
            </a:pPr>
            <a:r>
              <a:rPr lang="es-ES" dirty="0">
                <a:solidFill>
                  <a:schemeClr val="tx1"/>
                </a:solidFill>
                <a:effectLst/>
                <a:ea typeface="Calibri" panose="020F0502020204030204" pitchFamily="34" charset="0"/>
                <a:cs typeface="Times New Roman" panose="02020603050405020304" pitchFamily="18" charset="0"/>
              </a:rPr>
              <a:t>La infracción que se imputa a los presuntos responsables, señalando con claridad las razones por las que se considera que han cometido la falta;</a:t>
            </a:r>
            <a:endParaRPr lang="es-MX" dirty="0">
              <a:solidFill>
                <a:schemeClr val="tx1"/>
              </a:solidFill>
              <a:effectLst/>
              <a:ea typeface="Calibri" panose="020F0502020204030204" pitchFamily="34" charset="0"/>
              <a:cs typeface="Times New Roman" panose="02020603050405020304" pitchFamily="18" charset="0"/>
            </a:endParaRPr>
          </a:p>
          <a:p>
            <a:pPr marL="342900" marR="152400" lvl="0" indent="-342900" algn="just">
              <a:lnSpc>
                <a:spcPct val="150000"/>
              </a:lnSpc>
              <a:spcAft>
                <a:spcPts val="0"/>
              </a:spcAft>
              <a:buFont typeface="+mj-lt"/>
              <a:buAutoNum type="arabicPeriod" startAt="5"/>
            </a:pPr>
            <a:r>
              <a:rPr lang="es-ES" dirty="0">
                <a:solidFill>
                  <a:schemeClr val="tx1"/>
                </a:solidFill>
                <a:effectLst/>
                <a:ea typeface="Calibri" panose="020F0502020204030204" pitchFamily="34" charset="0"/>
                <a:cs typeface="Times New Roman" panose="02020603050405020304" pitchFamily="18" charset="0"/>
              </a:rPr>
              <a:t>Las pruebas que se ofrecerán en el Procedimiento de Responsabilidad Administrativa, para acreditar la comisión de la Falta administrativa, y la responsabilidad que se atribuye a los presuntos responsables, debiéndose exhibir las pruebas documentales que obren en su poder.</a:t>
            </a:r>
            <a:endParaRPr lang="es-MX" dirty="0">
              <a:solidFill>
                <a:schemeClr val="tx1"/>
              </a:solidFill>
              <a:effectLst/>
              <a:ea typeface="Calibri" panose="020F0502020204030204" pitchFamily="34" charset="0"/>
              <a:cs typeface="Times New Roman" panose="02020603050405020304" pitchFamily="18" charset="0"/>
            </a:endParaRPr>
          </a:p>
          <a:p>
            <a:pPr marL="342900" marR="152400" lvl="0" indent="-342900" algn="just">
              <a:lnSpc>
                <a:spcPct val="150000"/>
              </a:lnSpc>
              <a:spcAft>
                <a:spcPts val="0"/>
              </a:spcAft>
              <a:buFont typeface="+mj-lt"/>
              <a:buAutoNum type="arabicPeriod" startAt="5"/>
            </a:pPr>
            <a:r>
              <a:rPr lang="es-ES" dirty="0">
                <a:solidFill>
                  <a:schemeClr val="tx1"/>
                </a:solidFill>
                <a:effectLst/>
                <a:ea typeface="Calibri" panose="020F0502020204030204" pitchFamily="34" charset="0"/>
                <a:cs typeface="Times New Roman" panose="02020603050405020304" pitchFamily="18" charset="0"/>
              </a:rPr>
              <a:t>La solicitud de medidas cautelares, de ser el caso, y</a:t>
            </a:r>
            <a:endParaRPr lang="es-MX" dirty="0">
              <a:solidFill>
                <a:schemeClr val="tx1"/>
              </a:solidFill>
              <a:effectLst/>
              <a:ea typeface="Calibri" panose="020F0502020204030204" pitchFamily="34" charset="0"/>
              <a:cs typeface="Times New Roman" panose="02020603050405020304" pitchFamily="18" charset="0"/>
            </a:endParaRPr>
          </a:p>
          <a:p>
            <a:pPr marL="342900" marR="152400" lvl="0" indent="-342900" algn="just">
              <a:lnSpc>
                <a:spcPct val="150000"/>
              </a:lnSpc>
              <a:spcAft>
                <a:spcPts val="0"/>
              </a:spcAft>
              <a:buFont typeface="+mj-lt"/>
              <a:buAutoNum type="arabicPeriod" startAt="5"/>
            </a:pPr>
            <a:r>
              <a:rPr lang="es-ES" dirty="0">
                <a:solidFill>
                  <a:schemeClr val="tx1"/>
                </a:solidFill>
                <a:effectLst/>
                <a:ea typeface="Calibri" panose="020F0502020204030204" pitchFamily="34" charset="0"/>
                <a:cs typeface="Times New Roman" panose="02020603050405020304" pitchFamily="18" charset="0"/>
              </a:rPr>
              <a:t>Firma autógrafa de Autoridad investigadora.  </a:t>
            </a:r>
            <a:endParaRPr lang="es-MX" dirty="0">
              <a:solidFill>
                <a:schemeClr val="tx1"/>
              </a:solidFill>
              <a:effectLst/>
              <a:ea typeface="Calibri" panose="020F0502020204030204" pitchFamily="34" charset="0"/>
              <a:cs typeface="Times New Roman" panose="02020603050405020304" pitchFamily="18" charset="0"/>
            </a:endParaRPr>
          </a:p>
        </p:txBody>
      </p:sp>
      <p:sp>
        <p:nvSpPr>
          <p:cNvPr id="3" name="Rectángulo: esquinas redondeadas 2">
            <a:extLst>
              <a:ext uri="{FF2B5EF4-FFF2-40B4-BE49-F238E27FC236}">
                <a16:creationId xmlns:a16="http://schemas.microsoft.com/office/drawing/2014/main" id="{8B3A1B16-4EE0-40E1-B794-B416F5B5B981}"/>
              </a:ext>
            </a:extLst>
          </p:cNvPr>
          <p:cNvSpPr/>
          <p:nvPr/>
        </p:nvSpPr>
        <p:spPr>
          <a:xfrm>
            <a:off x="3343275" y="4480327"/>
            <a:ext cx="7786688" cy="1485900"/>
          </a:xfrm>
          <a:prstGeom prst="roundRect">
            <a:avLst/>
          </a:prstGeom>
          <a:solidFill>
            <a:schemeClr val="accent6">
              <a:lumMod val="60000"/>
              <a:lumOff val="40000"/>
            </a:schemeClr>
          </a:solidFill>
          <a:ln>
            <a:solidFill>
              <a:schemeClr val="accent6">
                <a:lumMod val="60000"/>
                <a:lumOff val="4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69215" algn="just">
              <a:lnSpc>
                <a:spcPct val="150000"/>
              </a:lnSpc>
              <a:spcAft>
                <a:spcPts val="800"/>
              </a:spcAft>
            </a:pPr>
            <a:r>
              <a:rPr lang="es-ES" dirty="0">
                <a:solidFill>
                  <a:schemeClr val="tx1"/>
                </a:solidFill>
                <a:effectLst/>
                <a:ea typeface="Calibri" panose="020F0502020204030204" pitchFamily="34" charset="0"/>
                <a:cs typeface="Times New Roman" panose="02020603050405020304" pitchFamily="18" charset="0"/>
              </a:rPr>
              <a:t>Es importante mencionar el lugar y la fecha en que se emite el </a:t>
            </a:r>
            <a:r>
              <a:rPr lang="es-ES" b="1" dirty="0">
                <a:solidFill>
                  <a:schemeClr val="tx1"/>
                </a:solidFill>
                <a:effectLst/>
                <a:ea typeface="Calibri" panose="020F0502020204030204" pitchFamily="34" charset="0"/>
                <a:cs typeface="Times New Roman" panose="02020603050405020304" pitchFamily="18" charset="0"/>
              </a:rPr>
              <a:t>Informe de Presunta Responsabilidad Administrativa,</a:t>
            </a:r>
            <a:r>
              <a:rPr lang="es-ES" dirty="0">
                <a:solidFill>
                  <a:schemeClr val="tx1"/>
                </a:solidFill>
                <a:effectLst/>
                <a:ea typeface="Calibri" panose="020F0502020204030204" pitchFamily="34" charset="0"/>
                <a:cs typeface="Times New Roman" panose="02020603050405020304" pitchFamily="18" charset="0"/>
              </a:rPr>
              <a:t> para que tenga la validez como acto administrativo.</a:t>
            </a:r>
            <a:endParaRPr lang="es-MX" dirty="0">
              <a:solidFill>
                <a:schemeClr val="tx1"/>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011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2" name="CuadroTexto 1">
            <a:extLst>
              <a:ext uri="{FF2B5EF4-FFF2-40B4-BE49-F238E27FC236}">
                <a16:creationId xmlns:a16="http://schemas.microsoft.com/office/drawing/2014/main" id="{8E9C3443-1C19-436B-A5F5-70DC8A5F57D4}"/>
              </a:ext>
            </a:extLst>
          </p:cNvPr>
          <p:cNvSpPr txBox="1"/>
          <p:nvPr/>
        </p:nvSpPr>
        <p:spPr>
          <a:xfrm>
            <a:off x="5033988" y="504243"/>
            <a:ext cx="2069431" cy="369332"/>
          </a:xfrm>
          <a:prstGeom prst="rect">
            <a:avLst/>
          </a:prstGeom>
          <a:solidFill>
            <a:schemeClr val="bg2">
              <a:lumMod val="90000"/>
            </a:schemeClr>
          </a:solidFill>
        </p:spPr>
        <p:txBody>
          <a:bodyPr wrap="square" rtlCol="0">
            <a:spAutoFit/>
          </a:bodyPr>
          <a:lstStyle/>
          <a:p>
            <a:pPr algn="ctr"/>
            <a:r>
              <a:rPr lang="es-MX" b="1" dirty="0"/>
              <a:t>Ejemplo práctico</a:t>
            </a:r>
          </a:p>
        </p:txBody>
      </p:sp>
      <p:sp>
        <p:nvSpPr>
          <p:cNvPr id="7" name="CuadroTexto 6">
            <a:extLst>
              <a:ext uri="{FF2B5EF4-FFF2-40B4-BE49-F238E27FC236}">
                <a16:creationId xmlns:a16="http://schemas.microsoft.com/office/drawing/2014/main" id="{D0E79F2E-D28B-41C0-A94C-49680BD190A2}"/>
              </a:ext>
            </a:extLst>
          </p:cNvPr>
          <p:cNvSpPr txBox="1"/>
          <p:nvPr/>
        </p:nvSpPr>
        <p:spPr>
          <a:xfrm>
            <a:off x="1272233" y="1318404"/>
            <a:ext cx="10247196" cy="5035353"/>
          </a:xfrm>
          <a:prstGeom prst="rect">
            <a:avLst/>
          </a:prstGeom>
          <a:noFill/>
        </p:spPr>
        <p:txBody>
          <a:bodyPr wrap="square">
            <a:spAutoFit/>
          </a:bodyPr>
          <a:lstStyle/>
          <a:p>
            <a:pPr algn="just">
              <a:lnSpc>
                <a:spcPct val="150000"/>
              </a:lnSpc>
              <a:spcAft>
                <a:spcPts val="800"/>
              </a:spcAft>
            </a:pPr>
            <a:r>
              <a:rPr lang="es-MX" sz="1800" dirty="0">
                <a:effectLst/>
                <a:ea typeface="Calibri" panose="020F0502020204030204" pitchFamily="34" charset="0"/>
                <a:cs typeface="Times New Roman" panose="02020603050405020304" pitchFamily="18" charset="0"/>
              </a:rPr>
              <a:t>Un municipio, en el presente ejercicio fiscal 2025, el día diez de diciembre, llevó a cabo la celebración de su Decima Primera Sesión Ordinaria de Cabildo, mediante la cual, sometió a discusión y aprobación, un punto denominado “</a:t>
            </a:r>
            <a:r>
              <a:rPr lang="es-MX" sz="1800" b="1" dirty="0">
                <a:effectLst/>
                <a:ea typeface="Calibri" panose="020F0502020204030204" pitchFamily="34" charset="0"/>
                <a:cs typeface="Times New Roman" panose="02020603050405020304" pitchFamily="18" charset="0"/>
              </a:rPr>
              <a:t>Análisis, discusión y aprobación de la autorización de la modificación de Presupuesto de Egresos del ejercicio fiscal 2025, para el otorgamiento de compensaciones y/o bonos a los integrantes del Ayuntamiento</a:t>
            </a:r>
            <a:r>
              <a:rPr lang="es-MX" sz="1800" dirty="0">
                <a:effectLst/>
                <a:ea typeface="Calibri" panose="020F0502020204030204" pitchFamily="34" charset="0"/>
                <a:cs typeface="Times New Roman" panose="02020603050405020304" pitchFamily="18" charset="0"/>
              </a:rPr>
              <a:t>”, lo anterior, por la cantidad total de $1,000,000.00 (un millón de pesos 00/100 M.N.), los cuales, serían pagados a favor del Presidente Municipal, el Síndico, así como a los regidores y presidentes de las diversas comunidades del municipio. Este punto en comento, fue aprobado por unanimidad del cabildo, por lo que, en dicha sesión se ordenó que se instruyera al Tesorero Municipal, realizar las modificaciones correspondientes, para el otorgamiento de bonos y/o compensaciones, realizando las adecuaciones técnicas al presupuesto de egresos del ejercicio fiscal 2025, incluyendo dicha asignación en el tabulador correspondiente. Asimismo, en cumplimiento al punto aprobado, el Tesorero realizó lo ordenado mediante la sesión referida.</a:t>
            </a:r>
          </a:p>
        </p:txBody>
      </p:sp>
    </p:spTree>
    <p:extLst>
      <p:ext uri="{BB962C8B-B14F-4D97-AF65-F5344CB8AC3E}">
        <p14:creationId xmlns:p14="http://schemas.microsoft.com/office/powerpoint/2010/main" val="37985398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graphicFrame>
        <p:nvGraphicFramePr>
          <p:cNvPr id="6" name="Tabla 5">
            <a:extLst>
              <a:ext uri="{FF2B5EF4-FFF2-40B4-BE49-F238E27FC236}">
                <a16:creationId xmlns:a16="http://schemas.microsoft.com/office/drawing/2014/main" id="{B5CE6A3D-010A-4047-B4CA-CA9762A821EA}"/>
              </a:ext>
            </a:extLst>
          </p:cNvPr>
          <p:cNvGraphicFramePr>
            <a:graphicFrameLocks noGrp="1"/>
          </p:cNvGraphicFramePr>
          <p:nvPr>
            <p:extLst>
              <p:ext uri="{D42A27DB-BD31-4B8C-83A1-F6EECF244321}">
                <p14:modId xmlns:p14="http://schemas.microsoft.com/office/powerpoint/2010/main" val="1679274724"/>
              </p:ext>
            </p:extLst>
          </p:nvPr>
        </p:nvGraphicFramePr>
        <p:xfrm>
          <a:off x="16751" y="2"/>
          <a:ext cx="12193198" cy="6857998"/>
        </p:xfrm>
        <a:graphic>
          <a:graphicData uri="http://schemas.openxmlformats.org/drawingml/2006/table">
            <a:tbl>
              <a:tblPr firstRow="1" firstCol="1" bandRow="1">
                <a:tableStyleId>{5C22544A-7EE6-4342-B048-85BDC9FD1C3A}</a:tableStyleId>
              </a:tblPr>
              <a:tblGrid>
                <a:gridCol w="1683712">
                  <a:extLst>
                    <a:ext uri="{9D8B030D-6E8A-4147-A177-3AD203B41FA5}">
                      <a16:colId xmlns:a16="http://schemas.microsoft.com/office/drawing/2014/main" val="1052040990"/>
                    </a:ext>
                  </a:extLst>
                </a:gridCol>
                <a:gridCol w="2197769">
                  <a:extLst>
                    <a:ext uri="{9D8B030D-6E8A-4147-A177-3AD203B41FA5}">
                      <a16:colId xmlns:a16="http://schemas.microsoft.com/office/drawing/2014/main" val="772449220"/>
                    </a:ext>
                  </a:extLst>
                </a:gridCol>
                <a:gridCol w="8311717">
                  <a:extLst>
                    <a:ext uri="{9D8B030D-6E8A-4147-A177-3AD203B41FA5}">
                      <a16:colId xmlns:a16="http://schemas.microsoft.com/office/drawing/2014/main" val="2597987592"/>
                    </a:ext>
                  </a:extLst>
                </a:gridCol>
              </a:tblGrid>
              <a:tr h="474081">
                <a:tc>
                  <a:txBody>
                    <a:bodyPr/>
                    <a:lstStyle/>
                    <a:p>
                      <a:pPr algn="ctr">
                        <a:lnSpc>
                          <a:spcPct val="150000"/>
                        </a:lnSpc>
                        <a:spcAft>
                          <a:spcPts val="800"/>
                        </a:spcAft>
                      </a:pPr>
                      <a:endParaRPr lang="es-MX" sz="1800">
                        <a:effectLst/>
                        <a:latin typeface="+mn-lt"/>
                        <a:ea typeface="Calibri" panose="020F0502020204030204" pitchFamily="34" charset="0"/>
                        <a:cs typeface="Times New Roman" panose="02020603050405020304" pitchFamily="18" charset="0"/>
                      </a:endParaRPr>
                    </a:p>
                  </a:txBody>
                  <a:tcPr marL="43016" marR="43016" marT="0" marB="0"/>
                </a:tc>
                <a:tc gridSpan="2">
                  <a:txBody>
                    <a:bodyPr/>
                    <a:lstStyle/>
                    <a:p>
                      <a:pPr algn="ctr">
                        <a:lnSpc>
                          <a:spcPct val="150000"/>
                        </a:lnSpc>
                        <a:spcAft>
                          <a:spcPts val="800"/>
                        </a:spcAft>
                      </a:pPr>
                      <a:r>
                        <a:rPr lang="es-MX" sz="1800">
                          <a:effectLst/>
                          <a:latin typeface="+mn-lt"/>
                        </a:rPr>
                        <a:t>ELEMENTOS DE ABUSO DE FUNCIONES</a:t>
                      </a:r>
                      <a:endParaRPr lang="es-MX" sz="1800">
                        <a:effectLst/>
                        <a:latin typeface="+mn-lt"/>
                        <a:ea typeface="Calibri" panose="020F0502020204030204" pitchFamily="34" charset="0"/>
                        <a:cs typeface="Times New Roman" panose="02020603050405020304" pitchFamily="18" charset="0"/>
                      </a:endParaRPr>
                    </a:p>
                  </a:txBody>
                  <a:tcPr marL="43016" marR="43016" marT="0" marB="0"/>
                </a:tc>
                <a:tc hMerge="1">
                  <a:txBody>
                    <a:bodyPr/>
                    <a:lstStyle/>
                    <a:p>
                      <a:endParaRPr lang="es-MX"/>
                    </a:p>
                  </a:txBody>
                  <a:tcPr/>
                </a:tc>
                <a:extLst>
                  <a:ext uri="{0D108BD9-81ED-4DB2-BD59-A6C34878D82A}">
                    <a16:rowId xmlns:a16="http://schemas.microsoft.com/office/drawing/2014/main" val="3936358401"/>
                  </a:ext>
                </a:extLst>
              </a:tr>
              <a:tr h="6383917">
                <a:tc>
                  <a:txBody>
                    <a:bodyPr/>
                    <a:lstStyle/>
                    <a:p>
                      <a:pPr algn="ctr">
                        <a:lnSpc>
                          <a:spcPct val="150000"/>
                        </a:lnSpc>
                        <a:spcAft>
                          <a:spcPts val="800"/>
                        </a:spcAft>
                      </a:pPr>
                      <a:endParaRPr lang="es-MX" sz="1800" dirty="0">
                        <a:solidFill>
                          <a:schemeClr val="tx1"/>
                        </a:solidFill>
                        <a:effectLst/>
                        <a:latin typeface="+mn-lt"/>
                        <a:ea typeface="Calibri" panose="020F0502020204030204" pitchFamily="34" charset="0"/>
                        <a:cs typeface="Times New Roman" panose="02020603050405020304" pitchFamily="18" charset="0"/>
                      </a:endParaRPr>
                    </a:p>
                    <a:p>
                      <a:pPr algn="ctr">
                        <a:lnSpc>
                          <a:spcPct val="150000"/>
                        </a:lnSpc>
                        <a:spcAft>
                          <a:spcPts val="800"/>
                        </a:spcAft>
                      </a:pPr>
                      <a:endParaRPr lang="es-MX" sz="1800" dirty="0">
                        <a:solidFill>
                          <a:schemeClr val="tx1"/>
                        </a:solidFill>
                        <a:effectLst/>
                        <a:latin typeface="+mn-lt"/>
                        <a:ea typeface="Calibri" panose="020F0502020204030204" pitchFamily="34" charset="0"/>
                        <a:cs typeface="Times New Roman" panose="02020603050405020304" pitchFamily="18" charset="0"/>
                      </a:endParaRPr>
                    </a:p>
                    <a:p>
                      <a:pPr algn="ctr">
                        <a:lnSpc>
                          <a:spcPct val="150000"/>
                        </a:lnSpc>
                        <a:spcAft>
                          <a:spcPts val="800"/>
                        </a:spcAft>
                      </a:pPr>
                      <a:endParaRPr lang="es-MX" sz="1800" dirty="0">
                        <a:solidFill>
                          <a:schemeClr val="tx1"/>
                        </a:solidFill>
                        <a:effectLst/>
                        <a:latin typeface="+mn-lt"/>
                        <a:ea typeface="Calibri" panose="020F0502020204030204" pitchFamily="34" charset="0"/>
                        <a:cs typeface="Times New Roman" panose="02020603050405020304" pitchFamily="18" charset="0"/>
                      </a:endParaRPr>
                    </a:p>
                    <a:p>
                      <a:pPr algn="ctr">
                        <a:lnSpc>
                          <a:spcPct val="150000"/>
                        </a:lnSpc>
                        <a:spcAft>
                          <a:spcPts val="800"/>
                        </a:spcAft>
                      </a:pPr>
                      <a:endParaRPr lang="es-MX" sz="1800" dirty="0">
                        <a:solidFill>
                          <a:schemeClr val="tx1"/>
                        </a:solidFill>
                        <a:effectLst/>
                        <a:latin typeface="+mn-lt"/>
                        <a:ea typeface="Calibri" panose="020F0502020204030204" pitchFamily="34" charset="0"/>
                        <a:cs typeface="Times New Roman" panose="02020603050405020304" pitchFamily="18" charset="0"/>
                      </a:endParaRPr>
                    </a:p>
                    <a:p>
                      <a:pPr algn="ctr">
                        <a:lnSpc>
                          <a:spcPct val="150000"/>
                        </a:lnSpc>
                        <a:spcAft>
                          <a:spcPts val="800"/>
                        </a:spcAft>
                      </a:pPr>
                      <a:r>
                        <a:rPr lang="es-MX" sz="1800" dirty="0">
                          <a:solidFill>
                            <a:schemeClr val="tx1"/>
                          </a:solidFill>
                          <a:effectLst/>
                          <a:latin typeface="+mn-lt"/>
                          <a:ea typeface="Calibri" panose="020F0502020204030204" pitchFamily="34" charset="0"/>
                          <a:cs typeface="Times New Roman" panose="02020603050405020304" pitchFamily="18" charset="0"/>
                        </a:rPr>
                        <a:t>PRIMER ELEMENTO</a:t>
                      </a:r>
                    </a:p>
                  </a:txBody>
                  <a:tcPr marL="43016" marR="43016" marT="0" marB="0">
                    <a:solidFill>
                      <a:schemeClr val="accent1">
                        <a:lumMod val="20000"/>
                        <a:lumOff val="80000"/>
                      </a:schemeClr>
                    </a:solidFill>
                  </a:tcPr>
                </a:tc>
                <a:tc>
                  <a:txBody>
                    <a:bodyPr/>
                    <a:lstStyle/>
                    <a:p>
                      <a:pPr algn="just">
                        <a:lnSpc>
                          <a:spcPct val="150000"/>
                        </a:lnSpc>
                        <a:spcAft>
                          <a:spcPts val="800"/>
                        </a:spcAft>
                      </a:pPr>
                      <a:r>
                        <a:rPr lang="es-MX" sz="1800" dirty="0">
                          <a:effectLst/>
                          <a:latin typeface="+mn-lt"/>
                        </a:rPr>
                        <a:t> </a:t>
                      </a:r>
                    </a:p>
                    <a:p>
                      <a:pPr algn="just">
                        <a:lnSpc>
                          <a:spcPct val="150000"/>
                        </a:lnSpc>
                        <a:spcAft>
                          <a:spcPts val="800"/>
                        </a:spcAft>
                      </a:pPr>
                      <a:r>
                        <a:rPr lang="es-MX" sz="1800" dirty="0">
                          <a:effectLst/>
                          <a:latin typeface="+mn-lt"/>
                        </a:rPr>
                        <a:t> </a:t>
                      </a:r>
                    </a:p>
                    <a:p>
                      <a:pPr algn="just">
                        <a:lnSpc>
                          <a:spcPct val="150000"/>
                        </a:lnSpc>
                        <a:spcAft>
                          <a:spcPts val="800"/>
                        </a:spcAft>
                      </a:pPr>
                      <a:r>
                        <a:rPr lang="es-MX" sz="1800" dirty="0">
                          <a:effectLst/>
                          <a:latin typeface="+mn-lt"/>
                        </a:rPr>
                        <a:t> </a:t>
                      </a:r>
                    </a:p>
                    <a:p>
                      <a:pPr algn="just">
                        <a:lnSpc>
                          <a:spcPct val="150000"/>
                        </a:lnSpc>
                        <a:spcAft>
                          <a:spcPts val="800"/>
                        </a:spcAft>
                      </a:pPr>
                      <a:r>
                        <a:rPr lang="es-MX" sz="1800" dirty="0">
                          <a:effectLst/>
                          <a:latin typeface="+mn-lt"/>
                        </a:rPr>
                        <a:t> </a:t>
                      </a:r>
                    </a:p>
                    <a:p>
                      <a:pPr algn="ctr">
                        <a:lnSpc>
                          <a:spcPct val="150000"/>
                        </a:lnSpc>
                        <a:spcAft>
                          <a:spcPts val="800"/>
                        </a:spcAft>
                      </a:pPr>
                      <a:r>
                        <a:rPr lang="es-MX" sz="1800" b="1" dirty="0">
                          <a:effectLst/>
                          <a:latin typeface="+mn-lt"/>
                        </a:rPr>
                        <a:t> LOS SERVIDORES PÚBLICOS</a:t>
                      </a:r>
                      <a:endParaRPr lang="es-MX" sz="1800" b="1" dirty="0">
                        <a:effectLst/>
                        <a:latin typeface="+mn-lt"/>
                        <a:ea typeface="Calibri" panose="020F0502020204030204" pitchFamily="34" charset="0"/>
                        <a:cs typeface="Times New Roman" panose="02020603050405020304" pitchFamily="18" charset="0"/>
                      </a:endParaRPr>
                    </a:p>
                  </a:txBody>
                  <a:tcPr marL="43016" marR="43016" marT="0" marB="0">
                    <a:solidFill>
                      <a:schemeClr val="accent1">
                        <a:lumMod val="20000"/>
                        <a:lumOff val="80000"/>
                      </a:schemeClr>
                    </a:solidFill>
                  </a:tcPr>
                </a:tc>
                <a:tc>
                  <a:txBody>
                    <a:bodyPr/>
                    <a:lstStyle/>
                    <a:p>
                      <a:pPr algn="just">
                        <a:lnSpc>
                          <a:spcPct val="150000"/>
                        </a:lnSpc>
                        <a:spcAft>
                          <a:spcPts val="800"/>
                        </a:spcAft>
                      </a:pPr>
                      <a:r>
                        <a:rPr lang="es-MX" sz="1800" dirty="0">
                          <a:effectLst/>
                          <a:latin typeface="+mn-lt"/>
                        </a:rPr>
                        <a:t>De acuerdo a los hechos planteados, corresponden al Presidente Municipal, Síndico, Regidores y Presidentes de Comunidad, los cuales, pueden ser acreditados como tal, mediante la documentación siguiente:</a:t>
                      </a:r>
                    </a:p>
                    <a:p>
                      <a:pPr marL="342900" lvl="0" indent="-342900" algn="just">
                        <a:lnSpc>
                          <a:spcPct val="150000"/>
                        </a:lnSpc>
                        <a:buFont typeface="+mj-lt"/>
                        <a:buAutoNum type="arabicPeriod"/>
                      </a:pPr>
                      <a:r>
                        <a:rPr lang="es-MX" sz="1800" dirty="0">
                          <a:effectLst/>
                          <a:latin typeface="+mn-lt"/>
                        </a:rPr>
                        <a:t>Periódico Oficial del Gobierno del Estado, mediante el cual, se realizó la integración de los ayuntamientos y asignación de regidurías, y especialmente, la integración de la administración de dicho municipio;</a:t>
                      </a:r>
                    </a:p>
                    <a:p>
                      <a:pPr marL="0" lvl="0" indent="0" algn="just">
                        <a:lnSpc>
                          <a:spcPct val="150000"/>
                        </a:lnSpc>
                        <a:buFont typeface="+mj-lt"/>
                        <a:buNone/>
                      </a:pPr>
                      <a:endParaRPr lang="es-MX" sz="1800" dirty="0">
                        <a:effectLst/>
                        <a:latin typeface="+mn-lt"/>
                      </a:endParaRPr>
                    </a:p>
                    <a:p>
                      <a:pPr marL="342900" lvl="0" indent="-342900" algn="just">
                        <a:lnSpc>
                          <a:spcPct val="150000"/>
                        </a:lnSpc>
                        <a:buFont typeface="+mj-lt"/>
                        <a:buAutoNum type="arabicPeriod" startAt="2"/>
                      </a:pPr>
                      <a:r>
                        <a:rPr lang="es-MX" sz="1800" dirty="0">
                          <a:effectLst/>
                          <a:latin typeface="+mn-lt"/>
                        </a:rPr>
                        <a:t>Constancias de Mayoría y Validez, correspondientes al Presidente Municipal, así como a los Presidentes de Comunidad, expedidas por la autoridad electoral correspondiente; y</a:t>
                      </a:r>
                    </a:p>
                    <a:p>
                      <a:pPr marL="0" lvl="0" indent="0" algn="just">
                        <a:lnSpc>
                          <a:spcPct val="150000"/>
                        </a:lnSpc>
                        <a:buFont typeface="+mj-lt"/>
                        <a:buNone/>
                      </a:pPr>
                      <a:endParaRPr lang="es-MX" sz="1800" dirty="0">
                        <a:effectLst/>
                        <a:latin typeface="+mn-lt"/>
                      </a:endParaRPr>
                    </a:p>
                    <a:p>
                      <a:pPr marL="342900" lvl="0" indent="-342900" algn="just">
                        <a:lnSpc>
                          <a:spcPct val="150000"/>
                        </a:lnSpc>
                        <a:spcAft>
                          <a:spcPts val="800"/>
                        </a:spcAft>
                        <a:buFont typeface="+mj-lt"/>
                        <a:buAutoNum type="arabicPeriod" startAt="3"/>
                      </a:pPr>
                      <a:r>
                        <a:rPr lang="es-MX" sz="1800" dirty="0">
                          <a:effectLst/>
                          <a:latin typeface="+mn-lt"/>
                        </a:rPr>
                        <a:t>Acta de la Sesión Solemne de Instalación del Ayuntamiento de Huamantla, para verificar que aquellos servidores públicos tomaron protesta del cargo, como lo señala la Ley Municipal del Estado de Tlaxcala.</a:t>
                      </a:r>
                    </a:p>
                    <a:p>
                      <a:pPr algn="just">
                        <a:lnSpc>
                          <a:spcPct val="150000"/>
                        </a:lnSpc>
                        <a:spcAft>
                          <a:spcPts val="800"/>
                        </a:spcAft>
                      </a:pPr>
                      <a:r>
                        <a:rPr lang="es-MX" sz="1800" dirty="0">
                          <a:effectLst/>
                          <a:latin typeface="+mn-lt"/>
                        </a:rPr>
                        <a:t> </a:t>
                      </a:r>
                      <a:endParaRPr lang="es-MX" sz="1800" dirty="0">
                        <a:effectLst/>
                        <a:latin typeface="+mn-lt"/>
                        <a:ea typeface="Calibri" panose="020F0502020204030204" pitchFamily="34" charset="0"/>
                        <a:cs typeface="Times New Roman" panose="02020603050405020304" pitchFamily="18" charset="0"/>
                      </a:endParaRPr>
                    </a:p>
                  </a:txBody>
                  <a:tcPr marL="43016" marR="43016" marT="0" marB="0">
                    <a:solidFill>
                      <a:schemeClr val="accent1">
                        <a:lumMod val="20000"/>
                        <a:lumOff val="80000"/>
                      </a:schemeClr>
                    </a:solidFill>
                  </a:tcPr>
                </a:tc>
                <a:extLst>
                  <a:ext uri="{0D108BD9-81ED-4DB2-BD59-A6C34878D82A}">
                    <a16:rowId xmlns:a16="http://schemas.microsoft.com/office/drawing/2014/main" val="140223831"/>
                  </a:ext>
                </a:extLst>
              </a:tr>
            </a:tbl>
          </a:graphicData>
        </a:graphic>
      </p:graphicFrame>
    </p:spTree>
    <p:extLst>
      <p:ext uri="{BB962C8B-B14F-4D97-AF65-F5344CB8AC3E}">
        <p14:creationId xmlns:p14="http://schemas.microsoft.com/office/powerpoint/2010/main" val="29475694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graphicFrame>
        <p:nvGraphicFramePr>
          <p:cNvPr id="3" name="Tabla 2">
            <a:extLst>
              <a:ext uri="{FF2B5EF4-FFF2-40B4-BE49-F238E27FC236}">
                <a16:creationId xmlns:a16="http://schemas.microsoft.com/office/drawing/2014/main" id="{6608EA82-73DB-4CDD-8BE8-B13F7705B9C5}"/>
              </a:ext>
            </a:extLst>
          </p:cNvPr>
          <p:cNvGraphicFramePr>
            <a:graphicFrameLocks noGrp="1"/>
          </p:cNvGraphicFramePr>
          <p:nvPr>
            <p:extLst>
              <p:ext uri="{D42A27DB-BD31-4B8C-83A1-F6EECF244321}">
                <p14:modId xmlns:p14="http://schemas.microsoft.com/office/powerpoint/2010/main" val="4182990195"/>
              </p:ext>
            </p:extLst>
          </p:nvPr>
        </p:nvGraphicFramePr>
        <p:xfrm>
          <a:off x="16751" y="0"/>
          <a:ext cx="12193197" cy="7122695"/>
        </p:xfrm>
        <a:graphic>
          <a:graphicData uri="http://schemas.openxmlformats.org/drawingml/2006/table">
            <a:tbl>
              <a:tblPr firstRow="1" firstCol="1" bandRow="1">
                <a:tableStyleId>{5C22544A-7EE6-4342-B048-85BDC9FD1C3A}</a:tableStyleId>
              </a:tblPr>
              <a:tblGrid>
                <a:gridCol w="1350671">
                  <a:extLst>
                    <a:ext uri="{9D8B030D-6E8A-4147-A177-3AD203B41FA5}">
                      <a16:colId xmlns:a16="http://schemas.microsoft.com/office/drawing/2014/main" val="2282859750"/>
                    </a:ext>
                  </a:extLst>
                </a:gridCol>
                <a:gridCol w="4681576">
                  <a:extLst>
                    <a:ext uri="{9D8B030D-6E8A-4147-A177-3AD203B41FA5}">
                      <a16:colId xmlns:a16="http://schemas.microsoft.com/office/drawing/2014/main" val="4085542926"/>
                    </a:ext>
                  </a:extLst>
                </a:gridCol>
                <a:gridCol w="6160950">
                  <a:extLst>
                    <a:ext uri="{9D8B030D-6E8A-4147-A177-3AD203B41FA5}">
                      <a16:colId xmlns:a16="http://schemas.microsoft.com/office/drawing/2014/main" val="496685190"/>
                    </a:ext>
                  </a:extLst>
                </a:gridCol>
              </a:tblGrid>
              <a:tr h="7122695">
                <a:tc>
                  <a:txBody>
                    <a:bodyPr/>
                    <a:lstStyle/>
                    <a:p>
                      <a:pPr algn="ctr">
                        <a:lnSpc>
                          <a:spcPct val="150000"/>
                        </a:lnSpc>
                        <a:spcAft>
                          <a:spcPts val="800"/>
                        </a:spcAft>
                      </a:pPr>
                      <a:r>
                        <a:rPr lang="es-MX" sz="1800" dirty="0">
                          <a:solidFill>
                            <a:schemeClr val="tx1"/>
                          </a:solidFill>
                          <a:effectLst/>
                        </a:rPr>
                        <a:t> </a:t>
                      </a:r>
                    </a:p>
                    <a:p>
                      <a:pPr algn="ctr">
                        <a:lnSpc>
                          <a:spcPct val="150000"/>
                        </a:lnSpc>
                        <a:spcAft>
                          <a:spcPts val="800"/>
                        </a:spcAft>
                      </a:pPr>
                      <a:r>
                        <a:rPr lang="es-MX" sz="1800" dirty="0">
                          <a:solidFill>
                            <a:schemeClr val="tx1"/>
                          </a:solidFill>
                          <a:effectLst/>
                        </a:rPr>
                        <a:t> </a:t>
                      </a:r>
                    </a:p>
                    <a:p>
                      <a:pPr algn="ctr">
                        <a:lnSpc>
                          <a:spcPct val="150000"/>
                        </a:lnSpc>
                        <a:spcAft>
                          <a:spcPts val="800"/>
                        </a:spcAft>
                      </a:pPr>
                      <a:r>
                        <a:rPr lang="es-MX" sz="1800" dirty="0">
                          <a:solidFill>
                            <a:schemeClr val="tx1"/>
                          </a:solidFill>
                          <a:effectLst/>
                        </a:rPr>
                        <a:t> </a:t>
                      </a:r>
                    </a:p>
                    <a:p>
                      <a:pPr algn="ctr">
                        <a:lnSpc>
                          <a:spcPct val="150000"/>
                        </a:lnSpc>
                        <a:spcAft>
                          <a:spcPts val="800"/>
                        </a:spcAft>
                      </a:pPr>
                      <a:r>
                        <a:rPr lang="es-MX" sz="1800" dirty="0">
                          <a:solidFill>
                            <a:schemeClr val="tx1"/>
                          </a:solidFill>
                          <a:effectLst/>
                        </a:rPr>
                        <a:t> </a:t>
                      </a:r>
                    </a:p>
                    <a:p>
                      <a:pPr algn="ctr">
                        <a:lnSpc>
                          <a:spcPct val="150000"/>
                        </a:lnSpc>
                        <a:spcAft>
                          <a:spcPts val="800"/>
                        </a:spcAft>
                      </a:pPr>
                      <a:r>
                        <a:rPr lang="es-MX" sz="1800" dirty="0">
                          <a:solidFill>
                            <a:schemeClr val="tx1"/>
                          </a:solidFill>
                          <a:effectLst/>
                        </a:rPr>
                        <a:t>SEGUNDO ELEMENTO</a:t>
                      </a:r>
                      <a:endParaRPr lang="es-MX"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3118" marR="23118" marT="0" marB="0">
                    <a:solidFill>
                      <a:schemeClr val="accent1">
                        <a:lumMod val="20000"/>
                        <a:lumOff val="80000"/>
                      </a:schemeClr>
                    </a:solidFill>
                  </a:tcPr>
                </a:tc>
                <a:tc>
                  <a:txBody>
                    <a:bodyPr/>
                    <a:lstStyle/>
                    <a:p>
                      <a:pPr algn="just">
                        <a:lnSpc>
                          <a:spcPct val="150000"/>
                        </a:lnSpc>
                        <a:spcAft>
                          <a:spcPts val="800"/>
                        </a:spcAft>
                      </a:pPr>
                      <a:r>
                        <a:rPr lang="es-MX" sz="1800" dirty="0">
                          <a:solidFill>
                            <a:schemeClr val="tx1"/>
                          </a:solidFill>
                          <a:effectLst/>
                        </a:rPr>
                        <a:t> </a:t>
                      </a:r>
                    </a:p>
                    <a:p>
                      <a:pPr algn="just">
                        <a:lnSpc>
                          <a:spcPct val="150000"/>
                        </a:lnSpc>
                        <a:spcAft>
                          <a:spcPts val="800"/>
                        </a:spcAft>
                      </a:pPr>
                      <a:r>
                        <a:rPr lang="es-MX" sz="1800" dirty="0">
                          <a:solidFill>
                            <a:schemeClr val="tx1"/>
                          </a:solidFill>
                          <a:effectLst/>
                        </a:rPr>
                        <a:t> </a:t>
                      </a:r>
                    </a:p>
                    <a:p>
                      <a:pPr algn="just">
                        <a:lnSpc>
                          <a:spcPct val="150000"/>
                        </a:lnSpc>
                        <a:spcAft>
                          <a:spcPts val="800"/>
                        </a:spcAft>
                      </a:pPr>
                      <a:r>
                        <a:rPr lang="es-MX" sz="1800" dirty="0">
                          <a:solidFill>
                            <a:schemeClr val="tx1"/>
                          </a:solidFill>
                          <a:effectLst/>
                        </a:rPr>
                        <a:t> </a:t>
                      </a:r>
                    </a:p>
                    <a:p>
                      <a:pPr algn="just">
                        <a:lnSpc>
                          <a:spcPct val="150000"/>
                        </a:lnSpc>
                        <a:spcAft>
                          <a:spcPts val="800"/>
                        </a:spcAft>
                      </a:pPr>
                      <a:r>
                        <a:rPr lang="es-MX" sz="1800" dirty="0">
                          <a:solidFill>
                            <a:schemeClr val="tx1"/>
                          </a:solidFill>
                          <a:effectLst/>
                        </a:rPr>
                        <a:t> </a:t>
                      </a:r>
                    </a:p>
                    <a:p>
                      <a:pPr algn="ctr">
                        <a:lnSpc>
                          <a:spcPct val="150000"/>
                        </a:lnSpc>
                        <a:spcAft>
                          <a:spcPts val="800"/>
                        </a:spcAft>
                      </a:pPr>
                      <a:r>
                        <a:rPr lang="es-MX" sz="1800" dirty="0">
                          <a:solidFill>
                            <a:schemeClr val="tx1"/>
                          </a:solidFill>
                          <a:effectLst/>
                        </a:rPr>
                        <a:t>SE VALGA DE ATRIBUCIONES QUE TENGAN CONFERIDAS PARA REALIZAR UN ACTO ARBITRARIO</a:t>
                      </a:r>
                      <a:endParaRPr lang="es-MX"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3118" marR="23118" marT="0" marB="0">
                    <a:solidFill>
                      <a:schemeClr val="accent1">
                        <a:lumMod val="20000"/>
                        <a:lumOff val="80000"/>
                      </a:schemeClr>
                    </a:solidFill>
                  </a:tcPr>
                </a:tc>
                <a:tc>
                  <a:txBody>
                    <a:bodyPr/>
                    <a:lstStyle/>
                    <a:p>
                      <a:pPr algn="just">
                        <a:lnSpc>
                          <a:spcPct val="150000"/>
                        </a:lnSpc>
                        <a:spcAft>
                          <a:spcPts val="800"/>
                        </a:spcAft>
                      </a:pPr>
                      <a:r>
                        <a:rPr lang="es-MX" sz="1800" b="0" dirty="0">
                          <a:solidFill>
                            <a:schemeClr val="tx1"/>
                          </a:solidFill>
                          <a:effectLst/>
                        </a:rPr>
                        <a:t>El ayuntamiento, como órgano colegiado, se encuentra posibilitado para aprobar los acuerdos sometidos a su consideración, de acuerdo a lo señalado en los artículos siguientes:</a:t>
                      </a:r>
                    </a:p>
                    <a:p>
                      <a:pPr algn="just">
                        <a:lnSpc>
                          <a:spcPct val="150000"/>
                        </a:lnSpc>
                        <a:spcAft>
                          <a:spcPts val="800"/>
                        </a:spcAft>
                      </a:pPr>
                      <a:endParaRPr lang="es-MX" sz="700" b="0" dirty="0">
                        <a:solidFill>
                          <a:schemeClr val="tx1"/>
                        </a:solidFill>
                        <a:effectLst/>
                      </a:endParaRPr>
                    </a:p>
                    <a:p>
                      <a:pPr marL="449263" indent="0" algn="just">
                        <a:lnSpc>
                          <a:spcPct val="100000"/>
                        </a:lnSpc>
                        <a:spcAft>
                          <a:spcPts val="800"/>
                        </a:spcAft>
                      </a:pPr>
                      <a:r>
                        <a:rPr lang="es-MX" sz="1800" b="1" dirty="0">
                          <a:solidFill>
                            <a:schemeClr val="tx1"/>
                          </a:solidFill>
                          <a:effectLst/>
                        </a:rPr>
                        <a:t>Artículo. 41</a:t>
                      </a:r>
                      <a:r>
                        <a:rPr lang="es-MX" sz="1800" b="0" dirty="0">
                          <a:solidFill>
                            <a:schemeClr val="tx1"/>
                          </a:solidFill>
                          <a:effectLst/>
                        </a:rPr>
                        <a:t>. Son facultades y obligaciones de la persona titular de la presidencia municipal:</a:t>
                      </a:r>
                    </a:p>
                    <a:p>
                      <a:pPr marL="449263" indent="0" algn="just">
                        <a:lnSpc>
                          <a:spcPct val="100000"/>
                        </a:lnSpc>
                        <a:spcAft>
                          <a:spcPts val="800"/>
                        </a:spcAft>
                      </a:pPr>
                      <a:r>
                        <a:rPr lang="es-MX" sz="1800" b="0" dirty="0">
                          <a:solidFill>
                            <a:schemeClr val="tx1"/>
                          </a:solidFill>
                          <a:effectLst/>
                        </a:rPr>
                        <a:t>(…)</a:t>
                      </a:r>
                    </a:p>
                    <a:p>
                      <a:pPr marL="449263" indent="0" algn="just">
                        <a:lnSpc>
                          <a:spcPct val="100000"/>
                        </a:lnSpc>
                        <a:spcAft>
                          <a:spcPts val="800"/>
                        </a:spcAft>
                      </a:pPr>
                      <a:r>
                        <a:rPr lang="es-MX" sz="1800" b="0" dirty="0">
                          <a:solidFill>
                            <a:schemeClr val="tx1"/>
                          </a:solidFill>
                          <a:effectLst/>
                        </a:rPr>
                        <a:t>II. Presidir los debates con voz y voto en las reuniones de cabildo;</a:t>
                      </a:r>
                    </a:p>
                    <a:p>
                      <a:pPr marL="722313" indent="-342900" algn="just">
                        <a:lnSpc>
                          <a:spcPct val="150000"/>
                        </a:lnSpc>
                        <a:spcAft>
                          <a:spcPts val="800"/>
                        </a:spcAft>
                      </a:pPr>
                      <a:r>
                        <a:rPr lang="es-MX" sz="1800" b="0" dirty="0">
                          <a:solidFill>
                            <a:schemeClr val="tx1"/>
                          </a:solidFill>
                          <a:effectLst/>
                        </a:rPr>
                        <a:t> </a:t>
                      </a:r>
                      <a:r>
                        <a:rPr lang="es-MX" sz="1800" b="1" dirty="0">
                          <a:solidFill>
                            <a:schemeClr val="tx1"/>
                          </a:solidFill>
                          <a:effectLst/>
                        </a:rPr>
                        <a:t>Artículo 42</a:t>
                      </a:r>
                      <a:r>
                        <a:rPr lang="es-MX" sz="1800" b="0" dirty="0">
                          <a:solidFill>
                            <a:schemeClr val="tx1"/>
                          </a:solidFill>
                          <a:effectLst/>
                        </a:rPr>
                        <a:t>. Las obligaciones y facultades del síndico son:</a:t>
                      </a:r>
                    </a:p>
                    <a:p>
                      <a:pPr marL="858837" lvl="0" indent="-400050" algn="just">
                        <a:lnSpc>
                          <a:spcPct val="150000"/>
                        </a:lnSpc>
                        <a:spcAft>
                          <a:spcPts val="800"/>
                        </a:spcAft>
                        <a:buFont typeface="+mj-lt"/>
                        <a:buAutoNum type="romanUcPeriod"/>
                        <a:tabLst>
                          <a:tab pos="625475" algn="l"/>
                        </a:tabLst>
                      </a:pPr>
                      <a:r>
                        <a:rPr lang="es-MX" sz="1800" b="0" dirty="0">
                          <a:solidFill>
                            <a:schemeClr val="tx1"/>
                          </a:solidFill>
                          <a:effectLst/>
                        </a:rPr>
                        <a:t>Asistir a las sesiones de cabildo con voz y voto;</a:t>
                      </a:r>
                    </a:p>
                    <a:p>
                      <a:pPr marL="458787" lvl="0" indent="0" algn="just">
                        <a:lnSpc>
                          <a:spcPct val="150000"/>
                        </a:lnSpc>
                        <a:spcAft>
                          <a:spcPts val="800"/>
                        </a:spcAft>
                        <a:buFont typeface="+mj-lt"/>
                        <a:buNone/>
                        <a:tabLst>
                          <a:tab pos="625475" algn="l"/>
                        </a:tabLst>
                      </a:pPr>
                      <a:r>
                        <a:rPr lang="es-MX" sz="1800" b="1" dirty="0">
                          <a:solidFill>
                            <a:schemeClr val="tx1"/>
                          </a:solidFill>
                          <a:effectLst/>
                        </a:rPr>
                        <a:t>Artículo 45</a:t>
                      </a:r>
                      <a:r>
                        <a:rPr lang="es-MX" sz="1800" b="0" dirty="0">
                          <a:solidFill>
                            <a:schemeClr val="tx1"/>
                          </a:solidFill>
                          <a:effectLst/>
                        </a:rPr>
                        <a:t>. Son obligaciones de los regidores:</a:t>
                      </a:r>
                    </a:p>
                    <a:p>
                      <a:pPr marL="458787" lvl="0" indent="0" algn="just">
                        <a:lnSpc>
                          <a:spcPct val="150000"/>
                        </a:lnSpc>
                        <a:spcAft>
                          <a:spcPts val="800"/>
                        </a:spcAft>
                        <a:buFont typeface="+mj-lt"/>
                        <a:buNone/>
                        <a:tabLst>
                          <a:tab pos="625475" algn="l"/>
                        </a:tabLst>
                      </a:pPr>
                      <a:r>
                        <a:rPr lang="es-MX" sz="1800" b="0" dirty="0">
                          <a:solidFill>
                            <a:schemeClr val="tx1"/>
                          </a:solidFill>
                          <a:effectLst/>
                        </a:rPr>
                        <a:t>I. Asistir a las sesiones de cabildo con voz y voto.</a:t>
                      </a:r>
                    </a:p>
                    <a:p>
                      <a:pPr marL="458787" lvl="0" indent="0" algn="just">
                        <a:lnSpc>
                          <a:spcPct val="150000"/>
                        </a:lnSpc>
                        <a:spcAft>
                          <a:spcPts val="800"/>
                        </a:spcAft>
                        <a:buFont typeface="+mj-lt"/>
                        <a:buNone/>
                        <a:tabLst>
                          <a:tab pos="625475" algn="l"/>
                        </a:tabLst>
                      </a:pPr>
                      <a:r>
                        <a:rPr lang="es-MX" sz="1800" b="1" dirty="0">
                          <a:solidFill>
                            <a:schemeClr val="tx1"/>
                          </a:solidFill>
                          <a:effectLst/>
                        </a:rPr>
                        <a:t>Artículo 120</a:t>
                      </a:r>
                      <a:r>
                        <a:rPr lang="es-MX" sz="1800" b="0" dirty="0">
                          <a:solidFill>
                            <a:schemeClr val="tx1"/>
                          </a:solidFill>
                          <a:effectLst/>
                        </a:rPr>
                        <a:t>. Son facultades y obligaciones de los presidentes de comunidad:</a:t>
                      </a:r>
                    </a:p>
                    <a:p>
                      <a:pPr marL="898525" lvl="0" indent="-352425" algn="just">
                        <a:lnSpc>
                          <a:spcPct val="150000"/>
                        </a:lnSpc>
                        <a:spcAft>
                          <a:spcPts val="800"/>
                        </a:spcAft>
                        <a:buFont typeface="+mj-lt"/>
                        <a:buNone/>
                      </a:pPr>
                      <a:r>
                        <a:rPr lang="es-MX" sz="1800" b="0" dirty="0">
                          <a:solidFill>
                            <a:schemeClr val="tx1"/>
                          </a:solidFill>
                          <a:effectLst/>
                        </a:rPr>
                        <a:t>I. Acudir a las sesiones de cabildo con voz y voto; </a:t>
                      </a:r>
                    </a:p>
                  </a:txBody>
                  <a:tcPr marL="23118" marR="23118" marT="0" marB="0">
                    <a:solidFill>
                      <a:schemeClr val="accent1">
                        <a:lumMod val="20000"/>
                        <a:lumOff val="80000"/>
                      </a:schemeClr>
                    </a:solidFill>
                  </a:tcPr>
                </a:tc>
                <a:extLst>
                  <a:ext uri="{0D108BD9-81ED-4DB2-BD59-A6C34878D82A}">
                    <a16:rowId xmlns:a16="http://schemas.microsoft.com/office/drawing/2014/main" val="3821592415"/>
                  </a:ext>
                </a:extLst>
              </a:tr>
            </a:tbl>
          </a:graphicData>
        </a:graphic>
      </p:graphicFrame>
    </p:spTree>
    <p:extLst>
      <p:ext uri="{BB962C8B-B14F-4D97-AF65-F5344CB8AC3E}">
        <p14:creationId xmlns:p14="http://schemas.microsoft.com/office/powerpoint/2010/main" val="19043963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graphicFrame>
        <p:nvGraphicFramePr>
          <p:cNvPr id="5" name="Tabla 4">
            <a:extLst>
              <a:ext uri="{FF2B5EF4-FFF2-40B4-BE49-F238E27FC236}">
                <a16:creationId xmlns:a16="http://schemas.microsoft.com/office/drawing/2014/main" id="{55735814-E185-427C-818B-032A28FBE52A}"/>
              </a:ext>
            </a:extLst>
          </p:cNvPr>
          <p:cNvGraphicFramePr>
            <a:graphicFrameLocks noGrp="1"/>
          </p:cNvGraphicFramePr>
          <p:nvPr>
            <p:extLst>
              <p:ext uri="{D42A27DB-BD31-4B8C-83A1-F6EECF244321}">
                <p14:modId xmlns:p14="http://schemas.microsoft.com/office/powerpoint/2010/main" val="3971775540"/>
              </p:ext>
            </p:extLst>
          </p:nvPr>
        </p:nvGraphicFramePr>
        <p:xfrm>
          <a:off x="1" y="0"/>
          <a:ext cx="12175248" cy="6857999"/>
        </p:xfrm>
        <a:graphic>
          <a:graphicData uri="http://schemas.openxmlformats.org/drawingml/2006/table">
            <a:tbl>
              <a:tblPr firstRow="1" firstCol="1" bandRow="1">
                <a:tableStyleId>{5C22544A-7EE6-4342-B048-85BDC9FD1C3A}</a:tableStyleId>
              </a:tblPr>
              <a:tblGrid>
                <a:gridCol w="1299410">
                  <a:extLst>
                    <a:ext uri="{9D8B030D-6E8A-4147-A177-3AD203B41FA5}">
                      <a16:colId xmlns:a16="http://schemas.microsoft.com/office/drawing/2014/main" val="2282859750"/>
                    </a:ext>
                  </a:extLst>
                </a:gridCol>
                <a:gridCol w="4949579">
                  <a:extLst>
                    <a:ext uri="{9D8B030D-6E8A-4147-A177-3AD203B41FA5}">
                      <a16:colId xmlns:a16="http://schemas.microsoft.com/office/drawing/2014/main" val="4085542926"/>
                    </a:ext>
                  </a:extLst>
                </a:gridCol>
                <a:gridCol w="5926259">
                  <a:extLst>
                    <a:ext uri="{9D8B030D-6E8A-4147-A177-3AD203B41FA5}">
                      <a16:colId xmlns:a16="http://schemas.microsoft.com/office/drawing/2014/main" val="496685190"/>
                    </a:ext>
                  </a:extLst>
                </a:gridCol>
              </a:tblGrid>
              <a:tr h="6857999">
                <a:tc>
                  <a:txBody>
                    <a:bodyPr/>
                    <a:lstStyle/>
                    <a:p>
                      <a:pPr algn="ctr">
                        <a:lnSpc>
                          <a:spcPct val="150000"/>
                        </a:lnSpc>
                        <a:spcAft>
                          <a:spcPts val="800"/>
                        </a:spcAft>
                      </a:pPr>
                      <a:r>
                        <a:rPr lang="es-MX" sz="1000" dirty="0">
                          <a:solidFill>
                            <a:schemeClr val="tx1"/>
                          </a:solidFill>
                          <a:effectLst/>
                        </a:rPr>
                        <a:t> </a:t>
                      </a:r>
                    </a:p>
                    <a:p>
                      <a:pPr algn="ctr">
                        <a:lnSpc>
                          <a:spcPct val="150000"/>
                        </a:lnSpc>
                        <a:spcAft>
                          <a:spcPts val="800"/>
                        </a:spcAft>
                      </a:pPr>
                      <a:r>
                        <a:rPr lang="es-MX" sz="1000" dirty="0">
                          <a:solidFill>
                            <a:schemeClr val="tx1"/>
                          </a:solidFill>
                          <a:effectLst/>
                        </a:rPr>
                        <a:t> </a:t>
                      </a:r>
                    </a:p>
                    <a:p>
                      <a:pPr algn="ctr">
                        <a:lnSpc>
                          <a:spcPct val="150000"/>
                        </a:lnSpc>
                        <a:spcAft>
                          <a:spcPts val="800"/>
                        </a:spcAft>
                      </a:pPr>
                      <a:r>
                        <a:rPr lang="es-MX" sz="1000" dirty="0">
                          <a:solidFill>
                            <a:schemeClr val="tx1"/>
                          </a:solidFill>
                          <a:effectLst/>
                        </a:rPr>
                        <a:t> </a:t>
                      </a:r>
                    </a:p>
                    <a:p>
                      <a:pPr algn="ctr">
                        <a:lnSpc>
                          <a:spcPct val="150000"/>
                        </a:lnSpc>
                        <a:spcAft>
                          <a:spcPts val="800"/>
                        </a:spcAft>
                      </a:pPr>
                      <a:r>
                        <a:rPr lang="es-MX" sz="1000" dirty="0">
                          <a:solidFill>
                            <a:schemeClr val="tx1"/>
                          </a:solidFill>
                          <a:effectLst/>
                        </a:rPr>
                        <a:t> </a:t>
                      </a:r>
                    </a:p>
                  </a:txBody>
                  <a:tcPr marL="23118" marR="23118" marT="0" marB="0">
                    <a:solidFill>
                      <a:schemeClr val="accent1">
                        <a:lumMod val="20000"/>
                        <a:lumOff val="80000"/>
                      </a:schemeClr>
                    </a:solidFill>
                  </a:tcPr>
                </a:tc>
                <a:tc>
                  <a:txBody>
                    <a:bodyPr/>
                    <a:lstStyle/>
                    <a:p>
                      <a:pPr algn="just">
                        <a:lnSpc>
                          <a:spcPct val="150000"/>
                        </a:lnSpc>
                        <a:spcAft>
                          <a:spcPts val="800"/>
                        </a:spcAft>
                      </a:pPr>
                      <a:r>
                        <a:rPr lang="es-MX" sz="1000" dirty="0">
                          <a:solidFill>
                            <a:schemeClr val="tx1"/>
                          </a:solidFill>
                          <a:effectLst/>
                        </a:rPr>
                        <a:t> </a:t>
                      </a:r>
                    </a:p>
                    <a:p>
                      <a:pPr algn="just">
                        <a:lnSpc>
                          <a:spcPct val="150000"/>
                        </a:lnSpc>
                        <a:spcAft>
                          <a:spcPts val="800"/>
                        </a:spcAft>
                      </a:pPr>
                      <a:r>
                        <a:rPr lang="es-MX" sz="1000" dirty="0">
                          <a:solidFill>
                            <a:schemeClr val="tx1"/>
                          </a:solidFill>
                          <a:effectLst/>
                        </a:rPr>
                        <a:t> </a:t>
                      </a:r>
                    </a:p>
                    <a:p>
                      <a:pPr algn="just">
                        <a:lnSpc>
                          <a:spcPct val="150000"/>
                        </a:lnSpc>
                        <a:spcAft>
                          <a:spcPts val="800"/>
                        </a:spcAft>
                      </a:pPr>
                      <a:r>
                        <a:rPr lang="es-MX" sz="1000" dirty="0">
                          <a:solidFill>
                            <a:schemeClr val="tx1"/>
                          </a:solidFill>
                          <a:effectLst/>
                        </a:rPr>
                        <a:t> </a:t>
                      </a:r>
                    </a:p>
                    <a:p>
                      <a:pPr algn="just">
                        <a:lnSpc>
                          <a:spcPct val="150000"/>
                        </a:lnSpc>
                        <a:spcAft>
                          <a:spcPts val="800"/>
                        </a:spcAft>
                      </a:pPr>
                      <a:r>
                        <a:rPr lang="es-MX" sz="1000" dirty="0">
                          <a:solidFill>
                            <a:schemeClr val="tx1"/>
                          </a:solidFill>
                          <a:effectLst/>
                        </a:rPr>
                        <a:t> </a:t>
                      </a:r>
                    </a:p>
                    <a:p>
                      <a:pPr algn="just">
                        <a:lnSpc>
                          <a:spcPct val="150000"/>
                        </a:lnSpc>
                        <a:spcAft>
                          <a:spcPts val="800"/>
                        </a:spcAft>
                      </a:pPr>
                      <a:endParaRPr lang="es-MX"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3118" marR="23118" marT="0" marB="0">
                    <a:solidFill>
                      <a:schemeClr val="accent1">
                        <a:lumMod val="20000"/>
                        <a:lumOff val="80000"/>
                      </a:schemeClr>
                    </a:solidFill>
                  </a:tcPr>
                </a:tc>
                <a:tc>
                  <a:txBody>
                    <a:bodyPr/>
                    <a:lstStyle/>
                    <a:p>
                      <a:pPr algn="just">
                        <a:lnSpc>
                          <a:spcPct val="150000"/>
                        </a:lnSpc>
                        <a:spcAft>
                          <a:spcPts val="800"/>
                        </a:spcAft>
                      </a:pPr>
                      <a:r>
                        <a:rPr lang="es-MX" sz="1800" b="0" dirty="0">
                          <a:solidFill>
                            <a:schemeClr val="tx1"/>
                          </a:solidFill>
                          <a:effectLst/>
                        </a:rPr>
                        <a:t>Asimismo, el artículo 40, en su segundo párrafo, de la Ley Municipal del Estado de Tlaxcala, establece que las retribuciones de los munícipes, </a:t>
                      </a:r>
                      <a:r>
                        <a:rPr lang="es-MX" sz="1800" b="1" dirty="0">
                          <a:solidFill>
                            <a:schemeClr val="tx1"/>
                          </a:solidFill>
                          <a:effectLst/>
                        </a:rPr>
                        <a:t>únicamente</a:t>
                      </a:r>
                      <a:r>
                        <a:rPr lang="es-MX" sz="1800" b="0" dirty="0">
                          <a:solidFill>
                            <a:schemeClr val="tx1"/>
                          </a:solidFill>
                          <a:effectLst/>
                        </a:rPr>
                        <a:t>, pueden modificarse en el período comprendido entre los meses de enero y marzo del ejercicio fiscal en cuestión. Por lo que, se advierte que los referidos miembros del ayuntamiento, aprobaron una variación en sus propias retribuciones fuera del plazo legalmente establecido. Consistiendo en un acto arbitrario. Lo cual, se encuentra materializado y acreditado mediante el Acta de la Décima Primera Sesión Ordinaria de Cabildo, del municipio, a través de la cual, fue aprobada la autorización de pago de bonos y/o compensaciones, a favor de los integrantes del ayuntamiento, y en la cual constan los nombres, firmas y sellos, de los servidores públicos, que como órgano colegiado, votaron a favor de dicha modificación. </a:t>
                      </a:r>
                      <a:endParaRPr lang="es-MX" sz="18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3118" marR="23118" marT="0" marB="0">
                    <a:solidFill>
                      <a:schemeClr val="accent1">
                        <a:lumMod val="20000"/>
                        <a:lumOff val="80000"/>
                      </a:schemeClr>
                    </a:solidFill>
                  </a:tcPr>
                </a:tc>
                <a:extLst>
                  <a:ext uri="{0D108BD9-81ED-4DB2-BD59-A6C34878D82A}">
                    <a16:rowId xmlns:a16="http://schemas.microsoft.com/office/drawing/2014/main" val="3821592415"/>
                  </a:ext>
                </a:extLst>
              </a:tr>
            </a:tbl>
          </a:graphicData>
        </a:graphic>
      </p:graphicFrame>
    </p:spTree>
    <p:extLst>
      <p:ext uri="{BB962C8B-B14F-4D97-AF65-F5344CB8AC3E}">
        <p14:creationId xmlns:p14="http://schemas.microsoft.com/office/powerpoint/2010/main" val="5713564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graphicFrame>
        <p:nvGraphicFramePr>
          <p:cNvPr id="2" name="Tabla 1">
            <a:extLst>
              <a:ext uri="{FF2B5EF4-FFF2-40B4-BE49-F238E27FC236}">
                <a16:creationId xmlns:a16="http://schemas.microsoft.com/office/drawing/2014/main" id="{5469B847-F3FC-4F6A-8637-7BFB1CF25E0A}"/>
              </a:ext>
            </a:extLst>
          </p:cNvPr>
          <p:cNvGraphicFramePr>
            <a:graphicFrameLocks noGrp="1"/>
          </p:cNvGraphicFramePr>
          <p:nvPr>
            <p:extLst>
              <p:ext uri="{D42A27DB-BD31-4B8C-83A1-F6EECF244321}">
                <p14:modId xmlns:p14="http://schemas.microsoft.com/office/powerpoint/2010/main" val="651864725"/>
              </p:ext>
            </p:extLst>
          </p:nvPr>
        </p:nvGraphicFramePr>
        <p:xfrm>
          <a:off x="16751" y="-674"/>
          <a:ext cx="12158497" cy="6858673"/>
        </p:xfrm>
        <a:graphic>
          <a:graphicData uri="http://schemas.openxmlformats.org/drawingml/2006/table">
            <a:tbl>
              <a:tblPr firstRow="1" firstCol="1" bandRow="1">
                <a:tableStyleId>{5C22544A-7EE6-4342-B048-85BDC9FD1C3A}</a:tableStyleId>
              </a:tblPr>
              <a:tblGrid>
                <a:gridCol w="1475165">
                  <a:extLst>
                    <a:ext uri="{9D8B030D-6E8A-4147-A177-3AD203B41FA5}">
                      <a16:colId xmlns:a16="http://schemas.microsoft.com/office/drawing/2014/main" val="360999355"/>
                    </a:ext>
                  </a:extLst>
                </a:gridCol>
                <a:gridCol w="2951747">
                  <a:extLst>
                    <a:ext uri="{9D8B030D-6E8A-4147-A177-3AD203B41FA5}">
                      <a16:colId xmlns:a16="http://schemas.microsoft.com/office/drawing/2014/main" val="710202911"/>
                    </a:ext>
                  </a:extLst>
                </a:gridCol>
                <a:gridCol w="7731585">
                  <a:extLst>
                    <a:ext uri="{9D8B030D-6E8A-4147-A177-3AD203B41FA5}">
                      <a16:colId xmlns:a16="http://schemas.microsoft.com/office/drawing/2014/main" val="2003913652"/>
                    </a:ext>
                  </a:extLst>
                </a:gridCol>
              </a:tblGrid>
              <a:tr h="6858673">
                <a:tc>
                  <a:txBody>
                    <a:bodyPr/>
                    <a:lstStyle/>
                    <a:p>
                      <a:pPr algn="ctr">
                        <a:lnSpc>
                          <a:spcPct val="150000"/>
                        </a:lnSpc>
                        <a:spcAft>
                          <a:spcPts val="800"/>
                        </a:spcAft>
                      </a:pPr>
                      <a:endParaRPr lang="es-MX" sz="1800" dirty="0">
                        <a:solidFill>
                          <a:schemeClr val="tx1"/>
                        </a:solidFill>
                        <a:effectLst/>
                      </a:endParaRPr>
                    </a:p>
                    <a:p>
                      <a:pPr algn="ctr">
                        <a:lnSpc>
                          <a:spcPct val="150000"/>
                        </a:lnSpc>
                        <a:spcAft>
                          <a:spcPts val="800"/>
                        </a:spcAft>
                      </a:pPr>
                      <a:endParaRPr lang="es-MX" sz="1800" dirty="0">
                        <a:solidFill>
                          <a:schemeClr val="tx1"/>
                        </a:solidFill>
                        <a:effectLst/>
                      </a:endParaRPr>
                    </a:p>
                    <a:p>
                      <a:pPr algn="ctr">
                        <a:lnSpc>
                          <a:spcPct val="150000"/>
                        </a:lnSpc>
                        <a:spcAft>
                          <a:spcPts val="800"/>
                        </a:spcAft>
                      </a:pPr>
                      <a:endParaRPr lang="es-MX" sz="1800" dirty="0">
                        <a:solidFill>
                          <a:schemeClr val="tx1"/>
                        </a:solidFill>
                        <a:effectLst/>
                      </a:endParaRPr>
                    </a:p>
                    <a:p>
                      <a:pPr algn="ctr">
                        <a:lnSpc>
                          <a:spcPct val="150000"/>
                        </a:lnSpc>
                        <a:spcAft>
                          <a:spcPts val="800"/>
                        </a:spcAft>
                      </a:pPr>
                      <a:endParaRPr lang="es-MX" sz="1800" dirty="0">
                        <a:solidFill>
                          <a:schemeClr val="tx1"/>
                        </a:solidFill>
                        <a:effectLst/>
                      </a:endParaRPr>
                    </a:p>
                    <a:p>
                      <a:pPr algn="ctr">
                        <a:lnSpc>
                          <a:spcPct val="150000"/>
                        </a:lnSpc>
                        <a:spcAft>
                          <a:spcPts val="800"/>
                        </a:spcAft>
                      </a:pPr>
                      <a:r>
                        <a:rPr lang="es-MX" sz="1800" dirty="0">
                          <a:solidFill>
                            <a:schemeClr val="tx1"/>
                          </a:solidFill>
                          <a:effectLst/>
                        </a:rPr>
                        <a:t>TERCER ELEMENTO</a:t>
                      </a:r>
                      <a:endParaRPr lang="es-MX"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6180" marR="46180" marT="0" marB="0">
                    <a:solidFill>
                      <a:schemeClr val="accent1">
                        <a:lumMod val="20000"/>
                        <a:lumOff val="80000"/>
                      </a:schemeClr>
                    </a:solidFill>
                  </a:tcPr>
                </a:tc>
                <a:tc>
                  <a:txBody>
                    <a:bodyPr/>
                    <a:lstStyle/>
                    <a:p>
                      <a:pPr algn="ctr">
                        <a:lnSpc>
                          <a:spcPct val="150000"/>
                        </a:lnSpc>
                        <a:spcAft>
                          <a:spcPts val="800"/>
                        </a:spcAft>
                      </a:pPr>
                      <a:endParaRPr lang="es-MX" sz="1800" dirty="0">
                        <a:solidFill>
                          <a:schemeClr val="tx1"/>
                        </a:solidFill>
                        <a:effectLst/>
                      </a:endParaRPr>
                    </a:p>
                    <a:p>
                      <a:pPr algn="ctr">
                        <a:lnSpc>
                          <a:spcPct val="150000"/>
                        </a:lnSpc>
                        <a:spcAft>
                          <a:spcPts val="800"/>
                        </a:spcAft>
                      </a:pPr>
                      <a:endParaRPr lang="es-MX" sz="1800" dirty="0">
                        <a:solidFill>
                          <a:schemeClr val="tx1"/>
                        </a:solidFill>
                        <a:effectLst/>
                      </a:endParaRPr>
                    </a:p>
                    <a:p>
                      <a:pPr algn="ctr">
                        <a:lnSpc>
                          <a:spcPct val="150000"/>
                        </a:lnSpc>
                        <a:spcAft>
                          <a:spcPts val="800"/>
                        </a:spcAft>
                      </a:pPr>
                      <a:endParaRPr lang="es-MX" sz="1800" dirty="0">
                        <a:solidFill>
                          <a:schemeClr val="tx1"/>
                        </a:solidFill>
                        <a:effectLst/>
                      </a:endParaRPr>
                    </a:p>
                    <a:p>
                      <a:pPr algn="ctr">
                        <a:lnSpc>
                          <a:spcPct val="150000"/>
                        </a:lnSpc>
                        <a:spcAft>
                          <a:spcPts val="800"/>
                        </a:spcAft>
                      </a:pPr>
                      <a:endParaRPr lang="es-MX" sz="1800" dirty="0">
                        <a:solidFill>
                          <a:schemeClr val="tx1"/>
                        </a:solidFill>
                        <a:effectLst/>
                      </a:endParaRPr>
                    </a:p>
                    <a:p>
                      <a:pPr algn="ctr">
                        <a:lnSpc>
                          <a:spcPct val="150000"/>
                        </a:lnSpc>
                        <a:spcAft>
                          <a:spcPts val="800"/>
                        </a:spcAft>
                      </a:pPr>
                      <a:r>
                        <a:rPr lang="es-MX" sz="1800" dirty="0">
                          <a:solidFill>
                            <a:schemeClr val="tx1"/>
                          </a:solidFill>
                          <a:effectLst/>
                        </a:rPr>
                        <a:t>QUE GENERE UN BENEFICIO PARA SÍ MISMOS</a:t>
                      </a:r>
                      <a:endParaRPr lang="es-MX"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6180" marR="46180" marT="0" marB="0">
                    <a:solidFill>
                      <a:schemeClr val="accent1">
                        <a:lumMod val="20000"/>
                        <a:lumOff val="80000"/>
                      </a:schemeClr>
                    </a:solidFill>
                  </a:tcPr>
                </a:tc>
                <a:tc>
                  <a:txBody>
                    <a:bodyPr/>
                    <a:lstStyle/>
                    <a:p>
                      <a:pPr algn="just">
                        <a:lnSpc>
                          <a:spcPct val="150000"/>
                        </a:lnSpc>
                        <a:spcAft>
                          <a:spcPts val="800"/>
                        </a:spcAft>
                      </a:pPr>
                      <a:r>
                        <a:rPr lang="es-MX" sz="1800" b="0" dirty="0">
                          <a:solidFill>
                            <a:schemeClr val="tx1"/>
                          </a:solidFill>
                          <a:effectLst/>
                        </a:rPr>
                        <a:t>Corresponde a los servidores públicos, que como se ha mencionado, Presidente Municipal, Síndico, Regidores y Presidentes de Comunidad, generaron un beneficio para si mismos, al aprobar el pago de dichos bonos y/o compensaciones, lo cual, puede ser acreditado mediante la siguiente documentación:</a:t>
                      </a:r>
                    </a:p>
                    <a:p>
                      <a:pPr marL="342900" lvl="0" indent="-342900" algn="just">
                        <a:lnSpc>
                          <a:spcPct val="150000"/>
                        </a:lnSpc>
                        <a:buFont typeface="+mj-lt"/>
                        <a:buAutoNum type="arabicPeriod"/>
                      </a:pPr>
                      <a:r>
                        <a:rPr lang="es-MX" sz="1800" b="1" dirty="0">
                          <a:solidFill>
                            <a:schemeClr val="tx1"/>
                          </a:solidFill>
                          <a:effectLst/>
                        </a:rPr>
                        <a:t>Comprobantes Fiscales Digitales por Internet (CFDI)</a:t>
                      </a:r>
                      <a:r>
                        <a:rPr lang="es-MX" sz="1800" b="0" dirty="0">
                          <a:solidFill>
                            <a:schemeClr val="tx1"/>
                          </a:solidFill>
                          <a:effectLst/>
                        </a:rPr>
                        <a:t>, por los conceptos de bonos y/o compensaciones, recibidos y firmados por los beneficiarios.</a:t>
                      </a:r>
                    </a:p>
                    <a:p>
                      <a:pPr marL="342900" lvl="0" indent="-342900" algn="just">
                        <a:lnSpc>
                          <a:spcPct val="150000"/>
                        </a:lnSpc>
                        <a:buFont typeface="+mj-lt"/>
                        <a:buAutoNum type="arabicPeriod"/>
                      </a:pPr>
                      <a:r>
                        <a:rPr lang="es-MX" sz="1800" b="1" dirty="0">
                          <a:solidFill>
                            <a:schemeClr val="tx1"/>
                          </a:solidFill>
                          <a:effectLst/>
                        </a:rPr>
                        <a:t>Contratos bancarios del municipio</a:t>
                      </a:r>
                      <a:r>
                        <a:rPr lang="es-MX" sz="1800" b="0" dirty="0">
                          <a:solidFill>
                            <a:schemeClr val="tx1"/>
                          </a:solidFill>
                          <a:effectLst/>
                        </a:rPr>
                        <a:t>, correspondientes a la o las cuentas, de las cuales fueron realizados los pagos.</a:t>
                      </a:r>
                    </a:p>
                    <a:p>
                      <a:pPr marL="342900" lvl="0" indent="-342900" algn="just">
                        <a:lnSpc>
                          <a:spcPct val="150000"/>
                        </a:lnSpc>
                        <a:buFont typeface="+mj-lt"/>
                        <a:buAutoNum type="arabicPeriod"/>
                      </a:pPr>
                      <a:r>
                        <a:rPr lang="es-MX" sz="1800" b="1" dirty="0">
                          <a:solidFill>
                            <a:schemeClr val="tx1"/>
                          </a:solidFill>
                          <a:effectLst/>
                        </a:rPr>
                        <a:t>Contrato bancario</a:t>
                      </a:r>
                      <a:r>
                        <a:rPr lang="es-MX" sz="1800" b="0" dirty="0">
                          <a:solidFill>
                            <a:schemeClr val="tx1"/>
                          </a:solidFill>
                          <a:effectLst/>
                        </a:rPr>
                        <a:t> de las cuentas de los servidores públicos beneficiarios; y </a:t>
                      </a:r>
                    </a:p>
                    <a:p>
                      <a:pPr marL="342900" lvl="0" indent="-342900" algn="just">
                        <a:lnSpc>
                          <a:spcPct val="150000"/>
                        </a:lnSpc>
                        <a:spcAft>
                          <a:spcPts val="800"/>
                        </a:spcAft>
                        <a:buFont typeface="+mj-lt"/>
                        <a:buAutoNum type="arabicPeriod"/>
                      </a:pPr>
                      <a:r>
                        <a:rPr lang="es-MX" sz="1800" b="1" dirty="0">
                          <a:solidFill>
                            <a:schemeClr val="tx1"/>
                          </a:solidFill>
                          <a:effectLst/>
                        </a:rPr>
                        <a:t>Estados de cuenta</a:t>
                      </a:r>
                      <a:r>
                        <a:rPr lang="es-MX" sz="1800" b="0" dirty="0">
                          <a:solidFill>
                            <a:schemeClr val="tx1"/>
                          </a:solidFill>
                          <a:effectLst/>
                        </a:rPr>
                        <a:t>, de las cuentas ordenantes y beneficiarias, que reflejen los movimientos anteriores.</a:t>
                      </a:r>
                    </a:p>
                    <a:p>
                      <a:pPr algn="just">
                        <a:lnSpc>
                          <a:spcPct val="150000"/>
                        </a:lnSpc>
                        <a:spcAft>
                          <a:spcPts val="800"/>
                        </a:spcAft>
                      </a:pPr>
                      <a:r>
                        <a:rPr lang="es-MX" sz="1800" dirty="0">
                          <a:solidFill>
                            <a:schemeClr val="tx1"/>
                          </a:solidFill>
                          <a:effectLst/>
                        </a:rPr>
                        <a:t> </a:t>
                      </a:r>
                      <a:endParaRPr lang="es-MX"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6180" marR="46180" marT="0" marB="0">
                    <a:solidFill>
                      <a:schemeClr val="accent1">
                        <a:lumMod val="20000"/>
                        <a:lumOff val="80000"/>
                      </a:schemeClr>
                    </a:solidFill>
                  </a:tcPr>
                </a:tc>
                <a:extLst>
                  <a:ext uri="{0D108BD9-81ED-4DB2-BD59-A6C34878D82A}">
                    <a16:rowId xmlns:a16="http://schemas.microsoft.com/office/drawing/2014/main" val="72195191"/>
                  </a:ext>
                </a:extLst>
              </a:tr>
            </a:tbl>
          </a:graphicData>
        </a:graphic>
      </p:graphicFrame>
    </p:spTree>
    <p:extLst>
      <p:ext uri="{BB962C8B-B14F-4D97-AF65-F5344CB8AC3E}">
        <p14:creationId xmlns:p14="http://schemas.microsoft.com/office/powerpoint/2010/main" val="25542860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751" y="-673"/>
            <a:ext cx="12193198" cy="6858673"/>
          </a:xfrm>
          <a:prstGeom prst="rect">
            <a:avLst/>
          </a:prstGeom>
        </p:spPr>
      </p:pic>
      <p:sp>
        <p:nvSpPr>
          <p:cNvPr id="5" name="CuadroTexto 4">
            <a:extLst>
              <a:ext uri="{FF2B5EF4-FFF2-40B4-BE49-F238E27FC236}">
                <a16:creationId xmlns:a16="http://schemas.microsoft.com/office/drawing/2014/main" id="{09DD16F9-93FA-493A-859B-8E7618004E9B}"/>
              </a:ext>
            </a:extLst>
          </p:cNvPr>
          <p:cNvSpPr txBox="1"/>
          <p:nvPr/>
        </p:nvSpPr>
        <p:spPr>
          <a:xfrm>
            <a:off x="352925" y="565437"/>
            <a:ext cx="10796337" cy="2644955"/>
          </a:xfrm>
          <a:prstGeom prst="rect">
            <a:avLst/>
          </a:prstGeom>
          <a:noFill/>
        </p:spPr>
        <p:txBody>
          <a:bodyPr wrap="square">
            <a:spAutoFit/>
          </a:bodyPr>
          <a:lstStyle/>
          <a:p>
            <a:pPr algn="just">
              <a:lnSpc>
                <a:spcPct val="150000"/>
              </a:lnSpc>
              <a:spcAft>
                <a:spcPts val="800"/>
              </a:spcAft>
            </a:pPr>
            <a:r>
              <a:rPr lang="es-MX" sz="1800" dirty="0">
                <a:effectLst/>
                <a:ea typeface="Calibri" panose="020F0502020204030204" pitchFamily="34" charset="0"/>
                <a:cs typeface="Times New Roman" panose="02020603050405020304" pitchFamily="18" charset="0"/>
              </a:rPr>
              <a:t>Asimismo, a fin de realizar la individualización de los servidores públicos, para la imposición de sanciones, que refiere el artículo 80, de la Ley General de Responsabilidades Administrativas, en su fracción III, que señala “Las circunstancias socioeconómicas del servidor público”, se deberán realizar los requerimientos correspondientes, a fin de recabar la documentación y/o información que permita definir dichas circunstancias socioeconómicas. Lo anteriormente señalado, podrá ser acreditado mediante las siguientes documentales:</a:t>
            </a:r>
          </a:p>
          <a:p>
            <a:pPr marL="342900" lvl="0" indent="-342900" algn="just">
              <a:lnSpc>
                <a:spcPct val="150000"/>
              </a:lnSpc>
              <a:buFont typeface="+mj-lt"/>
              <a:buAutoNum type="arabicPeriod"/>
            </a:pPr>
            <a:endParaRPr lang="es-MX" sz="1800" dirty="0">
              <a:effectLst/>
              <a:ea typeface="Calibri" panose="020F0502020204030204" pitchFamily="34" charset="0"/>
              <a:cs typeface="Times New Roman" panose="02020603050405020304" pitchFamily="18" charset="0"/>
            </a:endParaRPr>
          </a:p>
        </p:txBody>
      </p:sp>
      <p:sp>
        <p:nvSpPr>
          <p:cNvPr id="7" name="CuadroTexto 6">
            <a:extLst>
              <a:ext uri="{FF2B5EF4-FFF2-40B4-BE49-F238E27FC236}">
                <a16:creationId xmlns:a16="http://schemas.microsoft.com/office/drawing/2014/main" id="{A2F876D7-0567-4376-9D58-872A923A982B}"/>
              </a:ext>
            </a:extLst>
          </p:cNvPr>
          <p:cNvSpPr txBox="1"/>
          <p:nvPr/>
        </p:nvSpPr>
        <p:spPr>
          <a:xfrm>
            <a:off x="2400298" y="3398550"/>
            <a:ext cx="6701589" cy="2542363"/>
          </a:xfrm>
          <a:prstGeom prst="rect">
            <a:avLst/>
          </a:prstGeom>
          <a:noFill/>
        </p:spPr>
        <p:txBody>
          <a:bodyPr wrap="square">
            <a:spAutoFit/>
          </a:bodyPr>
          <a:lstStyle/>
          <a:p>
            <a:pPr marL="342900" lvl="0" indent="-342900" algn="just">
              <a:lnSpc>
                <a:spcPct val="150000"/>
              </a:lnSpc>
              <a:buFont typeface="+mj-lt"/>
              <a:buAutoNum type="arabicPeriod"/>
            </a:pPr>
            <a:r>
              <a:rPr lang="es-MX" sz="1800" dirty="0">
                <a:effectLst/>
                <a:ea typeface="Calibri" panose="020F0502020204030204" pitchFamily="34" charset="0"/>
                <a:cs typeface="Times New Roman" panose="02020603050405020304" pitchFamily="18" charset="0"/>
              </a:rPr>
              <a:t>Credencial de elector;</a:t>
            </a:r>
          </a:p>
          <a:p>
            <a:pPr marL="342900" lvl="0" indent="-342900" algn="just">
              <a:lnSpc>
                <a:spcPct val="150000"/>
              </a:lnSpc>
              <a:buFont typeface="+mj-lt"/>
              <a:buAutoNum type="arabicPeriod"/>
            </a:pPr>
            <a:r>
              <a:rPr lang="es-MX" sz="1800" dirty="0">
                <a:effectLst/>
                <a:ea typeface="Calibri" panose="020F0502020204030204" pitchFamily="34" charset="0"/>
                <a:cs typeface="Times New Roman" panose="02020603050405020304" pitchFamily="18" charset="0"/>
              </a:rPr>
              <a:t>Registro Federal de Contribuyentes (RFC);</a:t>
            </a:r>
          </a:p>
          <a:p>
            <a:pPr marL="342900" lvl="0" indent="-342900" algn="just">
              <a:lnSpc>
                <a:spcPct val="150000"/>
              </a:lnSpc>
              <a:buFont typeface="+mj-lt"/>
              <a:buAutoNum type="arabicPeriod"/>
            </a:pPr>
            <a:r>
              <a:rPr lang="es-MX" sz="1800" dirty="0">
                <a:effectLst/>
                <a:ea typeface="Calibri" panose="020F0502020204030204" pitchFamily="34" charset="0"/>
                <a:cs typeface="Times New Roman" panose="02020603050405020304" pitchFamily="18" charset="0"/>
              </a:rPr>
              <a:t>Salario percibido al momento de cometer la falta administrativa;</a:t>
            </a:r>
          </a:p>
          <a:p>
            <a:pPr marL="342900" lvl="0" indent="-342900" algn="just">
              <a:lnSpc>
                <a:spcPct val="150000"/>
              </a:lnSpc>
              <a:buFont typeface="+mj-lt"/>
              <a:buAutoNum type="arabicPeriod"/>
            </a:pPr>
            <a:r>
              <a:rPr lang="es-MX" sz="1800" dirty="0">
                <a:effectLst/>
                <a:ea typeface="Calibri" panose="020F0502020204030204" pitchFamily="34" charset="0"/>
                <a:cs typeface="Times New Roman" panose="02020603050405020304" pitchFamily="18" charset="0"/>
              </a:rPr>
              <a:t>Constancias que acrediten las percepciones recibidas;</a:t>
            </a:r>
          </a:p>
          <a:p>
            <a:pPr marL="342900" lvl="0" indent="-342900" algn="just">
              <a:lnSpc>
                <a:spcPct val="150000"/>
              </a:lnSpc>
              <a:buFont typeface="+mj-lt"/>
              <a:buAutoNum type="arabicPeriod"/>
            </a:pPr>
            <a:r>
              <a:rPr lang="es-MX" sz="1800" dirty="0">
                <a:effectLst/>
                <a:ea typeface="Calibri" panose="020F0502020204030204" pitchFamily="34" charset="0"/>
                <a:cs typeface="Times New Roman" panose="02020603050405020304" pitchFamily="18" charset="0"/>
              </a:rPr>
              <a:t>Domicilio de los servidores públicos; y</a:t>
            </a:r>
          </a:p>
          <a:p>
            <a:pPr marL="342900" lvl="0" indent="-342900" algn="just">
              <a:lnSpc>
                <a:spcPct val="150000"/>
              </a:lnSpc>
              <a:spcAft>
                <a:spcPts val="800"/>
              </a:spcAft>
              <a:buFont typeface="+mj-lt"/>
              <a:buAutoNum type="arabicPeriod"/>
            </a:pPr>
            <a:r>
              <a:rPr lang="es-MX" sz="1800" dirty="0">
                <a:effectLst/>
                <a:ea typeface="Calibri" panose="020F0502020204030204" pitchFamily="34" charset="0"/>
                <a:cs typeface="Times New Roman" panose="02020603050405020304" pitchFamily="18" charset="0"/>
              </a:rPr>
              <a:t>Grado máximo de estudios y/o actividad profesional o laboral.</a:t>
            </a:r>
            <a:endParaRPr lang="es-MX" dirty="0"/>
          </a:p>
        </p:txBody>
      </p:sp>
      <p:pic>
        <p:nvPicPr>
          <p:cNvPr id="9220" name="Picture 4" descr="Check list (Best Checklist Table Template For Presentation)">
            <a:extLst>
              <a:ext uri="{FF2B5EF4-FFF2-40B4-BE49-F238E27FC236}">
                <a16:creationId xmlns:a16="http://schemas.microsoft.com/office/drawing/2014/main" id="{20B16593-BE7D-4730-A315-D2E6FE8DE71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789" t="13369" r="30239" b="14210"/>
          <a:stretch/>
        </p:blipFill>
        <p:spPr bwMode="auto">
          <a:xfrm>
            <a:off x="9101887" y="2481463"/>
            <a:ext cx="2855494" cy="3449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860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5</a:t>
            </a:fld>
            <a:endParaRPr lang="es-MX"/>
          </a:p>
        </p:txBody>
      </p:sp>
      <p:sp>
        <p:nvSpPr>
          <p:cNvPr id="2" name="CuadroTexto 1">
            <a:extLst>
              <a:ext uri="{FF2B5EF4-FFF2-40B4-BE49-F238E27FC236}">
                <a16:creationId xmlns:a16="http://schemas.microsoft.com/office/drawing/2014/main" id="{DB497A7D-4895-4926-AA57-615DCF687315}"/>
              </a:ext>
            </a:extLst>
          </p:cNvPr>
          <p:cNvSpPr txBox="1"/>
          <p:nvPr/>
        </p:nvSpPr>
        <p:spPr>
          <a:xfrm>
            <a:off x="124325" y="1238270"/>
            <a:ext cx="11229475" cy="1295868"/>
          </a:xfrm>
          <a:prstGeom prst="rect">
            <a:avLst/>
          </a:prstGeom>
          <a:noFill/>
        </p:spPr>
        <p:txBody>
          <a:bodyPr wrap="square" rtlCol="0">
            <a:spAutoFit/>
          </a:bodyPr>
          <a:lstStyle/>
          <a:p>
            <a:pPr algn="just">
              <a:lnSpc>
                <a:spcPct val="150000"/>
              </a:lnSpc>
            </a:pPr>
            <a:r>
              <a:rPr lang="es-MX" dirty="0"/>
              <a:t>Contenidas en el </a:t>
            </a:r>
            <a:r>
              <a:rPr lang="es-MX" b="1" dirty="0"/>
              <a:t>Título Tercero</a:t>
            </a:r>
            <a:r>
              <a:rPr lang="es-MX" dirty="0"/>
              <a:t>, Capítulos I, II y III de la Ley General de Responsabilidades Administrativas, denominado “</a:t>
            </a:r>
            <a:r>
              <a:rPr lang="es-MX" b="1" dirty="0"/>
              <a:t>DE LAS FALTAS ADMINISTRATIVAS DE LOS SERVIDORES PÚBLICOS Y ACTOS DE PARTICULARES VINCULADOS CON FALTAS ADMINISTRATIVAS GRAVES</a:t>
            </a:r>
            <a:r>
              <a:rPr lang="es-MX" dirty="0"/>
              <a:t>”.</a:t>
            </a:r>
          </a:p>
        </p:txBody>
      </p:sp>
      <p:sp>
        <p:nvSpPr>
          <p:cNvPr id="3" name="Rectángulo 2">
            <a:extLst>
              <a:ext uri="{FF2B5EF4-FFF2-40B4-BE49-F238E27FC236}">
                <a16:creationId xmlns:a16="http://schemas.microsoft.com/office/drawing/2014/main" id="{AF17BAF1-B319-4D48-93D8-6928F82C5ADC}"/>
              </a:ext>
            </a:extLst>
          </p:cNvPr>
          <p:cNvSpPr/>
          <p:nvPr/>
        </p:nvSpPr>
        <p:spPr>
          <a:xfrm>
            <a:off x="4268390" y="557837"/>
            <a:ext cx="3655219" cy="461665"/>
          </a:xfrm>
          <a:prstGeom prst="rect">
            <a:avLst/>
          </a:prstGeom>
          <a:noFill/>
        </p:spPr>
        <p:txBody>
          <a:bodyPr wrap="squar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FALTAS ADMINISTRATIVAS</a:t>
            </a:r>
            <a:endParaRPr lang="es-ES" sz="2400" b="1" u="sng" dirty="0">
              <a:ln w="22225">
                <a:solidFill>
                  <a:schemeClr val="accent2"/>
                </a:solidFill>
                <a:prstDash val="solid"/>
              </a:ln>
              <a:solidFill>
                <a:schemeClr val="accent2">
                  <a:lumMod val="40000"/>
                  <a:lumOff val="60000"/>
                </a:schemeClr>
              </a:solidFill>
            </a:endParaRPr>
          </a:p>
        </p:txBody>
      </p:sp>
      <p:sp>
        <p:nvSpPr>
          <p:cNvPr id="5" name="CuadroTexto 4">
            <a:extLst>
              <a:ext uri="{FF2B5EF4-FFF2-40B4-BE49-F238E27FC236}">
                <a16:creationId xmlns:a16="http://schemas.microsoft.com/office/drawing/2014/main" id="{A08CD31C-F094-4188-A1ED-8DE5D5FC8FD7}"/>
              </a:ext>
            </a:extLst>
          </p:cNvPr>
          <p:cNvSpPr txBox="1"/>
          <p:nvPr/>
        </p:nvSpPr>
        <p:spPr>
          <a:xfrm>
            <a:off x="2139742" y="2967785"/>
            <a:ext cx="1443036" cy="369332"/>
          </a:xfrm>
          <a:prstGeom prst="rect">
            <a:avLst/>
          </a:prstGeom>
          <a:solidFill>
            <a:schemeClr val="accent2">
              <a:lumMod val="60000"/>
              <a:lumOff val="40000"/>
            </a:schemeClr>
          </a:solidFill>
        </p:spPr>
        <p:txBody>
          <a:bodyPr wrap="square" rtlCol="0">
            <a:spAutoFit/>
          </a:bodyPr>
          <a:lstStyle/>
          <a:p>
            <a:pPr algn="ctr"/>
            <a:r>
              <a:rPr lang="es-MX" b="1" dirty="0"/>
              <a:t>No graves</a:t>
            </a:r>
          </a:p>
        </p:txBody>
      </p:sp>
      <p:sp>
        <p:nvSpPr>
          <p:cNvPr id="6" name="CuadroTexto 5">
            <a:extLst>
              <a:ext uri="{FF2B5EF4-FFF2-40B4-BE49-F238E27FC236}">
                <a16:creationId xmlns:a16="http://schemas.microsoft.com/office/drawing/2014/main" id="{BDB69B00-0D5D-40ED-8078-1E1F118F06AF}"/>
              </a:ext>
            </a:extLst>
          </p:cNvPr>
          <p:cNvSpPr txBox="1"/>
          <p:nvPr/>
        </p:nvSpPr>
        <p:spPr>
          <a:xfrm>
            <a:off x="7203534" y="2967785"/>
            <a:ext cx="1166812" cy="369332"/>
          </a:xfrm>
          <a:prstGeom prst="rect">
            <a:avLst/>
          </a:prstGeom>
          <a:solidFill>
            <a:schemeClr val="accent2">
              <a:lumMod val="60000"/>
              <a:lumOff val="40000"/>
            </a:schemeClr>
          </a:solidFill>
        </p:spPr>
        <p:txBody>
          <a:bodyPr wrap="square" rtlCol="0">
            <a:spAutoFit/>
          </a:bodyPr>
          <a:lstStyle/>
          <a:p>
            <a:pPr algn="ctr"/>
            <a:r>
              <a:rPr lang="es-MX" b="1" dirty="0"/>
              <a:t>Graves</a:t>
            </a:r>
          </a:p>
        </p:txBody>
      </p:sp>
      <p:sp>
        <p:nvSpPr>
          <p:cNvPr id="8" name="CuadroTexto 7">
            <a:extLst>
              <a:ext uri="{FF2B5EF4-FFF2-40B4-BE49-F238E27FC236}">
                <a16:creationId xmlns:a16="http://schemas.microsoft.com/office/drawing/2014/main" id="{52AEA12D-8C98-4268-B1AA-11FAEFA00AD4}"/>
              </a:ext>
            </a:extLst>
          </p:cNvPr>
          <p:cNvSpPr txBox="1"/>
          <p:nvPr/>
        </p:nvSpPr>
        <p:spPr>
          <a:xfrm>
            <a:off x="1543717" y="4397008"/>
            <a:ext cx="2497090" cy="646331"/>
          </a:xfrm>
          <a:prstGeom prst="rect">
            <a:avLst/>
          </a:prstGeom>
          <a:solidFill>
            <a:schemeClr val="bg1"/>
          </a:solidFill>
        </p:spPr>
        <p:txBody>
          <a:bodyPr wrap="square" rtlCol="0">
            <a:spAutoFit/>
          </a:bodyPr>
          <a:lstStyle/>
          <a:p>
            <a:pPr algn="ctr"/>
            <a:r>
              <a:rPr lang="es-MX" dirty="0"/>
              <a:t>Correspondientes a los servidores públicos</a:t>
            </a:r>
          </a:p>
        </p:txBody>
      </p:sp>
      <p:sp>
        <p:nvSpPr>
          <p:cNvPr id="9" name="CuadroTexto 8">
            <a:extLst>
              <a:ext uri="{FF2B5EF4-FFF2-40B4-BE49-F238E27FC236}">
                <a16:creationId xmlns:a16="http://schemas.microsoft.com/office/drawing/2014/main" id="{F2929FC0-DE45-474C-9398-586D2F918E2C}"/>
              </a:ext>
            </a:extLst>
          </p:cNvPr>
          <p:cNvSpPr txBox="1"/>
          <p:nvPr/>
        </p:nvSpPr>
        <p:spPr>
          <a:xfrm>
            <a:off x="1980276" y="6024949"/>
            <a:ext cx="1591866" cy="369332"/>
          </a:xfrm>
          <a:prstGeom prst="rect">
            <a:avLst/>
          </a:prstGeom>
          <a:noFill/>
        </p:spPr>
        <p:txBody>
          <a:bodyPr wrap="square" rtlCol="0">
            <a:spAutoFit/>
          </a:bodyPr>
          <a:lstStyle/>
          <a:p>
            <a:pPr algn="ctr"/>
            <a:r>
              <a:rPr lang="es-MX" dirty="0"/>
              <a:t>Art. 49 y 50</a:t>
            </a:r>
          </a:p>
        </p:txBody>
      </p:sp>
      <p:sp>
        <p:nvSpPr>
          <p:cNvPr id="10" name="CuadroTexto 9">
            <a:extLst>
              <a:ext uri="{FF2B5EF4-FFF2-40B4-BE49-F238E27FC236}">
                <a16:creationId xmlns:a16="http://schemas.microsoft.com/office/drawing/2014/main" id="{ED83E050-69B2-4F7A-B066-E71592E121F6}"/>
              </a:ext>
            </a:extLst>
          </p:cNvPr>
          <p:cNvSpPr txBox="1"/>
          <p:nvPr/>
        </p:nvSpPr>
        <p:spPr>
          <a:xfrm>
            <a:off x="5241175" y="4624428"/>
            <a:ext cx="2086207" cy="369332"/>
          </a:xfrm>
          <a:prstGeom prst="rect">
            <a:avLst/>
          </a:prstGeom>
          <a:noFill/>
        </p:spPr>
        <p:txBody>
          <a:bodyPr wrap="square" rtlCol="0">
            <a:spAutoFit/>
          </a:bodyPr>
          <a:lstStyle/>
          <a:p>
            <a:pPr algn="ctr"/>
            <a:r>
              <a:rPr lang="es-MX" dirty="0"/>
              <a:t>Servidores públicos</a:t>
            </a:r>
          </a:p>
        </p:txBody>
      </p:sp>
      <p:sp>
        <p:nvSpPr>
          <p:cNvPr id="12" name="CuadroTexto 11">
            <a:extLst>
              <a:ext uri="{FF2B5EF4-FFF2-40B4-BE49-F238E27FC236}">
                <a16:creationId xmlns:a16="http://schemas.microsoft.com/office/drawing/2014/main" id="{B00552D3-9F5B-4A40-9062-C03FCB94F47D}"/>
              </a:ext>
            </a:extLst>
          </p:cNvPr>
          <p:cNvSpPr txBox="1"/>
          <p:nvPr/>
        </p:nvSpPr>
        <p:spPr>
          <a:xfrm>
            <a:off x="8193884" y="4624428"/>
            <a:ext cx="2341835" cy="369332"/>
          </a:xfrm>
          <a:prstGeom prst="rect">
            <a:avLst/>
          </a:prstGeom>
          <a:noFill/>
        </p:spPr>
        <p:txBody>
          <a:bodyPr wrap="square" rtlCol="0">
            <a:spAutoFit/>
          </a:bodyPr>
          <a:lstStyle/>
          <a:p>
            <a:r>
              <a:rPr lang="es-MX" dirty="0"/>
              <a:t>Particulares vinculados</a:t>
            </a:r>
          </a:p>
        </p:txBody>
      </p:sp>
      <p:sp>
        <p:nvSpPr>
          <p:cNvPr id="13" name="Flecha: a la derecha 12">
            <a:extLst>
              <a:ext uri="{FF2B5EF4-FFF2-40B4-BE49-F238E27FC236}">
                <a16:creationId xmlns:a16="http://schemas.microsoft.com/office/drawing/2014/main" id="{39A3FC18-0B5D-41DA-A05E-10E1137FB910}"/>
              </a:ext>
            </a:extLst>
          </p:cNvPr>
          <p:cNvSpPr/>
          <p:nvPr/>
        </p:nvSpPr>
        <p:spPr>
          <a:xfrm rot="5400000">
            <a:off x="2527379" y="3789200"/>
            <a:ext cx="529767" cy="207169"/>
          </a:xfrm>
          <a:prstGeom prst="rightArrow">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Flecha: a la derecha 15">
            <a:extLst>
              <a:ext uri="{FF2B5EF4-FFF2-40B4-BE49-F238E27FC236}">
                <a16:creationId xmlns:a16="http://schemas.microsoft.com/office/drawing/2014/main" id="{D782F707-3F2D-4F4F-882B-C2DF42FDCEF5}"/>
              </a:ext>
            </a:extLst>
          </p:cNvPr>
          <p:cNvSpPr/>
          <p:nvPr/>
        </p:nvSpPr>
        <p:spPr>
          <a:xfrm rot="5400000">
            <a:off x="2483294" y="5381762"/>
            <a:ext cx="610296" cy="214810"/>
          </a:xfrm>
          <a:prstGeom prst="rightArrow">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9" name="Flecha: a la derecha 18">
            <a:extLst>
              <a:ext uri="{FF2B5EF4-FFF2-40B4-BE49-F238E27FC236}">
                <a16:creationId xmlns:a16="http://schemas.microsoft.com/office/drawing/2014/main" id="{068A2E83-569C-41E4-B61A-46280BADDDF4}"/>
              </a:ext>
            </a:extLst>
          </p:cNvPr>
          <p:cNvSpPr/>
          <p:nvPr/>
        </p:nvSpPr>
        <p:spPr>
          <a:xfrm rot="5400000">
            <a:off x="6019395" y="4090695"/>
            <a:ext cx="529768" cy="207169"/>
          </a:xfrm>
          <a:prstGeom prst="rightArrow">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1" name="CuadroTexto 20">
            <a:extLst>
              <a:ext uri="{FF2B5EF4-FFF2-40B4-BE49-F238E27FC236}">
                <a16:creationId xmlns:a16="http://schemas.microsoft.com/office/drawing/2014/main" id="{E4B79D88-D38F-4800-ADEC-FC412D135A8F}"/>
              </a:ext>
            </a:extLst>
          </p:cNvPr>
          <p:cNvSpPr txBox="1"/>
          <p:nvPr/>
        </p:nvSpPr>
        <p:spPr>
          <a:xfrm>
            <a:off x="5410359" y="5840283"/>
            <a:ext cx="1747838" cy="369332"/>
          </a:xfrm>
          <a:prstGeom prst="rect">
            <a:avLst/>
          </a:prstGeom>
          <a:noFill/>
        </p:spPr>
        <p:txBody>
          <a:bodyPr wrap="square" rtlCol="0">
            <a:spAutoFit/>
          </a:bodyPr>
          <a:lstStyle/>
          <a:p>
            <a:pPr algn="ctr"/>
            <a:r>
              <a:rPr lang="es-MX" dirty="0"/>
              <a:t>Art. 51 al 64 Ter</a:t>
            </a:r>
          </a:p>
        </p:txBody>
      </p:sp>
      <p:sp>
        <p:nvSpPr>
          <p:cNvPr id="22" name="Flecha: a la derecha 21">
            <a:extLst>
              <a:ext uri="{FF2B5EF4-FFF2-40B4-BE49-F238E27FC236}">
                <a16:creationId xmlns:a16="http://schemas.microsoft.com/office/drawing/2014/main" id="{08983396-A8FE-42EA-AADD-5BC1FE360BC1}"/>
              </a:ext>
            </a:extLst>
          </p:cNvPr>
          <p:cNvSpPr/>
          <p:nvPr/>
        </p:nvSpPr>
        <p:spPr>
          <a:xfrm rot="5400000">
            <a:off x="9099916" y="4094328"/>
            <a:ext cx="529768" cy="207169"/>
          </a:xfrm>
          <a:prstGeom prst="rightArrow">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4" name="Flecha: a la derecha 23">
            <a:extLst>
              <a:ext uri="{FF2B5EF4-FFF2-40B4-BE49-F238E27FC236}">
                <a16:creationId xmlns:a16="http://schemas.microsoft.com/office/drawing/2014/main" id="{8B2108C5-E153-4928-8356-E67C7299D921}"/>
              </a:ext>
            </a:extLst>
          </p:cNvPr>
          <p:cNvSpPr/>
          <p:nvPr/>
        </p:nvSpPr>
        <p:spPr>
          <a:xfrm rot="5400000">
            <a:off x="6019395" y="5313949"/>
            <a:ext cx="529768" cy="207169"/>
          </a:xfrm>
          <a:prstGeom prst="rightArrow">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5" name="Flecha: a la derecha 24">
            <a:extLst>
              <a:ext uri="{FF2B5EF4-FFF2-40B4-BE49-F238E27FC236}">
                <a16:creationId xmlns:a16="http://schemas.microsoft.com/office/drawing/2014/main" id="{63F13A4B-A5F9-4A4D-AECE-A96356E4688D}"/>
              </a:ext>
            </a:extLst>
          </p:cNvPr>
          <p:cNvSpPr/>
          <p:nvPr/>
        </p:nvSpPr>
        <p:spPr>
          <a:xfrm rot="5400000">
            <a:off x="9099915" y="5287151"/>
            <a:ext cx="529768" cy="207169"/>
          </a:xfrm>
          <a:prstGeom prst="rightArrow">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6" name="CuadroTexto 25">
            <a:extLst>
              <a:ext uri="{FF2B5EF4-FFF2-40B4-BE49-F238E27FC236}">
                <a16:creationId xmlns:a16="http://schemas.microsoft.com/office/drawing/2014/main" id="{2E533CF3-3062-4107-BE55-6695A9135116}"/>
              </a:ext>
            </a:extLst>
          </p:cNvPr>
          <p:cNvSpPr txBox="1"/>
          <p:nvPr/>
        </p:nvSpPr>
        <p:spPr>
          <a:xfrm>
            <a:off x="8736149" y="5821319"/>
            <a:ext cx="1257300" cy="369332"/>
          </a:xfrm>
          <a:prstGeom prst="rect">
            <a:avLst/>
          </a:prstGeom>
          <a:noFill/>
        </p:spPr>
        <p:txBody>
          <a:bodyPr wrap="square" rtlCol="0">
            <a:spAutoFit/>
          </a:bodyPr>
          <a:lstStyle/>
          <a:p>
            <a:pPr algn="ctr"/>
            <a:r>
              <a:rPr lang="es-MX" dirty="0"/>
              <a:t>Art. 65 y 72</a:t>
            </a:r>
          </a:p>
        </p:txBody>
      </p:sp>
      <p:sp>
        <p:nvSpPr>
          <p:cNvPr id="27" name="Rectángulo 26">
            <a:extLst>
              <a:ext uri="{FF2B5EF4-FFF2-40B4-BE49-F238E27FC236}">
                <a16:creationId xmlns:a16="http://schemas.microsoft.com/office/drawing/2014/main" id="{8DE89D84-5571-43DF-9C37-6AD0E3948616}"/>
              </a:ext>
            </a:extLst>
          </p:cNvPr>
          <p:cNvSpPr/>
          <p:nvPr/>
        </p:nvSpPr>
        <p:spPr>
          <a:xfrm>
            <a:off x="6270631" y="3923516"/>
            <a:ext cx="3125854" cy="10257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8" name="Rectángulo 27">
            <a:extLst>
              <a:ext uri="{FF2B5EF4-FFF2-40B4-BE49-F238E27FC236}">
                <a16:creationId xmlns:a16="http://schemas.microsoft.com/office/drawing/2014/main" id="{EE17C12B-3FED-4E3A-B4BE-8B4CC6476738}"/>
              </a:ext>
            </a:extLst>
          </p:cNvPr>
          <p:cNvSpPr/>
          <p:nvPr/>
        </p:nvSpPr>
        <p:spPr>
          <a:xfrm>
            <a:off x="7722771" y="3525782"/>
            <a:ext cx="128337" cy="46121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3994138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50</a:t>
            </a:fld>
            <a:endParaRPr lang="es-MX"/>
          </a:p>
        </p:txBody>
      </p:sp>
      <p:sp>
        <p:nvSpPr>
          <p:cNvPr id="2" name="Título 1"/>
          <p:cNvSpPr>
            <a:spLocks noGrp="1"/>
          </p:cNvSpPr>
          <p:nvPr>
            <p:ph type="title"/>
          </p:nvPr>
        </p:nvSpPr>
        <p:spPr>
          <a:xfrm>
            <a:off x="3504793" y="2204870"/>
            <a:ext cx="7293836" cy="2149416"/>
          </a:xfrm>
        </p:spPr>
        <p:txBody>
          <a:bodyPr>
            <a:normAutofit/>
          </a:bodyPr>
          <a:lstStyle/>
          <a:p>
            <a:pPr algn="ctr"/>
            <a:r>
              <a:rPr lang="es-ES" sz="6000" b="1" dirty="0">
                <a:solidFill>
                  <a:schemeClr val="accent1">
                    <a:lumMod val="50000"/>
                  </a:schemeClr>
                </a:solidFill>
                <a:latin typeface="Tahoma "/>
              </a:rPr>
              <a:t>¡GRACIAS POR SU ATENCIÓN!</a:t>
            </a:r>
            <a:endParaRPr lang="es-MX" sz="6000" b="1" dirty="0">
              <a:solidFill>
                <a:schemeClr val="accent1">
                  <a:lumMod val="50000"/>
                </a:schemeClr>
              </a:solidFill>
              <a:latin typeface="Tahoma "/>
            </a:endParaRPr>
          </a:p>
        </p:txBody>
      </p:sp>
    </p:spTree>
    <p:extLst>
      <p:ext uri="{BB962C8B-B14F-4D97-AF65-F5344CB8AC3E}">
        <p14:creationId xmlns:p14="http://schemas.microsoft.com/office/powerpoint/2010/main" val="2785922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6</a:t>
            </a:fld>
            <a:endParaRPr lang="es-MX"/>
          </a:p>
        </p:txBody>
      </p:sp>
      <p:sp>
        <p:nvSpPr>
          <p:cNvPr id="2" name="CuadroTexto 1">
            <a:extLst>
              <a:ext uri="{FF2B5EF4-FFF2-40B4-BE49-F238E27FC236}">
                <a16:creationId xmlns:a16="http://schemas.microsoft.com/office/drawing/2014/main" id="{DB497A7D-4895-4926-AA57-615DCF687315}"/>
              </a:ext>
            </a:extLst>
          </p:cNvPr>
          <p:cNvSpPr txBox="1"/>
          <p:nvPr/>
        </p:nvSpPr>
        <p:spPr>
          <a:xfrm>
            <a:off x="182350" y="1569545"/>
            <a:ext cx="11229475" cy="1711366"/>
          </a:xfrm>
          <a:prstGeom prst="rect">
            <a:avLst/>
          </a:prstGeom>
          <a:noFill/>
        </p:spPr>
        <p:txBody>
          <a:bodyPr wrap="square" rtlCol="0">
            <a:spAutoFit/>
          </a:bodyPr>
          <a:lstStyle/>
          <a:p>
            <a:pPr algn="just">
              <a:lnSpc>
                <a:spcPct val="150000"/>
              </a:lnSpc>
            </a:pPr>
            <a:r>
              <a:rPr lang="es-MX" dirty="0"/>
              <a:t>Contenidas en los artículos 49 y 50, de la Ley General de Responsabilidades Administrativas, el cual menciona que la persona servidora pública, cuyos actos u omisiones incumplan o transgredan lo contenido en las obligaciones siguientes:</a:t>
            </a:r>
          </a:p>
          <a:p>
            <a:pPr algn="just">
              <a:lnSpc>
                <a:spcPct val="150000"/>
              </a:lnSpc>
            </a:pPr>
            <a:r>
              <a:rPr lang="es-MX" dirty="0"/>
              <a:t> </a:t>
            </a:r>
          </a:p>
        </p:txBody>
      </p:sp>
      <p:pic>
        <p:nvPicPr>
          <p:cNvPr id="14" name="Imagen 13">
            <a:extLst>
              <a:ext uri="{FF2B5EF4-FFF2-40B4-BE49-F238E27FC236}">
                <a16:creationId xmlns:a16="http://schemas.microsoft.com/office/drawing/2014/main" id="{499932A9-733A-44AC-B986-6157D4AC97A1}"/>
              </a:ext>
            </a:extLst>
          </p:cNvPr>
          <p:cNvPicPr>
            <a:picLocks noChangeAspect="1"/>
          </p:cNvPicPr>
          <p:nvPr/>
        </p:nvPicPr>
        <p:blipFill rotWithShape="1">
          <a:blip r:embed="rId3"/>
          <a:srcRect l="21498" t="17402" r="16315" b="30231"/>
          <a:stretch/>
        </p:blipFill>
        <p:spPr>
          <a:xfrm>
            <a:off x="270709" y="3028110"/>
            <a:ext cx="1693493" cy="1711366"/>
          </a:xfrm>
          <a:prstGeom prst="rect">
            <a:avLst/>
          </a:prstGeom>
        </p:spPr>
      </p:pic>
      <p:sp>
        <p:nvSpPr>
          <p:cNvPr id="3" name="Rectángulo 2">
            <a:extLst>
              <a:ext uri="{FF2B5EF4-FFF2-40B4-BE49-F238E27FC236}">
                <a16:creationId xmlns:a16="http://schemas.microsoft.com/office/drawing/2014/main" id="{AF17BAF1-B319-4D48-93D8-6928F82C5ADC}"/>
              </a:ext>
            </a:extLst>
          </p:cNvPr>
          <p:cNvSpPr/>
          <p:nvPr/>
        </p:nvSpPr>
        <p:spPr>
          <a:xfrm>
            <a:off x="1545431" y="765586"/>
            <a:ext cx="9101137" cy="461665"/>
          </a:xfrm>
          <a:prstGeom prst="rect">
            <a:avLst/>
          </a:prstGeom>
          <a:noFill/>
        </p:spPr>
        <p:txBody>
          <a:bodyPr wrap="squar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FALTAS ADMINISTRATIVAS </a:t>
            </a:r>
            <a:r>
              <a:rPr lang="es-ES" sz="2400" b="1" u="sng" dirty="0">
                <a:ln w="22225">
                  <a:solidFill>
                    <a:schemeClr val="accent2"/>
                  </a:solidFill>
                  <a:prstDash val="solid"/>
                </a:ln>
                <a:solidFill>
                  <a:schemeClr val="accent2">
                    <a:lumMod val="40000"/>
                    <a:lumOff val="60000"/>
                  </a:schemeClr>
                </a:solidFill>
              </a:rPr>
              <a:t>NO GRAVES DE LOS SERVIDORES PÚBLICOS</a:t>
            </a:r>
          </a:p>
        </p:txBody>
      </p:sp>
      <p:sp>
        <p:nvSpPr>
          <p:cNvPr id="11" name="Rectángulo: esquinas redondeadas 10">
            <a:extLst>
              <a:ext uri="{FF2B5EF4-FFF2-40B4-BE49-F238E27FC236}">
                <a16:creationId xmlns:a16="http://schemas.microsoft.com/office/drawing/2014/main" id="{3D741B07-8E90-4CCB-A894-23DD042ADA24}"/>
              </a:ext>
            </a:extLst>
          </p:cNvPr>
          <p:cNvSpPr/>
          <p:nvPr/>
        </p:nvSpPr>
        <p:spPr>
          <a:xfrm>
            <a:off x="2374232" y="2795977"/>
            <a:ext cx="9037593" cy="2223421"/>
          </a:xfrm>
          <a:prstGeom prst="round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400050" indent="-400050" algn="just">
              <a:lnSpc>
                <a:spcPct val="150000"/>
              </a:lnSpc>
              <a:buFont typeface="+mj-lt"/>
              <a:buAutoNum type="romanUcPeriod"/>
            </a:pPr>
            <a:r>
              <a:rPr lang="es-MX" b="1" dirty="0">
                <a:solidFill>
                  <a:srgbClr val="FF0000"/>
                </a:solidFill>
              </a:rPr>
              <a:t>Cumplir con las funciones, atribuciones y comisiones encomendadas, observando en su desempeño disciplina y respeto</a:t>
            </a:r>
            <a:r>
              <a:rPr lang="es-MX" dirty="0">
                <a:solidFill>
                  <a:schemeClr val="tx1"/>
                </a:solidFill>
              </a:rPr>
              <a:t>, tanto a las demás personas servidoras públicas como a los particulares con los que llegare a tratar, en los términos que se establezcan en el código de ética a que se refiere el artículo 16 de esta Ley, y los de conducta, según corresponda;</a:t>
            </a:r>
          </a:p>
        </p:txBody>
      </p:sp>
      <p:sp>
        <p:nvSpPr>
          <p:cNvPr id="15" name="Rectángulo: esquinas redondeadas 14">
            <a:extLst>
              <a:ext uri="{FF2B5EF4-FFF2-40B4-BE49-F238E27FC236}">
                <a16:creationId xmlns:a16="http://schemas.microsoft.com/office/drawing/2014/main" id="{C9FF628E-123F-4770-83CC-0048222EF724}"/>
              </a:ext>
            </a:extLst>
          </p:cNvPr>
          <p:cNvSpPr/>
          <p:nvPr/>
        </p:nvSpPr>
        <p:spPr>
          <a:xfrm>
            <a:off x="2374231" y="5340214"/>
            <a:ext cx="9037593" cy="871144"/>
          </a:xfrm>
          <a:prstGeom prst="round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400050" indent="-400050">
              <a:lnSpc>
                <a:spcPct val="150000"/>
              </a:lnSpc>
              <a:buFont typeface="+mj-lt"/>
              <a:buAutoNum type="romanUcPeriod" startAt="2"/>
            </a:pPr>
            <a:r>
              <a:rPr lang="es-MX" b="1" dirty="0">
                <a:solidFill>
                  <a:srgbClr val="FF0000"/>
                </a:solidFill>
              </a:rPr>
              <a:t>Denunciar los actos u omisiones</a:t>
            </a:r>
            <a:r>
              <a:rPr lang="es-MX" dirty="0">
                <a:solidFill>
                  <a:schemeClr val="tx1"/>
                </a:solidFill>
              </a:rPr>
              <a:t> que en ejercicio de sus funciones llegare a advertir, que puedan constituir Faltas administrativas, en términos del artículo 93 de la presente Ley; </a:t>
            </a:r>
          </a:p>
        </p:txBody>
      </p:sp>
    </p:spTree>
    <p:extLst>
      <p:ext uri="{BB962C8B-B14F-4D97-AF65-F5344CB8AC3E}">
        <p14:creationId xmlns:p14="http://schemas.microsoft.com/office/powerpoint/2010/main" val="1220368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8" name="Rectángulo: esquinas redondeadas 7">
            <a:extLst>
              <a:ext uri="{FF2B5EF4-FFF2-40B4-BE49-F238E27FC236}">
                <a16:creationId xmlns:a16="http://schemas.microsoft.com/office/drawing/2014/main" id="{2788A4CC-8F8A-4EB2-BAB1-A37B8CE27032}"/>
              </a:ext>
            </a:extLst>
          </p:cNvPr>
          <p:cNvSpPr/>
          <p:nvPr/>
        </p:nvSpPr>
        <p:spPr>
          <a:xfrm>
            <a:off x="453190" y="463970"/>
            <a:ext cx="9316452" cy="1711366"/>
          </a:xfrm>
          <a:prstGeom prst="round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400050" indent="-400050" algn="just">
              <a:lnSpc>
                <a:spcPct val="150000"/>
              </a:lnSpc>
              <a:buFont typeface="+mj-lt"/>
              <a:buAutoNum type="romanUcPeriod" startAt="3"/>
            </a:pPr>
            <a:r>
              <a:rPr lang="es-MX" b="1" dirty="0">
                <a:solidFill>
                  <a:srgbClr val="FF0000"/>
                </a:solidFill>
              </a:rPr>
              <a:t>Atender las instrucciones de sus superiores</a:t>
            </a:r>
            <a:r>
              <a:rPr lang="es-MX" dirty="0">
                <a:solidFill>
                  <a:schemeClr val="tx1"/>
                </a:solidFill>
              </a:rPr>
              <a:t>, siempre que éstas sean acordes con las disposiciones relacionadas con el servicio público. </a:t>
            </a:r>
          </a:p>
          <a:p>
            <a:pPr marL="355600" algn="just">
              <a:lnSpc>
                <a:spcPct val="150000"/>
              </a:lnSpc>
            </a:pPr>
            <a:r>
              <a:rPr lang="es-MX" dirty="0">
                <a:solidFill>
                  <a:schemeClr val="tx1"/>
                </a:solidFill>
              </a:rPr>
              <a:t>En caso de recibir instrucción o encomienda contraria a dichas disposiciones, deberá denunciar esta circunstancia en términos del artículo 93 de la presente Ley; </a:t>
            </a:r>
          </a:p>
        </p:txBody>
      </p:sp>
      <p:sp>
        <p:nvSpPr>
          <p:cNvPr id="11" name="Rectángulo: esquinas redondeadas 10">
            <a:extLst>
              <a:ext uri="{FF2B5EF4-FFF2-40B4-BE49-F238E27FC236}">
                <a16:creationId xmlns:a16="http://schemas.microsoft.com/office/drawing/2014/main" id="{DAEBF752-EB3D-424D-A8AE-AD3E8329EB35}"/>
              </a:ext>
            </a:extLst>
          </p:cNvPr>
          <p:cNvSpPr/>
          <p:nvPr/>
        </p:nvSpPr>
        <p:spPr>
          <a:xfrm>
            <a:off x="453190" y="2472155"/>
            <a:ext cx="9316452" cy="956845"/>
          </a:xfrm>
          <a:prstGeom prst="round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449263" indent="-400050" algn="just">
              <a:lnSpc>
                <a:spcPct val="150000"/>
              </a:lnSpc>
              <a:buFont typeface="+mj-lt"/>
              <a:buAutoNum type="romanUcPeriod" startAt="4"/>
            </a:pPr>
            <a:r>
              <a:rPr lang="es-MX" b="1" dirty="0">
                <a:solidFill>
                  <a:srgbClr val="FF0000"/>
                </a:solidFill>
              </a:rPr>
              <a:t>Presentar en tiempo y forma las declaraciones de situación patrimonial y de intereses</a:t>
            </a:r>
            <a:r>
              <a:rPr lang="es-MX" dirty="0">
                <a:solidFill>
                  <a:schemeClr val="tx1"/>
                </a:solidFill>
              </a:rPr>
              <a:t>, en los términos establecidos por esta Ley;</a:t>
            </a:r>
          </a:p>
        </p:txBody>
      </p:sp>
      <p:sp>
        <p:nvSpPr>
          <p:cNvPr id="12" name="Rectángulo: esquinas redondeadas 11">
            <a:extLst>
              <a:ext uri="{FF2B5EF4-FFF2-40B4-BE49-F238E27FC236}">
                <a16:creationId xmlns:a16="http://schemas.microsoft.com/office/drawing/2014/main" id="{B8CC3166-9589-4F31-960C-87141AA99E9E}"/>
              </a:ext>
            </a:extLst>
          </p:cNvPr>
          <p:cNvSpPr/>
          <p:nvPr/>
        </p:nvSpPr>
        <p:spPr>
          <a:xfrm>
            <a:off x="453190" y="3725819"/>
            <a:ext cx="9316452" cy="1452324"/>
          </a:xfrm>
          <a:prstGeom prst="round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400050" indent="-400050" algn="just">
              <a:lnSpc>
                <a:spcPct val="150000"/>
              </a:lnSpc>
              <a:buFont typeface="+mj-lt"/>
              <a:buAutoNum type="romanUcPeriod" startAt="5"/>
            </a:pPr>
            <a:r>
              <a:rPr lang="es-MX" b="1" dirty="0">
                <a:solidFill>
                  <a:srgbClr val="FF0000"/>
                </a:solidFill>
              </a:rPr>
              <a:t>Registrar, integrar, custodiar y cuidar la documentación e información</a:t>
            </a:r>
            <a:r>
              <a:rPr lang="es-MX" dirty="0">
                <a:solidFill>
                  <a:schemeClr val="tx1"/>
                </a:solidFill>
              </a:rPr>
              <a:t> que por razón de su empleo, cargo o comisión, tenga bajo su responsabilidad, e impedir o evitar su uso, divulgación, sustracción, destrucción, ocultamiento o inutilización indebidos;</a:t>
            </a:r>
          </a:p>
        </p:txBody>
      </p:sp>
      <p:pic>
        <p:nvPicPr>
          <p:cNvPr id="3074" name="Picture 2" descr="Candado - Iconos gratis de seguridad">
            <a:extLst>
              <a:ext uri="{FF2B5EF4-FFF2-40B4-BE49-F238E27FC236}">
                <a16:creationId xmlns:a16="http://schemas.microsoft.com/office/drawing/2014/main" id="{7E984627-D535-439B-B42F-C63991B184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6848" y="4735773"/>
            <a:ext cx="1654190" cy="1654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142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24CCFF2B-CCAA-48AF-8D3F-DF4A3B3429D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7" name="Rectángulo: esquinas redondeadas 6">
            <a:extLst>
              <a:ext uri="{FF2B5EF4-FFF2-40B4-BE49-F238E27FC236}">
                <a16:creationId xmlns:a16="http://schemas.microsoft.com/office/drawing/2014/main" id="{AEDE9601-442F-4995-B2B7-188EEF4A40A6}"/>
              </a:ext>
            </a:extLst>
          </p:cNvPr>
          <p:cNvSpPr/>
          <p:nvPr/>
        </p:nvSpPr>
        <p:spPr>
          <a:xfrm>
            <a:off x="1026695" y="369334"/>
            <a:ext cx="9958130" cy="833674"/>
          </a:xfrm>
          <a:prstGeom prst="round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400050" indent="-400050" algn="just">
              <a:lnSpc>
                <a:spcPct val="150000"/>
              </a:lnSpc>
              <a:buFont typeface="+mj-lt"/>
              <a:buAutoNum type="romanUcPeriod" startAt="6"/>
            </a:pPr>
            <a:r>
              <a:rPr lang="es-MX" b="1" dirty="0">
                <a:solidFill>
                  <a:srgbClr val="FF0000"/>
                </a:solidFill>
              </a:rPr>
              <a:t>Supervisar que las Personas Servidoras Públicas sujetas a su dirección</a:t>
            </a:r>
            <a:r>
              <a:rPr lang="es-MX" dirty="0">
                <a:solidFill>
                  <a:schemeClr val="tx1"/>
                </a:solidFill>
              </a:rPr>
              <a:t>, cumplan con las disposiciones de este artículo;</a:t>
            </a:r>
          </a:p>
        </p:txBody>
      </p:sp>
      <p:sp>
        <p:nvSpPr>
          <p:cNvPr id="9" name="Rectángulo: esquinas redondeadas 8">
            <a:extLst>
              <a:ext uri="{FF2B5EF4-FFF2-40B4-BE49-F238E27FC236}">
                <a16:creationId xmlns:a16="http://schemas.microsoft.com/office/drawing/2014/main" id="{1A8AB793-1A4C-4DAB-9871-F6D38A126C53}"/>
              </a:ext>
            </a:extLst>
          </p:cNvPr>
          <p:cNvSpPr/>
          <p:nvPr/>
        </p:nvSpPr>
        <p:spPr>
          <a:xfrm>
            <a:off x="1026695" y="1482645"/>
            <a:ext cx="9958130" cy="548852"/>
          </a:xfrm>
          <a:prstGeom prst="round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400050" indent="-400050" algn="just">
              <a:lnSpc>
                <a:spcPct val="150000"/>
              </a:lnSpc>
              <a:buFont typeface="+mj-lt"/>
              <a:buAutoNum type="romanUcPeriod" startAt="7"/>
            </a:pPr>
            <a:r>
              <a:rPr lang="es-MX" b="1" dirty="0">
                <a:solidFill>
                  <a:srgbClr val="FF0000"/>
                </a:solidFill>
              </a:rPr>
              <a:t>Rendir cuentas sobre el ejercicio de las funciones</a:t>
            </a:r>
            <a:r>
              <a:rPr lang="es-MX" dirty="0">
                <a:solidFill>
                  <a:schemeClr val="tx1"/>
                </a:solidFill>
              </a:rPr>
              <a:t>, en términos de las normas aplicables; </a:t>
            </a:r>
          </a:p>
        </p:txBody>
      </p:sp>
      <p:sp>
        <p:nvSpPr>
          <p:cNvPr id="11" name="Rectángulo: esquinas redondeadas 10">
            <a:extLst>
              <a:ext uri="{FF2B5EF4-FFF2-40B4-BE49-F238E27FC236}">
                <a16:creationId xmlns:a16="http://schemas.microsoft.com/office/drawing/2014/main" id="{3A5D891C-3A44-4438-B998-399B8F7E5267}"/>
              </a:ext>
            </a:extLst>
          </p:cNvPr>
          <p:cNvSpPr/>
          <p:nvPr/>
        </p:nvSpPr>
        <p:spPr>
          <a:xfrm>
            <a:off x="1026695" y="2490516"/>
            <a:ext cx="9958130" cy="548852"/>
          </a:xfrm>
          <a:prstGeom prst="round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400050" indent="-400050" algn="just">
              <a:buFont typeface="+mj-lt"/>
              <a:buAutoNum type="romanUcPeriod" startAt="8"/>
            </a:pPr>
            <a:r>
              <a:rPr lang="es-MX" b="1" dirty="0">
                <a:solidFill>
                  <a:srgbClr val="FF0000"/>
                </a:solidFill>
              </a:rPr>
              <a:t>Colaborar en los procedimientos judiciales y administrativos</a:t>
            </a:r>
            <a:r>
              <a:rPr lang="es-MX" dirty="0">
                <a:solidFill>
                  <a:schemeClr val="tx1"/>
                </a:solidFill>
              </a:rPr>
              <a:t> en los que sea parte; </a:t>
            </a:r>
          </a:p>
        </p:txBody>
      </p:sp>
      <p:pic>
        <p:nvPicPr>
          <p:cNvPr id="2" name="Imagen 1">
            <a:extLst>
              <a:ext uri="{FF2B5EF4-FFF2-40B4-BE49-F238E27FC236}">
                <a16:creationId xmlns:a16="http://schemas.microsoft.com/office/drawing/2014/main" id="{C09D31C4-10F2-4BAA-A72F-59AAE8A899B5}"/>
              </a:ext>
            </a:extLst>
          </p:cNvPr>
          <p:cNvPicPr>
            <a:picLocks noChangeAspect="1"/>
          </p:cNvPicPr>
          <p:nvPr/>
        </p:nvPicPr>
        <p:blipFill rotWithShape="1">
          <a:blip r:embed="rId3"/>
          <a:srcRect l="23099" t="13801" r="22866" b="14620"/>
          <a:stretch/>
        </p:blipFill>
        <p:spPr>
          <a:xfrm>
            <a:off x="11063259" y="3593431"/>
            <a:ext cx="1050307" cy="1391315"/>
          </a:xfrm>
          <a:prstGeom prst="rect">
            <a:avLst/>
          </a:prstGeom>
        </p:spPr>
      </p:pic>
      <p:pic>
        <p:nvPicPr>
          <p:cNvPr id="10" name="Imagen 9">
            <a:extLst>
              <a:ext uri="{FF2B5EF4-FFF2-40B4-BE49-F238E27FC236}">
                <a16:creationId xmlns:a16="http://schemas.microsoft.com/office/drawing/2014/main" id="{CB7729D3-A889-4CA8-BAD1-0BAA05DD63DD}"/>
              </a:ext>
            </a:extLst>
          </p:cNvPr>
          <p:cNvPicPr>
            <a:picLocks noChangeAspect="1"/>
          </p:cNvPicPr>
          <p:nvPr/>
        </p:nvPicPr>
        <p:blipFill>
          <a:blip r:embed="rId4"/>
          <a:stretch>
            <a:fillRect/>
          </a:stretch>
        </p:blipFill>
        <p:spPr>
          <a:xfrm>
            <a:off x="1099585" y="3772220"/>
            <a:ext cx="2535035" cy="2157620"/>
          </a:xfrm>
          <a:prstGeom prst="rect">
            <a:avLst/>
          </a:prstGeom>
        </p:spPr>
      </p:pic>
      <p:sp>
        <p:nvSpPr>
          <p:cNvPr id="13" name="Rectángulo: esquinas redondeadas 12">
            <a:extLst>
              <a:ext uri="{FF2B5EF4-FFF2-40B4-BE49-F238E27FC236}">
                <a16:creationId xmlns:a16="http://schemas.microsoft.com/office/drawing/2014/main" id="{10D514BE-8124-4CEB-AAC8-1EBB4E8F96B0}"/>
              </a:ext>
            </a:extLst>
          </p:cNvPr>
          <p:cNvSpPr/>
          <p:nvPr/>
        </p:nvSpPr>
        <p:spPr>
          <a:xfrm>
            <a:off x="4040605" y="3793962"/>
            <a:ext cx="6616668" cy="2464646"/>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b="1" dirty="0">
                <a:solidFill>
                  <a:schemeClr val="tx1"/>
                </a:solidFill>
              </a:rPr>
              <a:t>Artículo 50.</a:t>
            </a:r>
            <a:r>
              <a:rPr lang="es-MX" dirty="0">
                <a:solidFill>
                  <a:schemeClr val="tx1"/>
                </a:solidFill>
              </a:rPr>
              <a:t> También se considerará Falta administrativa no grave, </a:t>
            </a:r>
            <a:r>
              <a:rPr lang="es-MX" b="1" dirty="0">
                <a:solidFill>
                  <a:srgbClr val="FF0000"/>
                </a:solidFill>
              </a:rPr>
              <a:t>los daños y perjuicios que, de manera culposa o negligente y sin incurrir en alguna de las faltas administrativas graves</a:t>
            </a:r>
            <a:r>
              <a:rPr lang="es-MX" b="1" dirty="0">
                <a:solidFill>
                  <a:schemeClr val="tx1"/>
                </a:solidFill>
              </a:rPr>
              <a:t> </a:t>
            </a:r>
            <a:r>
              <a:rPr lang="es-MX" dirty="0">
                <a:solidFill>
                  <a:schemeClr val="tx1"/>
                </a:solidFill>
              </a:rPr>
              <a:t>señaladas en el Capítulo siguiente, cause un servidor público a la Hacienda Pública o al patrimonio de un Ente público. </a:t>
            </a:r>
          </a:p>
        </p:txBody>
      </p:sp>
    </p:spTree>
    <p:extLst>
      <p:ext uri="{BB962C8B-B14F-4D97-AF65-F5344CB8AC3E}">
        <p14:creationId xmlns:p14="http://schemas.microsoft.com/office/powerpoint/2010/main" val="510857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794"/>
            <a:ext cx="12193198" cy="6858673"/>
          </a:xfrm>
          <a:prstGeom prst="rect">
            <a:avLst/>
          </a:prstGeom>
        </p:spPr>
      </p:pic>
      <p:sp>
        <p:nvSpPr>
          <p:cNvPr id="4" name="Marcador de número de diapositiva 3"/>
          <p:cNvSpPr>
            <a:spLocks noGrp="1"/>
          </p:cNvSpPr>
          <p:nvPr>
            <p:ph type="sldNum" sz="quarter" idx="12"/>
          </p:nvPr>
        </p:nvSpPr>
        <p:spPr/>
        <p:txBody>
          <a:bodyPr/>
          <a:lstStyle/>
          <a:p>
            <a:fld id="{7F7D06DF-38F5-4C70-A2DC-800E2DFD8268}" type="slidenum">
              <a:rPr lang="es-MX" smtClean="0"/>
              <a:t>9</a:t>
            </a:fld>
            <a:endParaRPr lang="es-MX"/>
          </a:p>
        </p:txBody>
      </p:sp>
      <p:sp>
        <p:nvSpPr>
          <p:cNvPr id="2" name="CuadroTexto 1">
            <a:extLst>
              <a:ext uri="{FF2B5EF4-FFF2-40B4-BE49-F238E27FC236}">
                <a16:creationId xmlns:a16="http://schemas.microsoft.com/office/drawing/2014/main" id="{DB497A7D-4895-4926-AA57-615DCF687315}"/>
              </a:ext>
            </a:extLst>
          </p:cNvPr>
          <p:cNvSpPr txBox="1"/>
          <p:nvPr/>
        </p:nvSpPr>
        <p:spPr>
          <a:xfrm>
            <a:off x="182350" y="1405769"/>
            <a:ext cx="11229475" cy="880369"/>
          </a:xfrm>
          <a:prstGeom prst="rect">
            <a:avLst/>
          </a:prstGeom>
          <a:noFill/>
        </p:spPr>
        <p:txBody>
          <a:bodyPr wrap="square" rtlCol="0">
            <a:spAutoFit/>
          </a:bodyPr>
          <a:lstStyle/>
          <a:p>
            <a:pPr algn="just">
              <a:lnSpc>
                <a:spcPct val="150000"/>
              </a:lnSpc>
            </a:pPr>
            <a:r>
              <a:rPr lang="es-MX" dirty="0"/>
              <a:t>Contenidas en los artículos 51 a 64 Ter, de la Ley General de Responsabilidades Administrativas, los cuales señalan lo siguiente:</a:t>
            </a:r>
          </a:p>
        </p:txBody>
      </p:sp>
      <p:sp>
        <p:nvSpPr>
          <p:cNvPr id="3" name="Rectángulo 2">
            <a:extLst>
              <a:ext uri="{FF2B5EF4-FFF2-40B4-BE49-F238E27FC236}">
                <a16:creationId xmlns:a16="http://schemas.microsoft.com/office/drawing/2014/main" id="{AF17BAF1-B319-4D48-93D8-6928F82C5ADC}"/>
              </a:ext>
            </a:extLst>
          </p:cNvPr>
          <p:cNvSpPr/>
          <p:nvPr/>
        </p:nvSpPr>
        <p:spPr>
          <a:xfrm>
            <a:off x="1465477" y="589017"/>
            <a:ext cx="8663220" cy="461665"/>
          </a:xfrm>
          <a:prstGeom prst="rect">
            <a:avLst/>
          </a:prstGeom>
          <a:noFill/>
        </p:spPr>
        <p:txBody>
          <a:bodyPr wrap="squar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FALTAS ADMINISTRATIVAS </a:t>
            </a:r>
            <a:r>
              <a:rPr lang="es-ES" sz="2400" b="1" u="sng" dirty="0">
                <a:ln w="22225">
                  <a:solidFill>
                    <a:schemeClr val="accent2"/>
                  </a:solidFill>
                  <a:prstDash val="solid"/>
                </a:ln>
                <a:solidFill>
                  <a:schemeClr val="accent2">
                    <a:lumMod val="40000"/>
                    <a:lumOff val="60000"/>
                  </a:schemeClr>
                </a:solidFill>
              </a:rPr>
              <a:t>GRAVES DE LOS SERVIDORES PÚBLICOS</a:t>
            </a:r>
          </a:p>
        </p:txBody>
      </p:sp>
      <p:sp>
        <p:nvSpPr>
          <p:cNvPr id="5" name="CuadroTexto 4">
            <a:extLst>
              <a:ext uri="{FF2B5EF4-FFF2-40B4-BE49-F238E27FC236}">
                <a16:creationId xmlns:a16="http://schemas.microsoft.com/office/drawing/2014/main" id="{1A8F9B80-F64B-49E3-9255-395FA2FF736E}"/>
              </a:ext>
            </a:extLst>
          </p:cNvPr>
          <p:cNvSpPr txBox="1"/>
          <p:nvPr/>
        </p:nvSpPr>
        <p:spPr>
          <a:xfrm>
            <a:off x="45887" y="3807922"/>
            <a:ext cx="1856096" cy="369332"/>
          </a:xfrm>
          <a:prstGeom prst="rect">
            <a:avLst/>
          </a:prstGeom>
          <a:noFill/>
        </p:spPr>
        <p:txBody>
          <a:bodyPr wrap="square" rtlCol="0">
            <a:spAutoFit/>
          </a:bodyPr>
          <a:lstStyle/>
          <a:p>
            <a:pPr algn="ctr"/>
            <a:r>
              <a:rPr lang="es-MX" b="1" dirty="0"/>
              <a:t>Cohecho (art. 52) </a:t>
            </a:r>
          </a:p>
        </p:txBody>
      </p:sp>
      <p:sp>
        <p:nvSpPr>
          <p:cNvPr id="12" name="Rectángulo: esquinas redondeadas 11">
            <a:extLst>
              <a:ext uri="{FF2B5EF4-FFF2-40B4-BE49-F238E27FC236}">
                <a16:creationId xmlns:a16="http://schemas.microsoft.com/office/drawing/2014/main" id="{967F3ADD-8E5F-488C-9D40-CF46398C2E66}"/>
              </a:ext>
            </a:extLst>
          </p:cNvPr>
          <p:cNvSpPr/>
          <p:nvPr/>
        </p:nvSpPr>
        <p:spPr>
          <a:xfrm>
            <a:off x="1947870" y="2298307"/>
            <a:ext cx="10153554" cy="4058043"/>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just">
              <a:lnSpc>
                <a:spcPct val="150000"/>
              </a:lnSpc>
            </a:pPr>
            <a:r>
              <a:rPr lang="es-MX" dirty="0">
                <a:solidFill>
                  <a:schemeClr val="tx1"/>
                </a:solidFill>
              </a:rPr>
              <a:t>El servidor público que </a:t>
            </a:r>
            <a:r>
              <a:rPr lang="es-MX" b="1" dirty="0">
                <a:solidFill>
                  <a:srgbClr val="FF0000"/>
                </a:solidFill>
              </a:rPr>
              <a:t>exija, acepte, obtenga o pretenda obtener, por sí o a través de terceros</a:t>
            </a:r>
            <a:r>
              <a:rPr lang="es-MX" dirty="0">
                <a:solidFill>
                  <a:srgbClr val="FF0000"/>
                </a:solidFill>
              </a:rPr>
              <a:t>, </a:t>
            </a:r>
            <a:r>
              <a:rPr lang="es-MX" b="1" dirty="0">
                <a:solidFill>
                  <a:srgbClr val="FF0000"/>
                </a:solidFill>
              </a:rPr>
              <a:t>con motivo de sus funciones</a:t>
            </a:r>
            <a:r>
              <a:rPr lang="es-MX" dirty="0">
                <a:solidFill>
                  <a:schemeClr val="tx1"/>
                </a:solidFill>
              </a:rPr>
              <a:t>, cualquier beneficio no comprendido en su remuneración como servidor público, (…) y demás beneficios indebidos para sí o para su cónyuge, parientes consanguíneos, parientes civiles o para terceros con los que tenga relaciones profesionales, laborales o de negocios, o para socios o sociedades de las que el servidor público o las personas antes referidas formen parte. </a:t>
            </a:r>
          </a:p>
          <a:p>
            <a:pPr algn="just">
              <a:lnSpc>
                <a:spcPct val="150000"/>
              </a:lnSpc>
            </a:pPr>
            <a:endParaRPr lang="es-MX" dirty="0">
              <a:solidFill>
                <a:schemeClr val="tx1"/>
              </a:solidFill>
            </a:endParaRPr>
          </a:p>
          <a:p>
            <a:pPr algn="just">
              <a:lnSpc>
                <a:spcPct val="150000"/>
              </a:lnSpc>
            </a:pPr>
            <a:r>
              <a:rPr lang="es-MX" dirty="0">
                <a:solidFill>
                  <a:schemeClr val="tx1"/>
                </a:solidFill>
              </a:rPr>
              <a:t>También incurrirá en cohecho, el servidor público que se abstenga de devolver el pago en demasía de su legítima remuneración de acuerdo a los tabuladores que al efecto resulten aplicables, dentro de los 30 días naturales siguientes a su recepción.</a:t>
            </a:r>
          </a:p>
        </p:txBody>
      </p:sp>
    </p:spTree>
    <p:extLst>
      <p:ext uri="{BB962C8B-B14F-4D97-AF65-F5344CB8AC3E}">
        <p14:creationId xmlns:p14="http://schemas.microsoft.com/office/powerpoint/2010/main" val="306406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18855</TotalTime>
  <Words>6554</Words>
  <Application>Microsoft Office PowerPoint</Application>
  <PresentationFormat>Panorámica</PresentationFormat>
  <Paragraphs>411</Paragraphs>
  <Slides>50</Slides>
  <Notes>4</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50</vt:i4>
      </vt:variant>
    </vt:vector>
  </HeadingPairs>
  <TitlesOfParts>
    <vt:vector size="57" baseType="lpstr">
      <vt:lpstr>Arial</vt:lpstr>
      <vt:lpstr>Calibri</vt:lpstr>
      <vt:lpstr>Calibri (Cuerpo)</vt:lpstr>
      <vt:lpstr>Calibri Light</vt:lpstr>
      <vt:lpstr>Sitka Banner Semibold</vt:lpstr>
      <vt:lpstr>Tahoma </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¡GRACIAS POR SU ATENCIÓN!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Luís Fernando Márquez Cerón</dc:creator>
  <cp:lastModifiedBy>Laptop 291</cp:lastModifiedBy>
  <cp:revision>406</cp:revision>
  <dcterms:created xsi:type="dcterms:W3CDTF">2024-01-11T22:38:48Z</dcterms:created>
  <dcterms:modified xsi:type="dcterms:W3CDTF">2025-11-05T04:03:19Z</dcterms:modified>
</cp:coreProperties>
</file>