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2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3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4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5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6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7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8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9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0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31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2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3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34" r:id="rId2"/>
    <p:sldId id="322" r:id="rId3"/>
    <p:sldId id="353" r:id="rId4"/>
    <p:sldId id="354" r:id="rId5"/>
    <p:sldId id="356" r:id="rId6"/>
    <p:sldId id="359" r:id="rId7"/>
    <p:sldId id="376" r:id="rId8"/>
    <p:sldId id="336" r:id="rId9"/>
    <p:sldId id="360" r:id="rId10"/>
    <p:sldId id="335" r:id="rId11"/>
    <p:sldId id="358" r:id="rId12"/>
    <p:sldId id="361" r:id="rId13"/>
    <p:sldId id="357" r:id="rId14"/>
    <p:sldId id="369" r:id="rId15"/>
    <p:sldId id="370" r:id="rId16"/>
    <p:sldId id="391" r:id="rId17"/>
    <p:sldId id="382" r:id="rId18"/>
    <p:sldId id="367" r:id="rId19"/>
    <p:sldId id="368" r:id="rId20"/>
    <p:sldId id="371" r:id="rId21"/>
    <p:sldId id="372" r:id="rId22"/>
    <p:sldId id="377" r:id="rId23"/>
    <p:sldId id="374" r:id="rId24"/>
    <p:sldId id="373" r:id="rId25"/>
    <p:sldId id="378" r:id="rId26"/>
    <p:sldId id="379" r:id="rId27"/>
    <p:sldId id="380" r:id="rId28"/>
    <p:sldId id="381" r:id="rId29"/>
    <p:sldId id="383" r:id="rId30"/>
    <p:sldId id="384" r:id="rId31"/>
    <p:sldId id="385" r:id="rId32"/>
    <p:sldId id="392" r:id="rId33"/>
    <p:sldId id="393" r:id="rId34"/>
    <p:sldId id="390" r:id="rId35"/>
  </p:sldIdLst>
  <p:sldSz cx="12192000" cy="6858000"/>
  <p:notesSz cx="6954838" cy="93091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2" clrIdx="0">
    <p:extLst>
      <p:ext uri="{19B8F6BF-5375-455C-9EA6-DF929625EA0E}">
        <p15:presenceInfo xmlns:p15="http://schemas.microsoft.com/office/powerpoint/2012/main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A5D"/>
    <a:srgbClr val="235F6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0574" autoAdjust="0"/>
  </p:normalViewPr>
  <p:slideViewPr>
    <p:cSldViewPr snapToGrid="0">
      <p:cViewPr varScale="1">
        <p:scale>
          <a:sx n="62" d="100"/>
          <a:sy n="62" d="100"/>
        </p:scale>
        <p:origin x="105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12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59F8EE-7B46-469B-BC93-9B255F571AD3}" type="doc">
      <dgm:prSet loTypeId="urn:microsoft.com/office/officeart/2005/8/layout/target1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2D2CE2C4-2B19-4D29-93E1-2355E8F7228E}">
      <dgm:prSet phldrT="[Texto]" custT="1"/>
      <dgm:spPr/>
      <dgm:t>
        <a:bodyPr/>
        <a:lstStyle/>
        <a:p>
          <a:r>
            <a:rPr lang="es-MX" sz="5000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 1. ¿Que son?</a:t>
          </a:r>
        </a:p>
      </dgm:t>
    </dgm:pt>
    <dgm:pt modelId="{E2B0D3A6-73D5-489E-9CFD-F5B047FDC2AA}" type="parTrans" cxnId="{8B2A04E8-692E-4CFA-A426-57F3960B22F5}">
      <dgm:prSet/>
      <dgm:spPr/>
      <dgm:t>
        <a:bodyPr/>
        <a:lstStyle/>
        <a:p>
          <a:endParaRPr lang="es-MX"/>
        </a:p>
      </dgm:t>
    </dgm:pt>
    <dgm:pt modelId="{2064988E-EC0A-4619-A5FD-2D26C7C8355F}" type="sibTrans" cxnId="{8B2A04E8-692E-4CFA-A426-57F3960B22F5}">
      <dgm:prSet/>
      <dgm:spPr/>
      <dgm:t>
        <a:bodyPr/>
        <a:lstStyle/>
        <a:p>
          <a:endParaRPr lang="es-MX"/>
        </a:p>
      </dgm:t>
    </dgm:pt>
    <dgm:pt modelId="{7E16764C-F097-477B-84B4-D1A8A68D09CB}">
      <dgm:prSet phldrT="[Texto]" custT="1"/>
      <dgm:spPr/>
      <dgm:t>
        <a:bodyPr/>
        <a:lstStyle/>
        <a:p>
          <a:pPr marL="0" lvl="0" indent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2.</a:t>
          </a:r>
          <a:r>
            <a:rPr lang="es-MX" sz="45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 Obligación constitucional</a:t>
          </a:r>
        </a:p>
      </dgm:t>
    </dgm:pt>
    <dgm:pt modelId="{D5FFA1D4-ED55-4846-AF3B-A470BB8C898B}" type="parTrans" cxnId="{DFD773DF-117A-4910-B758-1E4BF7EE8AC8}">
      <dgm:prSet/>
      <dgm:spPr/>
      <dgm:t>
        <a:bodyPr/>
        <a:lstStyle/>
        <a:p>
          <a:endParaRPr lang="es-MX"/>
        </a:p>
      </dgm:t>
    </dgm:pt>
    <dgm:pt modelId="{9473E805-DD83-4754-BAAC-C98D6007C918}" type="sibTrans" cxnId="{DFD773DF-117A-4910-B758-1E4BF7EE8AC8}">
      <dgm:prSet/>
      <dgm:spPr/>
      <dgm:t>
        <a:bodyPr/>
        <a:lstStyle/>
        <a:p>
          <a:endParaRPr lang="es-MX"/>
        </a:p>
      </dgm:t>
    </dgm:pt>
    <dgm:pt modelId="{5CFE5FAC-B166-4655-817F-D3E2C52D0A06}">
      <dgm:prSet phldrT="[Texto]" custT="1"/>
      <dgm:spPr/>
      <dgm:t>
        <a:bodyPr/>
        <a:lstStyle/>
        <a:p>
          <a:pPr algn="r"/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4. </a:t>
          </a:r>
          <a:r>
            <a:rPr lang="es-MX" sz="45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Facultades y obligaciones</a:t>
          </a:r>
        </a:p>
      </dgm:t>
    </dgm:pt>
    <dgm:pt modelId="{87D76B15-CD96-4974-AC96-6865460907F9}" type="parTrans" cxnId="{CE43FEB9-677B-4B5D-B548-8C7EA138A656}">
      <dgm:prSet/>
      <dgm:spPr/>
      <dgm:t>
        <a:bodyPr/>
        <a:lstStyle/>
        <a:p>
          <a:endParaRPr lang="es-MX"/>
        </a:p>
      </dgm:t>
    </dgm:pt>
    <dgm:pt modelId="{E6593796-94E5-4824-9CEF-5EAE36C382BF}" type="sibTrans" cxnId="{CE43FEB9-677B-4B5D-B548-8C7EA138A656}">
      <dgm:prSet/>
      <dgm:spPr/>
      <dgm:t>
        <a:bodyPr/>
        <a:lstStyle/>
        <a:p>
          <a:endParaRPr lang="es-MX"/>
        </a:p>
      </dgm:t>
    </dgm:pt>
    <dgm:pt modelId="{5E340551-3121-4208-A09A-D23672F4B0C5}">
      <dgm:prSet phldrT="[Texto]" custT="1"/>
      <dgm:spPr/>
      <dgm:t>
        <a:bodyPr/>
        <a:lstStyle/>
        <a:p>
          <a:pPr algn="l"/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3. Estructura orgánica</a:t>
          </a:r>
        </a:p>
      </dgm:t>
    </dgm:pt>
    <dgm:pt modelId="{9AF3304F-25FE-4B05-B66D-111A9CF9C7D8}" type="sibTrans" cxnId="{B6A60698-F060-403B-8353-C1A2C19400D9}">
      <dgm:prSet/>
      <dgm:spPr/>
      <dgm:t>
        <a:bodyPr/>
        <a:lstStyle/>
        <a:p>
          <a:endParaRPr lang="es-MX"/>
        </a:p>
      </dgm:t>
    </dgm:pt>
    <dgm:pt modelId="{96F8B052-0013-473D-A659-D29829985606}" type="parTrans" cxnId="{B6A60698-F060-403B-8353-C1A2C19400D9}">
      <dgm:prSet/>
      <dgm:spPr/>
      <dgm:t>
        <a:bodyPr/>
        <a:lstStyle/>
        <a:p>
          <a:endParaRPr lang="es-MX"/>
        </a:p>
      </dgm:t>
    </dgm:pt>
    <dgm:pt modelId="{3CC0DE1A-C430-46F1-8D5D-E01A87E0DE06}" type="pres">
      <dgm:prSet presAssocID="{0B59F8EE-7B46-469B-BC93-9B255F571AD3}" presName="composite" presStyleCnt="0">
        <dgm:presLayoutVars>
          <dgm:chMax val="5"/>
          <dgm:dir/>
          <dgm:resizeHandles val="exact"/>
        </dgm:presLayoutVars>
      </dgm:prSet>
      <dgm:spPr/>
    </dgm:pt>
    <dgm:pt modelId="{F74A85C2-1EEA-4D7D-90ED-C468820E3B85}" type="pres">
      <dgm:prSet presAssocID="{2D2CE2C4-2B19-4D29-93E1-2355E8F7228E}" presName="circle1" presStyleLbl="lnNode1" presStyleIdx="0" presStyleCnt="4" custLinFactNeighborX="7578" custLinFactNeighborY="2454"/>
      <dgm:spPr>
        <a:solidFill>
          <a:schemeClr val="bg1"/>
        </a:solidFill>
        <a:ln>
          <a:solidFill>
            <a:schemeClr val="bg1"/>
          </a:solidFill>
        </a:ln>
      </dgm:spPr>
    </dgm:pt>
    <dgm:pt modelId="{71935B50-4D00-4529-B56D-73858E1D06DE}" type="pres">
      <dgm:prSet presAssocID="{2D2CE2C4-2B19-4D29-93E1-2355E8F7228E}" presName="text1" presStyleLbl="revTx" presStyleIdx="0" presStyleCnt="4" custScaleX="253467" custLinFactNeighborX="66761" custLinFactNeighborY="-350">
        <dgm:presLayoutVars>
          <dgm:bulletEnabled val="1"/>
        </dgm:presLayoutVars>
      </dgm:prSet>
      <dgm:spPr/>
    </dgm:pt>
    <dgm:pt modelId="{AB02888D-7070-428D-B2CD-041F9C3FDBC4}" type="pres">
      <dgm:prSet presAssocID="{2D2CE2C4-2B19-4D29-93E1-2355E8F7228E}" presName="line1" presStyleLbl="callout" presStyleIdx="0" presStyleCnt="8" custLinFactNeighborX="-22" custLinFactNeighborY="84044"/>
      <dgm:spPr>
        <a:ln>
          <a:solidFill>
            <a:schemeClr val="accent2">
              <a:lumMod val="50000"/>
            </a:schemeClr>
          </a:solidFill>
        </a:ln>
      </dgm:spPr>
    </dgm:pt>
    <dgm:pt modelId="{636B8CBA-764F-4D25-A7A9-912FA6E7A3A1}" type="pres">
      <dgm:prSet presAssocID="{2D2CE2C4-2B19-4D29-93E1-2355E8F7228E}" presName="d1" presStyleLbl="callout" presStyleIdx="1" presStyleCnt="8" custScaleX="99814" custScaleY="98586"/>
      <dgm:spPr>
        <a:ln>
          <a:solidFill>
            <a:schemeClr val="accent2">
              <a:lumMod val="50000"/>
            </a:schemeClr>
          </a:solidFill>
        </a:ln>
      </dgm:spPr>
    </dgm:pt>
    <dgm:pt modelId="{4B305B45-7052-47B6-8C48-E904CDB1011F}" type="pres">
      <dgm:prSet presAssocID="{7E16764C-F097-477B-84B4-D1A8A68D09CB}" presName="circle2" presStyleLbl="lnNode1" presStyleIdx="1" presStyleCnt="4" custLinFactNeighborX="5850" custLinFactNeighborY="-1636"/>
      <dgm:spPr>
        <a:solidFill>
          <a:schemeClr val="bg1">
            <a:lumMod val="85000"/>
          </a:schemeClr>
        </a:solidFill>
      </dgm:spPr>
    </dgm:pt>
    <dgm:pt modelId="{8F0164AA-0675-4412-8F89-0A096C646ACD}" type="pres">
      <dgm:prSet presAssocID="{7E16764C-F097-477B-84B4-D1A8A68D09CB}" presName="text2" presStyleLbl="revTx" presStyleIdx="1" presStyleCnt="4" custScaleX="353039" custLinFactX="19866" custLinFactNeighborX="100000" custLinFactNeighborY="24752">
        <dgm:presLayoutVars>
          <dgm:bulletEnabled val="1"/>
        </dgm:presLayoutVars>
      </dgm:prSet>
      <dgm:spPr/>
    </dgm:pt>
    <dgm:pt modelId="{0F0FE70E-4786-4872-824F-E0604B1995AC}" type="pres">
      <dgm:prSet presAssocID="{7E16764C-F097-477B-84B4-D1A8A68D09CB}" presName="line2" presStyleLbl="callout" presStyleIdx="2" presStyleCnt="8" custFlipVert="1" custSzY="45720" custScaleX="133639" custLinFactY="300000" custLinFactNeighborX="-15856" custLinFactNeighborY="312867"/>
      <dgm:spPr>
        <a:ln>
          <a:solidFill>
            <a:schemeClr val="accent2">
              <a:lumMod val="50000"/>
            </a:schemeClr>
          </a:solidFill>
        </a:ln>
      </dgm:spPr>
    </dgm:pt>
    <dgm:pt modelId="{CD3016E1-53FB-40E6-B6AA-E67F04D75EF6}" type="pres">
      <dgm:prSet presAssocID="{7E16764C-F097-477B-84B4-D1A8A68D09CB}" presName="d2" presStyleLbl="callout" presStyleIdx="3" presStyleCnt="8" custScaleX="83104" custScaleY="80060" custLinFactNeighborX="215" custLinFactNeighborY="-291"/>
      <dgm:spPr>
        <a:ln>
          <a:solidFill>
            <a:schemeClr val="accent2">
              <a:lumMod val="50000"/>
            </a:schemeClr>
          </a:solidFill>
        </a:ln>
      </dgm:spPr>
    </dgm:pt>
    <dgm:pt modelId="{B278379A-149B-4B57-8B4B-081D863A48F4}" type="pres">
      <dgm:prSet presAssocID="{5E340551-3121-4208-A09A-D23672F4B0C5}" presName="circle3" presStyleLbl="lnNode1" presStyleIdx="2" presStyleCnt="4" custScaleX="85045" custScaleY="80391" custLinFactNeighborX="3036" custLinFactNeighborY="-980"/>
      <dgm:spPr>
        <a:solidFill>
          <a:schemeClr val="bg1">
            <a:lumMod val="75000"/>
          </a:schemeClr>
        </a:solidFill>
      </dgm:spPr>
    </dgm:pt>
    <dgm:pt modelId="{E3F1C672-B1D9-4104-A22E-877EE8BD40B2}" type="pres">
      <dgm:prSet presAssocID="{5E340551-3121-4208-A09A-D23672F4B0C5}" presName="text3" presStyleLbl="revTx" presStyleIdx="2" presStyleCnt="4" custScaleX="312168" custLinFactX="6808" custLinFactNeighborX="100000" custLinFactNeighborY="44597">
        <dgm:presLayoutVars>
          <dgm:bulletEnabled val="1"/>
        </dgm:presLayoutVars>
      </dgm:prSet>
      <dgm:spPr/>
    </dgm:pt>
    <dgm:pt modelId="{258B289C-D2BB-45A4-B9EE-786C4ED15912}" type="pres">
      <dgm:prSet presAssocID="{5E340551-3121-4208-A09A-D23672F4B0C5}" presName="line3" presStyleLbl="callout" presStyleIdx="4" presStyleCnt="8" custLinFactY="400000" custLinFactNeighborX="-42724" custLinFactNeighborY="437370"/>
      <dgm:spPr>
        <a:ln>
          <a:solidFill>
            <a:schemeClr val="accent2">
              <a:lumMod val="50000"/>
            </a:schemeClr>
          </a:solidFill>
        </a:ln>
      </dgm:spPr>
    </dgm:pt>
    <dgm:pt modelId="{555F19E8-1EA2-4B44-8464-98C19702869D}" type="pres">
      <dgm:prSet presAssocID="{5E340551-3121-4208-A09A-D23672F4B0C5}" presName="d3" presStyleLbl="callout" presStyleIdx="5" presStyleCnt="8" custScaleX="68325" custScaleY="67420" custLinFactNeighborX="-730" custLinFactNeighborY="0"/>
      <dgm:spPr>
        <a:ln>
          <a:solidFill>
            <a:schemeClr val="accent2">
              <a:lumMod val="50000"/>
            </a:schemeClr>
          </a:solidFill>
        </a:ln>
      </dgm:spPr>
    </dgm:pt>
    <dgm:pt modelId="{4CD369FD-D161-4856-B48F-6C004D9B2D2D}" type="pres">
      <dgm:prSet presAssocID="{5CFE5FAC-B166-4655-817F-D3E2C52D0A06}" presName="circle4" presStyleLbl="lnNode1" presStyleIdx="3" presStyleCnt="4" custLinFactNeighborX="929" custLinFactNeighborY="-1910"/>
      <dgm:spPr>
        <a:solidFill>
          <a:schemeClr val="bg2"/>
        </a:solidFill>
      </dgm:spPr>
    </dgm:pt>
    <dgm:pt modelId="{7D55B7AA-2DAF-41F8-B8B4-3086DD163DED}" type="pres">
      <dgm:prSet presAssocID="{5CFE5FAC-B166-4655-817F-D3E2C52D0A06}" presName="text4" presStyleLbl="revTx" presStyleIdx="3" presStyleCnt="4" custScaleX="454969" custLinFactNeighborX="69340" custLinFactNeighborY="73958">
        <dgm:presLayoutVars>
          <dgm:bulletEnabled val="1"/>
        </dgm:presLayoutVars>
      </dgm:prSet>
      <dgm:spPr/>
    </dgm:pt>
    <dgm:pt modelId="{DA77B898-8701-4CD7-B7E8-545671E6673F}" type="pres">
      <dgm:prSet presAssocID="{5CFE5FAC-B166-4655-817F-D3E2C52D0A06}" presName="line4" presStyleLbl="callout" presStyleIdx="6" presStyleCnt="8" custLinFactY="300000" custLinFactNeighborX="-35387" custLinFactNeighborY="399630"/>
      <dgm:spPr>
        <a:ln>
          <a:solidFill>
            <a:schemeClr val="accent2">
              <a:lumMod val="50000"/>
            </a:schemeClr>
          </a:solidFill>
        </a:ln>
      </dgm:spPr>
    </dgm:pt>
    <dgm:pt modelId="{E54EE5E2-9D2D-46E8-B55C-C81AEE9014D1}" type="pres">
      <dgm:prSet presAssocID="{5CFE5FAC-B166-4655-817F-D3E2C52D0A06}" presName="d4" presStyleLbl="callout" presStyleIdx="7" presStyleCnt="8" custScaleX="72756" custScaleY="74015" custLinFactNeighborX="-4180" custLinFactNeighborY="6241"/>
      <dgm:spPr>
        <a:ln>
          <a:solidFill>
            <a:schemeClr val="accent2">
              <a:lumMod val="50000"/>
            </a:schemeClr>
          </a:solidFill>
        </a:ln>
      </dgm:spPr>
    </dgm:pt>
  </dgm:ptLst>
  <dgm:cxnLst>
    <dgm:cxn modelId="{E9C82F03-90A6-4527-A499-B4F74875477B}" type="presOf" srcId="{2D2CE2C4-2B19-4D29-93E1-2355E8F7228E}" destId="{71935B50-4D00-4529-B56D-73858E1D06DE}" srcOrd="0" destOrd="0" presId="urn:microsoft.com/office/officeart/2005/8/layout/target1"/>
    <dgm:cxn modelId="{4547B91C-455A-4761-8593-6CAB23437C33}" type="presOf" srcId="{5E340551-3121-4208-A09A-D23672F4B0C5}" destId="{E3F1C672-B1D9-4104-A22E-877EE8BD40B2}" srcOrd="0" destOrd="0" presId="urn:microsoft.com/office/officeart/2005/8/layout/target1"/>
    <dgm:cxn modelId="{2E911C3D-7F1A-4EDB-9AB5-754E2A26DC19}" type="presOf" srcId="{7E16764C-F097-477B-84B4-D1A8A68D09CB}" destId="{8F0164AA-0675-4412-8F89-0A096C646ACD}" srcOrd="0" destOrd="0" presId="urn:microsoft.com/office/officeart/2005/8/layout/target1"/>
    <dgm:cxn modelId="{F36E083E-D531-4EA7-B6C2-4109D4AAE5DC}" type="presOf" srcId="{0B59F8EE-7B46-469B-BC93-9B255F571AD3}" destId="{3CC0DE1A-C430-46F1-8D5D-E01A87E0DE06}" srcOrd="0" destOrd="0" presId="urn:microsoft.com/office/officeart/2005/8/layout/target1"/>
    <dgm:cxn modelId="{9DBA0545-7239-4EB5-9473-123B8AFD9068}" type="presOf" srcId="{5CFE5FAC-B166-4655-817F-D3E2C52D0A06}" destId="{7D55B7AA-2DAF-41F8-B8B4-3086DD163DED}" srcOrd="0" destOrd="0" presId="urn:microsoft.com/office/officeart/2005/8/layout/target1"/>
    <dgm:cxn modelId="{B6A60698-F060-403B-8353-C1A2C19400D9}" srcId="{0B59F8EE-7B46-469B-BC93-9B255F571AD3}" destId="{5E340551-3121-4208-A09A-D23672F4B0C5}" srcOrd="2" destOrd="0" parTransId="{96F8B052-0013-473D-A659-D29829985606}" sibTransId="{9AF3304F-25FE-4B05-B66D-111A9CF9C7D8}"/>
    <dgm:cxn modelId="{CE43FEB9-677B-4B5D-B548-8C7EA138A656}" srcId="{0B59F8EE-7B46-469B-BC93-9B255F571AD3}" destId="{5CFE5FAC-B166-4655-817F-D3E2C52D0A06}" srcOrd="3" destOrd="0" parTransId="{87D76B15-CD96-4974-AC96-6865460907F9}" sibTransId="{E6593796-94E5-4824-9CEF-5EAE36C382BF}"/>
    <dgm:cxn modelId="{DFD773DF-117A-4910-B758-1E4BF7EE8AC8}" srcId="{0B59F8EE-7B46-469B-BC93-9B255F571AD3}" destId="{7E16764C-F097-477B-84B4-D1A8A68D09CB}" srcOrd="1" destOrd="0" parTransId="{D5FFA1D4-ED55-4846-AF3B-A470BB8C898B}" sibTransId="{9473E805-DD83-4754-BAAC-C98D6007C918}"/>
    <dgm:cxn modelId="{8B2A04E8-692E-4CFA-A426-57F3960B22F5}" srcId="{0B59F8EE-7B46-469B-BC93-9B255F571AD3}" destId="{2D2CE2C4-2B19-4D29-93E1-2355E8F7228E}" srcOrd="0" destOrd="0" parTransId="{E2B0D3A6-73D5-489E-9CFD-F5B047FDC2AA}" sibTransId="{2064988E-EC0A-4619-A5FD-2D26C7C8355F}"/>
    <dgm:cxn modelId="{E30D9F72-B9D3-4783-B1AE-92CD6F3C391B}" type="presParOf" srcId="{3CC0DE1A-C430-46F1-8D5D-E01A87E0DE06}" destId="{F74A85C2-1EEA-4D7D-90ED-C468820E3B85}" srcOrd="0" destOrd="0" presId="urn:microsoft.com/office/officeart/2005/8/layout/target1"/>
    <dgm:cxn modelId="{4AC9C9E8-64F4-4F4B-8086-483AB0BA1E9D}" type="presParOf" srcId="{3CC0DE1A-C430-46F1-8D5D-E01A87E0DE06}" destId="{71935B50-4D00-4529-B56D-73858E1D06DE}" srcOrd="1" destOrd="0" presId="urn:microsoft.com/office/officeart/2005/8/layout/target1"/>
    <dgm:cxn modelId="{7E4BEE4B-715C-4CE1-947C-503F1A8E0D15}" type="presParOf" srcId="{3CC0DE1A-C430-46F1-8D5D-E01A87E0DE06}" destId="{AB02888D-7070-428D-B2CD-041F9C3FDBC4}" srcOrd="2" destOrd="0" presId="urn:microsoft.com/office/officeart/2005/8/layout/target1"/>
    <dgm:cxn modelId="{D69EC2A6-0DE9-4547-9A2B-1CEA09963754}" type="presParOf" srcId="{3CC0DE1A-C430-46F1-8D5D-E01A87E0DE06}" destId="{636B8CBA-764F-4D25-A7A9-912FA6E7A3A1}" srcOrd="3" destOrd="0" presId="urn:microsoft.com/office/officeart/2005/8/layout/target1"/>
    <dgm:cxn modelId="{5549E8A2-E5E9-4A57-9B1A-09743F88E777}" type="presParOf" srcId="{3CC0DE1A-C430-46F1-8D5D-E01A87E0DE06}" destId="{4B305B45-7052-47B6-8C48-E904CDB1011F}" srcOrd="4" destOrd="0" presId="urn:microsoft.com/office/officeart/2005/8/layout/target1"/>
    <dgm:cxn modelId="{A88BFF4D-CFF0-4E2F-A018-81C2E6CA7894}" type="presParOf" srcId="{3CC0DE1A-C430-46F1-8D5D-E01A87E0DE06}" destId="{8F0164AA-0675-4412-8F89-0A096C646ACD}" srcOrd="5" destOrd="0" presId="urn:microsoft.com/office/officeart/2005/8/layout/target1"/>
    <dgm:cxn modelId="{522ACC1C-CE6A-4455-844F-51E43BB6DB71}" type="presParOf" srcId="{3CC0DE1A-C430-46F1-8D5D-E01A87E0DE06}" destId="{0F0FE70E-4786-4872-824F-E0604B1995AC}" srcOrd="6" destOrd="0" presId="urn:microsoft.com/office/officeart/2005/8/layout/target1"/>
    <dgm:cxn modelId="{2A5D3328-5F34-4BAB-BB97-60C96B935BB2}" type="presParOf" srcId="{3CC0DE1A-C430-46F1-8D5D-E01A87E0DE06}" destId="{CD3016E1-53FB-40E6-B6AA-E67F04D75EF6}" srcOrd="7" destOrd="0" presId="urn:microsoft.com/office/officeart/2005/8/layout/target1"/>
    <dgm:cxn modelId="{0BD14054-4486-4B60-AD56-5F7CB33CEA2B}" type="presParOf" srcId="{3CC0DE1A-C430-46F1-8D5D-E01A87E0DE06}" destId="{B278379A-149B-4B57-8B4B-081D863A48F4}" srcOrd="8" destOrd="0" presId="urn:microsoft.com/office/officeart/2005/8/layout/target1"/>
    <dgm:cxn modelId="{2A4442D8-0934-479D-B06C-061ED6FAB3FC}" type="presParOf" srcId="{3CC0DE1A-C430-46F1-8D5D-E01A87E0DE06}" destId="{E3F1C672-B1D9-4104-A22E-877EE8BD40B2}" srcOrd="9" destOrd="0" presId="urn:microsoft.com/office/officeart/2005/8/layout/target1"/>
    <dgm:cxn modelId="{674E2EDE-723C-442E-B485-BD10A5D6101C}" type="presParOf" srcId="{3CC0DE1A-C430-46F1-8D5D-E01A87E0DE06}" destId="{258B289C-D2BB-45A4-B9EE-786C4ED15912}" srcOrd="10" destOrd="0" presId="urn:microsoft.com/office/officeart/2005/8/layout/target1"/>
    <dgm:cxn modelId="{93F1BC40-4B5D-440D-8483-9951A93C5260}" type="presParOf" srcId="{3CC0DE1A-C430-46F1-8D5D-E01A87E0DE06}" destId="{555F19E8-1EA2-4B44-8464-98C19702869D}" srcOrd="11" destOrd="0" presId="urn:microsoft.com/office/officeart/2005/8/layout/target1"/>
    <dgm:cxn modelId="{701059DD-91EE-4498-92B3-864E81FDFAFF}" type="presParOf" srcId="{3CC0DE1A-C430-46F1-8D5D-E01A87E0DE06}" destId="{4CD369FD-D161-4856-B48F-6C004D9B2D2D}" srcOrd="12" destOrd="0" presId="urn:microsoft.com/office/officeart/2005/8/layout/target1"/>
    <dgm:cxn modelId="{90CF7CCA-41A0-4256-B7A5-958EA521A758}" type="presParOf" srcId="{3CC0DE1A-C430-46F1-8D5D-E01A87E0DE06}" destId="{7D55B7AA-2DAF-41F8-B8B4-3086DD163DED}" srcOrd="13" destOrd="0" presId="urn:microsoft.com/office/officeart/2005/8/layout/target1"/>
    <dgm:cxn modelId="{9F9B1275-D4DA-4463-902F-B3A1294014C0}" type="presParOf" srcId="{3CC0DE1A-C430-46F1-8D5D-E01A87E0DE06}" destId="{DA77B898-8701-4CD7-B7E8-545671E6673F}" srcOrd="14" destOrd="0" presId="urn:microsoft.com/office/officeart/2005/8/layout/target1"/>
    <dgm:cxn modelId="{3DB49A1B-F600-4282-80A3-C8D10E0B9CAE}" type="presParOf" srcId="{3CC0DE1A-C430-46F1-8D5D-E01A87E0DE06}" destId="{E54EE5E2-9D2D-46E8-B55C-C81AEE9014D1}" srcOrd="15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1ACD20C-B74F-4EA2-9741-67213D200089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MX"/>
        </a:p>
      </dgm:t>
    </dgm:pt>
    <dgm:pt modelId="{6BDAA7E3-CCE3-45A7-950F-FEA5A78F0B0D}">
      <dgm:prSet phldrT="[Texto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MX" b="1" dirty="0">
              <a:solidFill>
                <a:schemeClr val="tx1"/>
              </a:solidFill>
              <a:latin typeface="Candara" panose="020E0502030303020204" pitchFamily="34" charset="0"/>
            </a:rPr>
            <a:t>Constitución Federal</a:t>
          </a:r>
        </a:p>
        <a:p>
          <a:r>
            <a:rPr lang="es-MX" b="1" dirty="0">
              <a:solidFill>
                <a:schemeClr val="tx1"/>
              </a:solidFill>
              <a:latin typeface="Candara" panose="020E0502030303020204" pitchFamily="34" charset="0"/>
            </a:rPr>
            <a:t>Art. 109 </a:t>
          </a:r>
          <a:r>
            <a:rPr lang="es-MX" b="1" dirty="0" err="1">
              <a:solidFill>
                <a:schemeClr val="tx1"/>
              </a:solidFill>
              <a:latin typeface="Candara" panose="020E0502030303020204" pitchFamily="34" charset="0"/>
            </a:rPr>
            <a:t>fracc.</a:t>
          </a:r>
          <a:r>
            <a:rPr lang="es-MX" b="1" dirty="0">
              <a:solidFill>
                <a:schemeClr val="tx1"/>
              </a:solidFill>
              <a:latin typeface="Candara" panose="020E0502030303020204" pitchFamily="34" charset="0"/>
            </a:rPr>
            <a:t> III segundo párrafo</a:t>
          </a:r>
        </a:p>
      </dgm:t>
    </dgm:pt>
    <dgm:pt modelId="{5685D20F-A607-4770-8EA9-44941E551B8A}" type="parTrans" cxnId="{C981B4F7-BC76-413B-A737-78FD87702ADC}">
      <dgm:prSet/>
      <dgm:spPr/>
      <dgm:t>
        <a:bodyPr/>
        <a:lstStyle/>
        <a:p>
          <a:endParaRPr lang="es-MX"/>
        </a:p>
      </dgm:t>
    </dgm:pt>
    <dgm:pt modelId="{AA088076-63C3-4FDB-86CD-C17B8EE064BE}" type="sibTrans" cxnId="{C981B4F7-BC76-413B-A737-78FD87702ADC}">
      <dgm:prSet/>
      <dgm:spPr/>
      <dgm:t>
        <a:bodyPr/>
        <a:lstStyle/>
        <a:p>
          <a:endParaRPr lang="es-MX"/>
        </a:p>
      </dgm:t>
    </dgm:pt>
    <dgm:pt modelId="{92408BB3-A22B-4ED0-8162-C3AA712B510B}">
      <dgm:prSet phldrT="[Texto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es-MX" sz="2200" b="1" dirty="0">
              <a:latin typeface="Candara" panose="020E0502030303020204" pitchFamily="34" charset="0"/>
            </a:rPr>
            <a:t>Las faltas administrativas graves serán investigadas y substanciadas </a:t>
          </a:r>
          <a:r>
            <a:rPr lang="es-MX" sz="2200" dirty="0">
              <a:latin typeface="Candara" panose="020E0502030303020204" pitchFamily="34" charset="0"/>
            </a:rPr>
            <a:t>por la Auditoría Superior de la Federación y los </a:t>
          </a:r>
          <a:r>
            <a:rPr lang="es-MX" sz="2200" b="1" dirty="0">
              <a:latin typeface="Candara" panose="020E0502030303020204" pitchFamily="34" charset="0"/>
            </a:rPr>
            <a:t>órganos internos de control</a:t>
          </a:r>
          <a:r>
            <a:rPr lang="es-MX" sz="2200" dirty="0">
              <a:latin typeface="Candara" panose="020E0502030303020204" pitchFamily="34" charset="0"/>
            </a:rPr>
            <a:t>, o por sus homólogos en las entidades federativas, según corresponda, </a:t>
          </a:r>
          <a:r>
            <a:rPr lang="es-MX" sz="2200" b="1" dirty="0">
              <a:latin typeface="Candara" panose="020E0502030303020204" pitchFamily="34" charset="0"/>
            </a:rPr>
            <a:t>y serán resueltas por el Tribunal de Justicia Administrativa </a:t>
          </a:r>
          <a:r>
            <a:rPr lang="es-MX" sz="2200" dirty="0">
              <a:latin typeface="Candara" panose="020E0502030303020204" pitchFamily="34" charset="0"/>
            </a:rPr>
            <a:t>que resulte competente. </a:t>
          </a:r>
          <a:r>
            <a:rPr lang="es-MX" sz="2200" b="1" dirty="0">
              <a:latin typeface="Candara" panose="020E0502030303020204" pitchFamily="34" charset="0"/>
            </a:rPr>
            <a:t>Las demás faltas y sanciones administrativas, </a:t>
          </a:r>
          <a:r>
            <a:rPr lang="es-MX" sz="2200" dirty="0">
              <a:latin typeface="Candara" panose="020E0502030303020204" pitchFamily="34" charset="0"/>
            </a:rPr>
            <a:t>serán conocidas y resueltas por los </a:t>
          </a:r>
          <a:r>
            <a:rPr lang="es-MX" sz="2200" b="1" dirty="0">
              <a:latin typeface="Candara" panose="020E0502030303020204" pitchFamily="34" charset="0"/>
            </a:rPr>
            <a:t>órganos internos de control.</a:t>
          </a:r>
          <a:endParaRPr lang="es-MX" sz="2200" dirty="0">
            <a:latin typeface="Candara" panose="020E0502030303020204" pitchFamily="34" charset="0"/>
          </a:endParaRPr>
        </a:p>
      </dgm:t>
    </dgm:pt>
    <dgm:pt modelId="{9AFEA160-EB12-4DEA-BAF6-DB9142A0A573}" type="parTrans" cxnId="{35DB235E-B43F-4063-916F-666363E8698B}">
      <dgm:prSet/>
      <dgm:spPr/>
      <dgm:t>
        <a:bodyPr/>
        <a:lstStyle/>
        <a:p>
          <a:endParaRPr lang="es-MX"/>
        </a:p>
      </dgm:t>
    </dgm:pt>
    <dgm:pt modelId="{6263876A-AD48-43DA-A67E-F79F138B7AC6}" type="sibTrans" cxnId="{35DB235E-B43F-4063-916F-666363E8698B}">
      <dgm:prSet/>
      <dgm:spPr/>
      <dgm:t>
        <a:bodyPr/>
        <a:lstStyle/>
        <a:p>
          <a:endParaRPr lang="es-MX"/>
        </a:p>
      </dgm:t>
    </dgm:pt>
    <dgm:pt modelId="{50EFFD2C-128E-409F-8E67-383C9A1C433F}">
      <dgm:prSet phldrT="[Texto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MX" b="1" dirty="0">
              <a:solidFill>
                <a:schemeClr val="tx1"/>
              </a:solidFill>
              <a:latin typeface="Candara" panose="020E0502030303020204" pitchFamily="34" charset="0"/>
            </a:rPr>
            <a:t>Constitución Local</a:t>
          </a:r>
        </a:p>
        <a:p>
          <a:r>
            <a:rPr lang="es-MX" b="1" dirty="0">
              <a:solidFill>
                <a:schemeClr val="tx1"/>
              </a:solidFill>
              <a:latin typeface="Candara" panose="020E0502030303020204" pitchFamily="34" charset="0"/>
            </a:rPr>
            <a:t>Art. 111 Bis</a:t>
          </a:r>
        </a:p>
      </dgm:t>
    </dgm:pt>
    <dgm:pt modelId="{48C21DEE-0FA5-48A4-B033-845B73C59079}" type="parTrans" cxnId="{05B87A49-2531-460A-819A-57C631916A97}">
      <dgm:prSet/>
      <dgm:spPr/>
      <dgm:t>
        <a:bodyPr/>
        <a:lstStyle/>
        <a:p>
          <a:endParaRPr lang="es-MX"/>
        </a:p>
      </dgm:t>
    </dgm:pt>
    <dgm:pt modelId="{745FA2D6-A39C-46F8-B994-CD9C70E248B3}" type="sibTrans" cxnId="{05B87A49-2531-460A-819A-57C631916A97}">
      <dgm:prSet/>
      <dgm:spPr/>
      <dgm:t>
        <a:bodyPr/>
        <a:lstStyle/>
        <a:p>
          <a:endParaRPr lang="es-MX"/>
        </a:p>
      </dgm:t>
    </dgm:pt>
    <dgm:pt modelId="{5681CD9A-DAA3-48AF-BF47-624A32994554}">
      <dgm:prSet phldrT="[Texto]" custT="1"/>
      <dgm:spPr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rgbClr val="ED7D31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El Órgano de Fiscalización Superior del Congreso del Estado y los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órganos internos de control de las entidades estatales y municipales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son competentes para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investigar y sustanciar las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denuncias u (sic)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procedimientos oficiosos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sobre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actos u omisiones que podrían constituir faltas administrativas graves,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 y el Tribunal de Justicia Administrativa será el órgano competente de su resolución.</a:t>
          </a:r>
        </a:p>
      </dgm:t>
    </dgm:pt>
    <dgm:pt modelId="{E8420D41-55E1-4352-A1EB-F99E7D8499C0}" type="parTrans" cxnId="{12494BA2-5384-4B10-B4C4-E8DBC9A7599E}">
      <dgm:prSet/>
      <dgm:spPr/>
      <dgm:t>
        <a:bodyPr/>
        <a:lstStyle/>
        <a:p>
          <a:endParaRPr lang="es-MX"/>
        </a:p>
      </dgm:t>
    </dgm:pt>
    <dgm:pt modelId="{8E59C9DA-46DF-4AF0-A5BA-66EE9F4EFBB0}" type="sibTrans" cxnId="{12494BA2-5384-4B10-B4C4-E8DBC9A7599E}">
      <dgm:prSet/>
      <dgm:spPr/>
      <dgm:t>
        <a:bodyPr/>
        <a:lstStyle/>
        <a:p>
          <a:endParaRPr lang="es-MX"/>
        </a:p>
      </dgm:t>
    </dgm:pt>
    <dgm:pt modelId="{182B3CDA-E6F3-4F17-B7DC-FA903190C685}">
      <dgm:prSet custT="1"/>
      <dgm:spPr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rgbClr val="ED7D31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MX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33CF9A9B-5368-48CA-93EB-F46F692FB8EF}" type="parTrans" cxnId="{85367B1C-5B42-4B12-809E-71A1FC87A956}">
      <dgm:prSet/>
      <dgm:spPr/>
      <dgm:t>
        <a:bodyPr/>
        <a:lstStyle/>
        <a:p>
          <a:endParaRPr lang="es-MX"/>
        </a:p>
      </dgm:t>
    </dgm:pt>
    <dgm:pt modelId="{6FF1E0A5-1130-47D9-BC30-D864965BDE60}" type="sibTrans" cxnId="{85367B1C-5B42-4B12-809E-71A1FC87A956}">
      <dgm:prSet/>
      <dgm:spPr/>
      <dgm:t>
        <a:bodyPr/>
        <a:lstStyle/>
        <a:p>
          <a:endParaRPr lang="es-MX"/>
        </a:p>
      </dgm:t>
    </dgm:pt>
    <dgm:pt modelId="{F4E0A91D-4891-40E4-BF9B-4CC2A2026C5C}">
      <dgm:prSet custT="1"/>
      <dgm:spPr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rgbClr val="ED7D31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Las demás faltas y sanciones administrativas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, serán conocidas y resueltas por los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órganos internos de control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 cada entidad estatal o municipal</a:t>
          </a:r>
        </a:p>
      </dgm:t>
    </dgm:pt>
    <dgm:pt modelId="{1FBFA4C3-8A6D-4067-A244-2ED11CCFF1E4}" type="parTrans" cxnId="{2C01FE1A-215D-4497-8610-01B3434D8F64}">
      <dgm:prSet/>
      <dgm:spPr/>
      <dgm:t>
        <a:bodyPr/>
        <a:lstStyle/>
        <a:p>
          <a:endParaRPr lang="es-MX"/>
        </a:p>
      </dgm:t>
    </dgm:pt>
    <dgm:pt modelId="{56FF80C9-0354-4F07-BBDF-FF8CA408BE41}" type="sibTrans" cxnId="{2C01FE1A-215D-4497-8610-01B3434D8F64}">
      <dgm:prSet/>
      <dgm:spPr/>
      <dgm:t>
        <a:bodyPr/>
        <a:lstStyle/>
        <a:p>
          <a:endParaRPr lang="es-MX"/>
        </a:p>
      </dgm:t>
    </dgm:pt>
    <dgm:pt modelId="{3C0AB808-7F21-4E76-A64F-5AA587F8742C}" type="pres">
      <dgm:prSet presAssocID="{01ACD20C-B74F-4EA2-9741-67213D200089}" presName="Name0" presStyleCnt="0">
        <dgm:presLayoutVars>
          <dgm:dir/>
          <dgm:animLvl val="lvl"/>
          <dgm:resizeHandles val="exact"/>
        </dgm:presLayoutVars>
      </dgm:prSet>
      <dgm:spPr/>
    </dgm:pt>
    <dgm:pt modelId="{6DFC03B8-E454-45BD-B9A3-5C8C95BCFECD}" type="pres">
      <dgm:prSet presAssocID="{6BDAA7E3-CCE3-45A7-950F-FEA5A78F0B0D}" presName="composite" presStyleCnt="0"/>
      <dgm:spPr/>
    </dgm:pt>
    <dgm:pt modelId="{2A467896-DC3D-4B90-AFA2-3C425E8FCD63}" type="pres">
      <dgm:prSet presAssocID="{6BDAA7E3-CCE3-45A7-950F-FEA5A78F0B0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4C5D563F-2C19-4104-BD43-E2DE343C673E}" type="pres">
      <dgm:prSet presAssocID="{6BDAA7E3-CCE3-45A7-950F-FEA5A78F0B0D}" presName="desTx" presStyleLbl="alignAccFollowNode1" presStyleIdx="0" presStyleCnt="2">
        <dgm:presLayoutVars>
          <dgm:bulletEnabled val="1"/>
        </dgm:presLayoutVars>
      </dgm:prSet>
      <dgm:spPr/>
    </dgm:pt>
    <dgm:pt modelId="{B727288F-00B0-4C60-8883-090CDFDC65FA}" type="pres">
      <dgm:prSet presAssocID="{AA088076-63C3-4FDB-86CD-C17B8EE064BE}" presName="space" presStyleCnt="0"/>
      <dgm:spPr/>
    </dgm:pt>
    <dgm:pt modelId="{2D0A2F4D-5530-4FD7-88B0-25A9B098C596}" type="pres">
      <dgm:prSet presAssocID="{50EFFD2C-128E-409F-8E67-383C9A1C433F}" presName="composite" presStyleCnt="0"/>
      <dgm:spPr/>
    </dgm:pt>
    <dgm:pt modelId="{5F5CFD8D-F586-4EB9-A2C7-EE98D75E7287}" type="pres">
      <dgm:prSet presAssocID="{50EFFD2C-128E-409F-8E67-383C9A1C433F}" presName="parTx" presStyleLbl="alignNode1" presStyleIdx="1" presStyleCnt="2" custLinFactNeighborX="-785" custLinFactNeighborY="-3711">
        <dgm:presLayoutVars>
          <dgm:chMax val="0"/>
          <dgm:chPref val="0"/>
          <dgm:bulletEnabled val="1"/>
        </dgm:presLayoutVars>
      </dgm:prSet>
      <dgm:spPr/>
    </dgm:pt>
    <dgm:pt modelId="{B4ED9727-2FB5-4B59-BE1E-EF287B7E1FB8}" type="pres">
      <dgm:prSet presAssocID="{50EFFD2C-128E-409F-8E67-383C9A1C433F}" presName="desTx" presStyleLbl="alignAccFollowNode1" presStyleIdx="1" presStyleCnt="2">
        <dgm:presLayoutVars>
          <dgm:bulletEnabled val="1"/>
        </dgm:presLayoutVars>
      </dgm:prSet>
      <dgm:spPr>
        <a:xfrm>
          <a:off x="6048281" y="942869"/>
          <a:ext cx="5305461" cy="4323375"/>
        </a:xfrm>
        <a:prstGeom prst="rect">
          <a:avLst/>
        </a:prstGeom>
      </dgm:spPr>
    </dgm:pt>
  </dgm:ptLst>
  <dgm:cxnLst>
    <dgm:cxn modelId="{62A75708-F74D-404C-9ECE-237CC120ED41}" type="presOf" srcId="{5681CD9A-DAA3-48AF-BF47-624A32994554}" destId="{B4ED9727-2FB5-4B59-BE1E-EF287B7E1FB8}" srcOrd="0" destOrd="0" presId="urn:microsoft.com/office/officeart/2005/8/layout/hList1"/>
    <dgm:cxn modelId="{2C01FE1A-215D-4497-8610-01B3434D8F64}" srcId="{50EFFD2C-128E-409F-8E67-383C9A1C433F}" destId="{F4E0A91D-4891-40E4-BF9B-4CC2A2026C5C}" srcOrd="2" destOrd="0" parTransId="{1FBFA4C3-8A6D-4067-A244-2ED11CCFF1E4}" sibTransId="{56FF80C9-0354-4F07-BBDF-FF8CA408BE41}"/>
    <dgm:cxn modelId="{85367B1C-5B42-4B12-809E-71A1FC87A956}" srcId="{50EFFD2C-128E-409F-8E67-383C9A1C433F}" destId="{182B3CDA-E6F3-4F17-B7DC-FA903190C685}" srcOrd="1" destOrd="0" parTransId="{33CF9A9B-5368-48CA-93EB-F46F692FB8EF}" sibTransId="{6FF1E0A5-1130-47D9-BC30-D864965BDE60}"/>
    <dgm:cxn modelId="{132EA925-CCA7-4EC2-B6B6-B492AF344358}" type="presOf" srcId="{6BDAA7E3-CCE3-45A7-950F-FEA5A78F0B0D}" destId="{2A467896-DC3D-4B90-AFA2-3C425E8FCD63}" srcOrd="0" destOrd="0" presId="urn:microsoft.com/office/officeart/2005/8/layout/hList1"/>
    <dgm:cxn modelId="{8E0A0E31-D51B-4DF1-95D7-70B1EA410871}" type="presOf" srcId="{50EFFD2C-128E-409F-8E67-383C9A1C433F}" destId="{5F5CFD8D-F586-4EB9-A2C7-EE98D75E7287}" srcOrd="0" destOrd="0" presId="urn:microsoft.com/office/officeart/2005/8/layout/hList1"/>
    <dgm:cxn modelId="{35DB235E-B43F-4063-916F-666363E8698B}" srcId="{6BDAA7E3-CCE3-45A7-950F-FEA5A78F0B0D}" destId="{92408BB3-A22B-4ED0-8162-C3AA712B510B}" srcOrd="0" destOrd="0" parTransId="{9AFEA160-EB12-4DEA-BAF6-DB9142A0A573}" sibTransId="{6263876A-AD48-43DA-A67E-F79F138B7AC6}"/>
    <dgm:cxn modelId="{0D4DA561-6893-4748-900C-ACD86D7D0FC9}" type="presOf" srcId="{01ACD20C-B74F-4EA2-9741-67213D200089}" destId="{3C0AB808-7F21-4E76-A64F-5AA587F8742C}" srcOrd="0" destOrd="0" presId="urn:microsoft.com/office/officeart/2005/8/layout/hList1"/>
    <dgm:cxn modelId="{05B87A49-2531-460A-819A-57C631916A97}" srcId="{01ACD20C-B74F-4EA2-9741-67213D200089}" destId="{50EFFD2C-128E-409F-8E67-383C9A1C433F}" srcOrd="1" destOrd="0" parTransId="{48C21DEE-0FA5-48A4-B033-845B73C59079}" sibTransId="{745FA2D6-A39C-46F8-B994-CD9C70E248B3}"/>
    <dgm:cxn modelId="{2891D659-3C95-4798-AF40-0FA1B3F52BDE}" type="presOf" srcId="{92408BB3-A22B-4ED0-8162-C3AA712B510B}" destId="{4C5D563F-2C19-4104-BD43-E2DE343C673E}" srcOrd="0" destOrd="0" presId="urn:microsoft.com/office/officeart/2005/8/layout/hList1"/>
    <dgm:cxn modelId="{12494BA2-5384-4B10-B4C4-E8DBC9A7599E}" srcId="{50EFFD2C-128E-409F-8E67-383C9A1C433F}" destId="{5681CD9A-DAA3-48AF-BF47-624A32994554}" srcOrd="0" destOrd="0" parTransId="{E8420D41-55E1-4352-A1EB-F99E7D8499C0}" sibTransId="{8E59C9DA-46DF-4AF0-A5BA-66EE9F4EFBB0}"/>
    <dgm:cxn modelId="{091757D1-1836-46EE-A93E-4468A710D6C3}" type="presOf" srcId="{182B3CDA-E6F3-4F17-B7DC-FA903190C685}" destId="{B4ED9727-2FB5-4B59-BE1E-EF287B7E1FB8}" srcOrd="0" destOrd="1" presId="urn:microsoft.com/office/officeart/2005/8/layout/hList1"/>
    <dgm:cxn modelId="{73431FDF-9072-43A6-B9B4-5FE474BE1BEF}" type="presOf" srcId="{F4E0A91D-4891-40E4-BF9B-4CC2A2026C5C}" destId="{B4ED9727-2FB5-4B59-BE1E-EF287B7E1FB8}" srcOrd="0" destOrd="2" presId="urn:microsoft.com/office/officeart/2005/8/layout/hList1"/>
    <dgm:cxn modelId="{C981B4F7-BC76-413B-A737-78FD87702ADC}" srcId="{01ACD20C-B74F-4EA2-9741-67213D200089}" destId="{6BDAA7E3-CCE3-45A7-950F-FEA5A78F0B0D}" srcOrd="0" destOrd="0" parTransId="{5685D20F-A607-4770-8EA9-44941E551B8A}" sibTransId="{AA088076-63C3-4FDB-86CD-C17B8EE064BE}"/>
    <dgm:cxn modelId="{8DF25121-D0E8-48FE-96FC-BD51454D268A}" type="presParOf" srcId="{3C0AB808-7F21-4E76-A64F-5AA587F8742C}" destId="{6DFC03B8-E454-45BD-B9A3-5C8C95BCFECD}" srcOrd="0" destOrd="0" presId="urn:microsoft.com/office/officeart/2005/8/layout/hList1"/>
    <dgm:cxn modelId="{86A94B9B-6538-433F-A46B-506D7DDEA5E6}" type="presParOf" srcId="{6DFC03B8-E454-45BD-B9A3-5C8C95BCFECD}" destId="{2A467896-DC3D-4B90-AFA2-3C425E8FCD63}" srcOrd="0" destOrd="0" presId="urn:microsoft.com/office/officeart/2005/8/layout/hList1"/>
    <dgm:cxn modelId="{096142EB-579A-4185-BADA-E707AE9DA022}" type="presParOf" srcId="{6DFC03B8-E454-45BD-B9A3-5C8C95BCFECD}" destId="{4C5D563F-2C19-4104-BD43-E2DE343C673E}" srcOrd="1" destOrd="0" presId="urn:microsoft.com/office/officeart/2005/8/layout/hList1"/>
    <dgm:cxn modelId="{015ADCB4-9A24-4FFA-A175-3A6A7FF70E97}" type="presParOf" srcId="{3C0AB808-7F21-4E76-A64F-5AA587F8742C}" destId="{B727288F-00B0-4C60-8883-090CDFDC65FA}" srcOrd="1" destOrd="0" presId="urn:microsoft.com/office/officeart/2005/8/layout/hList1"/>
    <dgm:cxn modelId="{B7A95CF8-F633-4099-9BD0-646E8E5E6749}" type="presParOf" srcId="{3C0AB808-7F21-4E76-A64F-5AA587F8742C}" destId="{2D0A2F4D-5530-4FD7-88B0-25A9B098C596}" srcOrd="2" destOrd="0" presId="urn:microsoft.com/office/officeart/2005/8/layout/hList1"/>
    <dgm:cxn modelId="{37BA4396-4CD9-4D5F-BD24-6F7684F8AC18}" type="presParOf" srcId="{2D0A2F4D-5530-4FD7-88B0-25A9B098C596}" destId="{5F5CFD8D-F586-4EB9-A2C7-EE98D75E7287}" srcOrd="0" destOrd="0" presId="urn:microsoft.com/office/officeart/2005/8/layout/hList1"/>
    <dgm:cxn modelId="{8ADCAF66-A5AB-49E0-B1B0-7A0540B89E8C}" type="presParOf" srcId="{2D0A2F4D-5530-4FD7-88B0-25A9B098C596}" destId="{B4ED9727-2FB5-4B59-BE1E-EF287B7E1FB8}" srcOrd="1" destOrd="0" presId="urn:microsoft.com/office/officeart/2005/8/layout/hList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pPr algn="ctr"/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OFICIO DE VISTA</a:t>
          </a:r>
        </a:p>
        <a:p>
          <a:pPr algn="ctr"/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algn="ctr"/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/>
      <dgm:t>
        <a:bodyPr/>
        <a:lstStyle/>
        <a:p>
          <a:pPr algn="just"/>
          <a:r>
            <a:rPr lang="es-MX" sz="2200" dirty="0">
              <a:latin typeface="Candara" panose="020E0502030303020204" pitchFamily="34" charset="0"/>
            </a:rPr>
            <a:t>En caso de que la Auditoría Superior y las </a:t>
          </a:r>
          <a:r>
            <a:rPr lang="es-MX" sz="2200" b="1" dirty="0">
              <a:latin typeface="Candara" panose="020E0502030303020204" pitchFamily="34" charset="0"/>
            </a:rPr>
            <a:t>entidades de fiscalización superior de las entidades federativas tengan conocimiento de la presunta comisión de Faltas administrativas</a:t>
          </a:r>
          <a:r>
            <a:rPr lang="es-MX" sz="2200" dirty="0">
              <a:latin typeface="Candara" panose="020E0502030303020204" pitchFamily="34" charset="0"/>
            </a:rPr>
            <a:t> distintas a las señaladas en el artículo anterior, </a:t>
          </a:r>
          <a:r>
            <a:rPr lang="es-MX" sz="2200" b="1" dirty="0">
              <a:latin typeface="Candara" panose="020E0502030303020204" pitchFamily="34" charset="0"/>
            </a:rPr>
            <a:t>darán vista a las Secretarías o a los Órganos internos de control </a:t>
          </a:r>
          <a:r>
            <a:rPr lang="es-MX" sz="2200" dirty="0">
              <a:latin typeface="Candara" panose="020E0502030303020204" pitchFamily="34" charset="0"/>
            </a:rPr>
            <a:t>que correspondan, </a:t>
          </a:r>
          <a:r>
            <a:rPr lang="es-MX" sz="2200" b="1" dirty="0">
              <a:latin typeface="Candara" panose="020E0502030303020204" pitchFamily="34" charset="0"/>
            </a:rPr>
            <a:t>a efecto de que procedan a realizar la investigación correspondiente</a:t>
          </a:r>
        </a:p>
        <a:p>
          <a:pPr algn="r"/>
          <a:r>
            <a:rPr lang="es-MX" sz="2000" b="1" dirty="0">
              <a:latin typeface="Candara" panose="020E0502030303020204" pitchFamily="34" charset="0"/>
            </a:rPr>
            <a:t>Artículo 99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 custT="1"/>
      <dgm:spPr/>
      <dgm:t>
        <a:bodyPr/>
        <a:lstStyle/>
        <a:p>
          <a:pPr algn="just">
            <a:buNone/>
          </a:pPr>
          <a:r>
            <a:rPr lang="es-ES" sz="2200" b="1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Si de la fiscalización superior que realice el OFS se detectaran irregularidades que permitan presumir la existencia de responsabilidades a cargo de servidores públicos o particulares, </a:t>
          </a:r>
          <a:r>
            <a:rPr lang="es-ES" sz="2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el OFS procederá a: </a:t>
          </a:r>
        </a:p>
        <a:p>
          <a:pPr algn="just">
            <a:buNone/>
          </a:pPr>
          <a:r>
            <a:rPr lang="es-ES" sz="2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I. ()</a:t>
          </a:r>
        </a:p>
        <a:p>
          <a:pPr algn="just">
            <a:buNone/>
          </a:pPr>
          <a:r>
            <a:rPr lang="es-ES" sz="2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II. </a:t>
          </a:r>
          <a:r>
            <a:rPr lang="es-ES" sz="2200" b="1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Dar vista a los órganos internos de control </a:t>
          </a:r>
          <a:r>
            <a:rPr lang="es-ES" sz="2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competentes de conformidad con la ley general de responsabilidades administrativas, cuando determine posibles </a:t>
          </a:r>
          <a:r>
            <a:rPr lang="es-ES" sz="2200" b="1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responsabilidades administrativas no graves</a:t>
          </a:r>
          <a:r>
            <a:rPr lang="es-ES" sz="2200" b="1" dirty="0">
              <a:latin typeface="Candara" panose="020E0502030303020204" pitchFamily="34" charset="0"/>
            </a:rPr>
            <a:t>.</a:t>
          </a:r>
        </a:p>
        <a:p>
          <a:pPr algn="r">
            <a:buNone/>
          </a:pPr>
          <a:r>
            <a:rPr lang="es-ES" sz="1900" b="1" dirty="0"/>
            <a:t>Artículo 59 fracción II </a:t>
          </a:r>
          <a:r>
            <a:rPr lang="es-ES" sz="1900" b="1" dirty="0" err="1"/>
            <a:t>LFSyRCET</a:t>
          </a:r>
          <a:endParaRPr lang="es-MX" sz="1900" dirty="0"/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 custScaleY="84052" custLinFactNeighborX="-2060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2" presStyleCnt="3" custLinFactNeighborX="-2266" custLinFactNeighborY="-337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1" presStyleCnt="2"/>
      <dgm:spPr/>
    </dgm:pt>
    <dgm:pt modelId="{FB4D9BCB-2A26-4B48-9D16-60143F920FDB}" type="pres">
      <dgm:prSet presAssocID="{BD3C14AD-C25F-409C-9A57-B2312377EA63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1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CD9AD9EF-82C6-4E9C-868A-54D0A653A1E8}" type="presParOf" srcId="{BDB4CF05-CADB-4854-A904-856DEB82101F}" destId="{AF0D5AE2-20DA-4B89-B004-C178DEC32F8C}" srcOrd="4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5" destOrd="0" presId="urn:microsoft.com/office/officeart/2008/layout/LinedList"/>
    <dgm:cxn modelId="{E680E251-B0EF-48F4-A305-5D8FA2F67F29}" type="presParOf" srcId="{BDB4CF05-CADB-4854-A904-856DEB82101F}" destId="{FB4D9BCB-2A26-4B48-9D16-60143F920FDB}" srcOrd="6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304FF2C-4955-40CE-BD10-EE4900BA0301}" type="doc">
      <dgm:prSet loTypeId="urn:microsoft.com/office/officeart/2005/8/layout/hProcess7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s-MX"/>
        </a:p>
      </dgm:t>
    </dgm:pt>
    <dgm:pt modelId="{76362B0B-AF98-425D-AB36-909443EC684A}">
      <dgm:prSet phldrT="[Texto]"/>
      <dgm:spPr>
        <a:noFill/>
      </dgm:spPr>
      <dgm:t>
        <a:bodyPr/>
        <a:lstStyle/>
        <a:p>
          <a:r>
            <a:rPr lang="es-MX" dirty="0"/>
            <a:t>.</a:t>
          </a:r>
        </a:p>
      </dgm:t>
    </dgm:pt>
    <dgm:pt modelId="{7B229EAB-D817-4A4B-B917-2DDB0548EE2B}" type="parTrans" cxnId="{EF1F8FB2-3B4F-4097-877B-94F7275ED1C7}">
      <dgm:prSet/>
      <dgm:spPr/>
      <dgm:t>
        <a:bodyPr/>
        <a:lstStyle/>
        <a:p>
          <a:endParaRPr lang="es-MX"/>
        </a:p>
      </dgm:t>
    </dgm:pt>
    <dgm:pt modelId="{82154544-661F-4DC6-88F0-85AEDA8CA459}" type="sibTrans" cxnId="{EF1F8FB2-3B4F-4097-877B-94F7275ED1C7}">
      <dgm:prSet/>
      <dgm:spPr/>
      <dgm:t>
        <a:bodyPr/>
        <a:lstStyle/>
        <a:p>
          <a:endParaRPr lang="es-MX"/>
        </a:p>
      </dgm:t>
    </dgm:pt>
    <dgm:pt modelId="{88520177-735C-4850-8B69-56AD09727C73}">
      <dgm:prSet phldrT="[Texto]"/>
      <dgm:spPr/>
      <dgm:t>
        <a:bodyPr/>
        <a:lstStyle/>
        <a:p>
          <a:r>
            <a:rPr lang="es-MX" dirty="0"/>
            <a:t>OFICIO DE VISTA </a:t>
          </a:r>
        </a:p>
      </dgm:t>
    </dgm:pt>
    <dgm:pt modelId="{15BE5723-092B-47E2-9DF6-C093FB66CBD2}" type="parTrans" cxnId="{6EB23CFF-A34F-4384-A779-B108DDD7FF01}">
      <dgm:prSet/>
      <dgm:spPr/>
      <dgm:t>
        <a:bodyPr/>
        <a:lstStyle/>
        <a:p>
          <a:endParaRPr lang="es-MX"/>
        </a:p>
      </dgm:t>
    </dgm:pt>
    <dgm:pt modelId="{8E6AFDE6-3AB0-4DA2-B935-F4FD5C774249}" type="sibTrans" cxnId="{6EB23CFF-A34F-4384-A779-B108DDD7FF01}">
      <dgm:prSet/>
      <dgm:spPr/>
      <dgm:t>
        <a:bodyPr/>
        <a:lstStyle/>
        <a:p>
          <a:endParaRPr lang="es-MX"/>
        </a:p>
      </dgm:t>
    </dgm:pt>
    <dgm:pt modelId="{0C4278C6-7C3F-4CD0-AD9E-CCB528A71552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s-MX" dirty="0"/>
            <a:t>.</a:t>
          </a:r>
        </a:p>
      </dgm:t>
    </dgm:pt>
    <dgm:pt modelId="{9E2FB923-7BFE-4A30-B191-2EC49053FFAC}" type="parTrans" cxnId="{E2FF4D2C-245E-460F-87BE-2B9CBE0ECC99}">
      <dgm:prSet/>
      <dgm:spPr/>
      <dgm:t>
        <a:bodyPr/>
        <a:lstStyle/>
        <a:p>
          <a:endParaRPr lang="es-MX"/>
        </a:p>
      </dgm:t>
    </dgm:pt>
    <dgm:pt modelId="{C04357B2-C6CB-47C2-8FC2-EC8A00A60CE6}" type="sibTrans" cxnId="{E2FF4D2C-245E-460F-87BE-2B9CBE0ECC99}">
      <dgm:prSet/>
      <dgm:spPr/>
      <dgm:t>
        <a:bodyPr/>
        <a:lstStyle/>
        <a:p>
          <a:endParaRPr lang="es-MX"/>
        </a:p>
      </dgm:t>
    </dgm:pt>
    <dgm:pt modelId="{80CA0EC4-DE36-480E-8745-A24D45DC95D3}">
      <dgm:prSet phldrT="[Texto]" custT="1"/>
      <dgm:spPr/>
      <dgm:t>
        <a:bodyPr/>
        <a:lstStyle/>
        <a:p>
          <a:endParaRPr lang="es-MX" sz="3700" b="1" dirty="0">
            <a:solidFill>
              <a:schemeClr val="tx1"/>
            </a:solidFill>
            <a:latin typeface="Candara" panose="020E0502030303020204" pitchFamily="34" charset="0"/>
          </a:endParaRPr>
        </a:p>
        <a:p>
          <a:r>
            <a:rPr lang="es-MX" sz="3700" b="1" dirty="0">
              <a:solidFill>
                <a:schemeClr val="tx1"/>
              </a:solidFill>
              <a:latin typeface="Candara" panose="020E0502030303020204" pitchFamily="34" charset="0"/>
            </a:rPr>
            <a:t>30 días hábiles </a:t>
          </a:r>
          <a:r>
            <a:rPr lang="es-MX" sz="3700" dirty="0">
              <a:solidFill>
                <a:schemeClr val="tx1"/>
              </a:solidFill>
              <a:latin typeface="Candara" panose="020E0502030303020204" pitchFamily="34" charset="0"/>
            </a:rPr>
            <a:t>para informar del </a:t>
          </a:r>
          <a:r>
            <a:rPr lang="es-MX" sz="3700" b="1" dirty="0">
              <a:solidFill>
                <a:schemeClr val="tx1"/>
              </a:solidFill>
              <a:latin typeface="Candara" panose="020E0502030303020204" pitchFamily="34" charset="0"/>
            </a:rPr>
            <a:t>inicio de la investigación</a:t>
          </a:r>
        </a:p>
      </dgm:t>
    </dgm:pt>
    <dgm:pt modelId="{7175D35E-2E60-457F-A5ED-1AE9395AA707}" type="parTrans" cxnId="{96E2EFD6-D3DA-43DE-8F54-C1C47CBB04B6}">
      <dgm:prSet/>
      <dgm:spPr/>
      <dgm:t>
        <a:bodyPr/>
        <a:lstStyle/>
        <a:p>
          <a:endParaRPr lang="es-MX"/>
        </a:p>
      </dgm:t>
    </dgm:pt>
    <dgm:pt modelId="{132E4940-D431-434D-8E2E-5CEE6FBAD208}" type="sibTrans" cxnId="{96E2EFD6-D3DA-43DE-8F54-C1C47CBB04B6}">
      <dgm:prSet/>
      <dgm:spPr/>
      <dgm:t>
        <a:bodyPr/>
        <a:lstStyle/>
        <a:p>
          <a:endParaRPr lang="es-MX"/>
        </a:p>
      </dgm:t>
    </dgm:pt>
    <dgm:pt modelId="{92C987A3-8B80-4D38-BE95-112958965AA5}">
      <dgm:prSet phldrT="[Texto]"/>
      <dgm:spPr/>
      <dgm:t>
        <a:bodyPr/>
        <a:lstStyle/>
        <a:p>
          <a:r>
            <a:rPr lang="es-MX" dirty="0">
              <a:solidFill>
                <a:schemeClr val="bg1"/>
              </a:solidFill>
              <a:latin typeface="Candara" panose="020E0502030303020204" pitchFamily="34" charset="0"/>
            </a:rPr>
            <a:t>.</a:t>
          </a:r>
        </a:p>
      </dgm:t>
    </dgm:pt>
    <dgm:pt modelId="{FDDE3B46-88C8-47F8-8B98-5E922D2F78D0}" type="parTrans" cxnId="{BD3DC196-5CB7-4746-AE60-66DC0B42F1E0}">
      <dgm:prSet/>
      <dgm:spPr/>
      <dgm:t>
        <a:bodyPr/>
        <a:lstStyle/>
        <a:p>
          <a:endParaRPr lang="es-MX"/>
        </a:p>
      </dgm:t>
    </dgm:pt>
    <dgm:pt modelId="{B5B32F96-13AE-4273-A8C1-1CC50CE11350}" type="sibTrans" cxnId="{BD3DC196-5CB7-4746-AE60-66DC0B42F1E0}">
      <dgm:prSet/>
      <dgm:spPr/>
      <dgm:t>
        <a:bodyPr/>
        <a:lstStyle/>
        <a:p>
          <a:endParaRPr lang="es-MX"/>
        </a:p>
      </dgm:t>
    </dgm:pt>
    <dgm:pt modelId="{91B058BC-B202-40A9-8EC9-4B63B4B5E1C8}">
      <dgm:prSet phldrT="[Texto]"/>
      <dgm:spPr/>
      <dgm:t>
        <a:bodyPr/>
        <a:lstStyle/>
        <a:p>
          <a:r>
            <a:rPr lang="es-MX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10 días hábiles </a:t>
          </a:r>
          <a:r>
            <a:rPr lang="es-MX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para informar de la </a:t>
          </a:r>
          <a:r>
            <a:rPr lang="es-MX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resolución definitiva que recaiga a sus promociones</a:t>
          </a:r>
        </a:p>
      </dgm:t>
    </dgm:pt>
    <dgm:pt modelId="{434331AA-269F-4304-8D87-9388C9A5C70B}" type="parTrans" cxnId="{536289BA-C966-48ED-8149-D81069EFE1D9}">
      <dgm:prSet/>
      <dgm:spPr/>
      <dgm:t>
        <a:bodyPr/>
        <a:lstStyle/>
        <a:p>
          <a:endParaRPr lang="es-MX"/>
        </a:p>
      </dgm:t>
    </dgm:pt>
    <dgm:pt modelId="{59A0628A-8710-4457-8B6A-ED39E721FEE0}" type="sibTrans" cxnId="{536289BA-C966-48ED-8149-D81069EFE1D9}">
      <dgm:prSet/>
      <dgm:spPr/>
      <dgm:t>
        <a:bodyPr/>
        <a:lstStyle/>
        <a:p>
          <a:endParaRPr lang="es-MX"/>
        </a:p>
      </dgm:t>
    </dgm:pt>
    <dgm:pt modelId="{32A5C578-2F5A-4DB6-A7BF-40204222AD44}" type="pres">
      <dgm:prSet presAssocID="{D304FF2C-4955-40CE-BD10-EE4900BA0301}" presName="Name0" presStyleCnt="0">
        <dgm:presLayoutVars>
          <dgm:dir/>
          <dgm:animLvl val="lvl"/>
          <dgm:resizeHandles val="exact"/>
        </dgm:presLayoutVars>
      </dgm:prSet>
      <dgm:spPr/>
    </dgm:pt>
    <dgm:pt modelId="{54A495CD-BDDB-4623-B488-236FC2B2337F}" type="pres">
      <dgm:prSet presAssocID="{76362B0B-AF98-425D-AB36-909443EC684A}" presName="compositeNode" presStyleCnt="0">
        <dgm:presLayoutVars>
          <dgm:bulletEnabled val="1"/>
        </dgm:presLayoutVars>
      </dgm:prSet>
      <dgm:spPr/>
    </dgm:pt>
    <dgm:pt modelId="{1D53B1CC-80EC-45E6-BE7C-A5804FD19DF2}" type="pres">
      <dgm:prSet presAssocID="{76362B0B-AF98-425D-AB36-909443EC684A}" presName="bgRect" presStyleLbl="node1" presStyleIdx="0" presStyleCnt="3"/>
      <dgm:spPr/>
    </dgm:pt>
    <dgm:pt modelId="{543C0023-883A-44B0-9D2C-30D568AB3AFC}" type="pres">
      <dgm:prSet presAssocID="{76362B0B-AF98-425D-AB36-909443EC684A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DD746C8A-13C6-4C7D-BAA2-BA753E4AA66A}" type="pres">
      <dgm:prSet presAssocID="{76362B0B-AF98-425D-AB36-909443EC684A}" presName="childNode" presStyleLbl="node1" presStyleIdx="0" presStyleCnt="3">
        <dgm:presLayoutVars>
          <dgm:bulletEnabled val="1"/>
        </dgm:presLayoutVars>
      </dgm:prSet>
      <dgm:spPr/>
    </dgm:pt>
    <dgm:pt modelId="{3687B2C9-18FC-420B-B1FD-5BADD759E01A}" type="pres">
      <dgm:prSet presAssocID="{82154544-661F-4DC6-88F0-85AEDA8CA459}" presName="hSp" presStyleCnt="0"/>
      <dgm:spPr/>
    </dgm:pt>
    <dgm:pt modelId="{65625907-CD94-4FAA-BE53-1090EF84DA3D}" type="pres">
      <dgm:prSet presAssocID="{82154544-661F-4DC6-88F0-85AEDA8CA459}" presName="vProcSp" presStyleCnt="0"/>
      <dgm:spPr/>
    </dgm:pt>
    <dgm:pt modelId="{62F49247-310D-4FC9-AAB3-CBF680DCFCFC}" type="pres">
      <dgm:prSet presAssocID="{82154544-661F-4DC6-88F0-85AEDA8CA459}" presName="vSp1" presStyleCnt="0"/>
      <dgm:spPr/>
    </dgm:pt>
    <dgm:pt modelId="{8F5C1785-F860-45CA-AA86-DA35238BEE2B}" type="pres">
      <dgm:prSet presAssocID="{82154544-661F-4DC6-88F0-85AEDA8CA459}" presName="simulatedConn" presStyleLbl="solidFgAcc1" presStyleIdx="0" presStyleCnt="2"/>
      <dgm:spPr/>
    </dgm:pt>
    <dgm:pt modelId="{CEFFEFE9-CB59-4D7D-A4EB-06A0674C4329}" type="pres">
      <dgm:prSet presAssocID="{82154544-661F-4DC6-88F0-85AEDA8CA459}" presName="vSp2" presStyleCnt="0"/>
      <dgm:spPr/>
    </dgm:pt>
    <dgm:pt modelId="{DA982135-AD0A-4FC4-A08A-1411DE6F0354}" type="pres">
      <dgm:prSet presAssocID="{82154544-661F-4DC6-88F0-85AEDA8CA459}" presName="sibTrans" presStyleCnt="0"/>
      <dgm:spPr/>
    </dgm:pt>
    <dgm:pt modelId="{658BEE1E-1A68-4A9C-927F-AF0C1F70BB8D}" type="pres">
      <dgm:prSet presAssocID="{0C4278C6-7C3F-4CD0-AD9E-CCB528A71552}" presName="compositeNode" presStyleCnt="0">
        <dgm:presLayoutVars>
          <dgm:bulletEnabled val="1"/>
        </dgm:presLayoutVars>
      </dgm:prSet>
      <dgm:spPr/>
    </dgm:pt>
    <dgm:pt modelId="{5BEF12E2-4902-4A87-A688-42383296E64D}" type="pres">
      <dgm:prSet presAssocID="{0C4278C6-7C3F-4CD0-AD9E-CCB528A71552}" presName="bgRect" presStyleLbl="node1" presStyleIdx="1" presStyleCnt="3"/>
      <dgm:spPr/>
    </dgm:pt>
    <dgm:pt modelId="{345382E8-9D1A-40A5-A3A4-042C248E241E}" type="pres">
      <dgm:prSet presAssocID="{0C4278C6-7C3F-4CD0-AD9E-CCB528A71552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5B417F2C-A0FE-4CCF-AD4A-51FFBD883AEE}" type="pres">
      <dgm:prSet presAssocID="{0C4278C6-7C3F-4CD0-AD9E-CCB528A71552}" presName="childNode" presStyleLbl="node1" presStyleIdx="1" presStyleCnt="3">
        <dgm:presLayoutVars>
          <dgm:bulletEnabled val="1"/>
        </dgm:presLayoutVars>
      </dgm:prSet>
      <dgm:spPr/>
    </dgm:pt>
    <dgm:pt modelId="{2EED8C1B-B30B-48D1-BFA9-5CD2FFC6D480}" type="pres">
      <dgm:prSet presAssocID="{C04357B2-C6CB-47C2-8FC2-EC8A00A60CE6}" presName="hSp" presStyleCnt="0"/>
      <dgm:spPr/>
    </dgm:pt>
    <dgm:pt modelId="{8D367CF9-468B-4565-B8C1-1F7C2CC71566}" type="pres">
      <dgm:prSet presAssocID="{C04357B2-C6CB-47C2-8FC2-EC8A00A60CE6}" presName="vProcSp" presStyleCnt="0"/>
      <dgm:spPr/>
    </dgm:pt>
    <dgm:pt modelId="{4F0AE956-9BB5-467B-9312-6B7462C7C2E5}" type="pres">
      <dgm:prSet presAssocID="{C04357B2-C6CB-47C2-8FC2-EC8A00A60CE6}" presName="vSp1" presStyleCnt="0"/>
      <dgm:spPr/>
    </dgm:pt>
    <dgm:pt modelId="{070EE061-AC36-4206-9718-2165EBFD0C94}" type="pres">
      <dgm:prSet presAssocID="{C04357B2-C6CB-47C2-8FC2-EC8A00A60CE6}" presName="simulatedConn" presStyleLbl="solidFgAcc1" presStyleIdx="1" presStyleCnt="2"/>
      <dgm:spPr/>
    </dgm:pt>
    <dgm:pt modelId="{DEA402BC-048C-46A6-8DA2-3A64332CE05D}" type="pres">
      <dgm:prSet presAssocID="{C04357B2-C6CB-47C2-8FC2-EC8A00A60CE6}" presName="vSp2" presStyleCnt="0"/>
      <dgm:spPr/>
    </dgm:pt>
    <dgm:pt modelId="{40E1289F-B0AE-44AD-A3C8-58B7A909320A}" type="pres">
      <dgm:prSet presAssocID="{C04357B2-C6CB-47C2-8FC2-EC8A00A60CE6}" presName="sibTrans" presStyleCnt="0"/>
      <dgm:spPr/>
    </dgm:pt>
    <dgm:pt modelId="{D871E024-F0D2-47A0-A3F1-5EBB801FFB68}" type="pres">
      <dgm:prSet presAssocID="{92C987A3-8B80-4D38-BE95-112958965AA5}" presName="compositeNode" presStyleCnt="0">
        <dgm:presLayoutVars>
          <dgm:bulletEnabled val="1"/>
        </dgm:presLayoutVars>
      </dgm:prSet>
      <dgm:spPr/>
    </dgm:pt>
    <dgm:pt modelId="{756C7E4A-3C87-4DF5-B92C-81C9F5DC44BB}" type="pres">
      <dgm:prSet presAssocID="{92C987A3-8B80-4D38-BE95-112958965AA5}" presName="bgRect" presStyleLbl="node1" presStyleIdx="2" presStyleCnt="3"/>
      <dgm:spPr/>
    </dgm:pt>
    <dgm:pt modelId="{491A49CC-FF18-43C7-BDCA-D983350C3F4F}" type="pres">
      <dgm:prSet presAssocID="{92C987A3-8B80-4D38-BE95-112958965AA5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65956A70-26C6-4D25-8CB1-F7728889174D}" type="pres">
      <dgm:prSet presAssocID="{92C987A3-8B80-4D38-BE95-112958965AA5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4E99C000-B1A7-4E47-B701-2A82808FB606}" type="presOf" srcId="{76362B0B-AF98-425D-AB36-909443EC684A}" destId="{1D53B1CC-80EC-45E6-BE7C-A5804FD19DF2}" srcOrd="0" destOrd="0" presId="urn:microsoft.com/office/officeart/2005/8/layout/hProcess7"/>
    <dgm:cxn modelId="{80B7FF1B-6036-4A9A-9890-0A1A75FD0DC5}" type="presOf" srcId="{91B058BC-B202-40A9-8EC9-4B63B4B5E1C8}" destId="{65956A70-26C6-4D25-8CB1-F7728889174D}" srcOrd="0" destOrd="0" presId="urn:microsoft.com/office/officeart/2005/8/layout/hProcess7"/>
    <dgm:cxn modelId="{E2FF4D2C-245E-460F-87BE-2B9CBE0ECC99}" srcId="{D304FF2C-4955-40CE-BD10-EE4900BA0301}" destId="{0C4278C6-7C3F-4CD0-AD9E-CCB528A71552}" srcOrd="1" destOrd="0" parTransId="{9E2FB923-7BFE-4A30-B191-2EC49053FFAC}" sibTransId="{C04357B2-C6CB-47C2-8FC2-EC8A00A60CE6}"/>
    <dgm:cxn modelId="{D325136C-27ED-4F3E-AB98-C0372E17666D}" type="presOf" srcId="{88520177-735C-4850-8B69-56AD09727C73}" destId="{DD746C8A-13C6-4C7D-BAA2-BA753E4AA66A}" srcOrd="0" destOrd="0" presId="urn:microsoft.com/office/officeart/2005/8/layout/hProcess7"/>
    <dgm:cxn modelId="{A57DBF6F-DC2E-4F13-8765-85433781354F}" type="presOf" srcId="{D304FF2C-4955-40CE-BD10-EE4900BA0301}" destId="{32A5C578-2F5A-4DB6-A7BF-40204222AD44}" srcOrd="0" destOrd="0" presId="urn:microsoft.com/office/officeart/2005/8/layout/hProcess7"/>
    <dgm:cxn modelId="{E08C2774-5C4F-4CA0-8CAA-13FA65D39D8F}" type="presOf" srcId="{0C4278C6-7C3F-4CD0-AD9E-CCB528A71552}" destId="{5BEF12E2-4902-4A87-A688-42383296E64D}" srcOrd="0" destOrd="0" presId="urn:microsoft.com/office/officeart/2005/8/layout/hProcess7"/>
    <dgm:cxn modelId="{83C4BE93-A961-49FA-8816-9B18094736E2}" type="presOf" srcId="{92C987A3-8B80-4D38-BE95-112958965AA5}" destId="{491A49CC-FF18-43C7-BDCA-D983350C3F4F}" srcOrd="1" destOrd="0" presId="urn:microsoft.com/office/officeart/2005/8/layout/hProcess7"/>
    <dgm:cxn modelId="{BD3DC196-5CB7-4746-AE60-66DC0B42F1E0}" srcId="{D304FF2C-4955-40CE-BD10-EE4900BA0301}" destId="{92C987A3-8B80-4D38-BE95-112958965AA5}" srcOrd="2" destOrd="0" parTransId="{FDDE3B46-88C8-47F8-8B98-5E922D2F78D0}" sibTransId="{B5B32F96-13AE-4273-A8C1-1CC50CE11350}"/>
    <dgm:cxn modelId="{A2DC93AE-966D-4823-B73D-6954004ABB46}" type="presOf" srcId="{0C4278C6-7C3F-4CD0-AD9E-CCB528A71552}" destId="{345382E8-9D1A-40A5-A3A4-042C248E241E}" srcOrd="1" destOrd="0" presId="urn:microsoft.com/office/officeart/2005/8/layout/hProcess7"/>
    <dgm:cxn modelId="{EF1F8FB2-3B4F-4097-877B-94F7275ED1C7}" srcId="{D304FF2C-4955-40CE-BD10-EE4900BA0301}" destId="{76362B0B-AF98-425D-AB36-909443EC684A}" srcOrd="0" destOrd="0" parTransId="{7B229EAB-D817-4A4B-B917-2DDB0548EE2B}" sibTransId="{82154544-661F-4DC6-88F0-85AEDA8CA459}"/>
    <dgm:cxn modelId="{1DE51AB4-AFAB-4FD5-BE82-CFFCA650722F}" type="presOf" srcId="{76362B0B-AF98-425D-AB36-909443EC684A}" destId="{543C0023-883A-44B0-9D2C-30D568AB3AFC}" srcOrd="1" destOrd="0" presId="urn:microsoft.com/office/officeart/2005/8/layout/hProcess7"/>
    <dgm:cxn modelId="{536289BA-C966-48ED-8149-D81069EFE1D9}" srcId="{92C987A3-8B80-4D38-BE95-112958965AA5}" destId="{91B058BC-B202-40A9-8EC9-4B63B4B5E1C8}" srcOrd="0" destOrd="0" parTransId="{434331AA-269F-4304-8D87-9388C9A5C70B}" sibTransId="{59A0628A-8710-4457-8B6A-ED39E721FEE0}"/>
    <dgm:cxn modelId="{96E2EFD6-D3DA-43DE-8F54-C1C47CBB04B6}" srcId="{0C4278C6-7C3F-4CD0-AD9E-CCB528A71552}" destId="{80CA0EC4-DE36-480E-8745-A24D45DC95D3}" srcOrd="0" destOrd="0" parTransId="{7175D35E-2E60-457F-A5ED-1AE9395AA707}" sibTransId="{132E4940-D431-434D-8E2E-5CEE6FBAD208}"/>
    <dgm:cxn modelId="{57210EE7-582C-4D73-B25F-614E3888E5CE}" type="presOf" srcId="{80CA0EC4-DE36-480E-8745-A24D45DC95D3}" destId="{5B417F2C-A0FE-4CCF-AD4A-51FFBD883AEE}" srcOrd="0" destOrd="0" presId="urn:microsoft.com/office/officeart/2005/8/layout/hProcess7"/>
    <dgm:cxn modelId="{189A56EB-B013-46F5-8E14-38E56743ADF5}" type="presOf" srcId="{92C987A3-8B80-4D38-BE95-112958965AA5}" destId="{756C7E4A-3C87-4DF5-B92C-81C9F5DC44BB}" srcOrd="0" destOrd="0" presId="urn:microsoft.com/office/officeart/2005/8/layout/hProcess7"/>
    <dgm:cxn modelId="{6EB23CFF-A34F-4384-A779-B108DDD7FF01}" srcId="{76362B0B-AF98-425D-AB36-909443EC684A}" destId="{88520177-735C-4850-8B69-56AD09727C73}" srcOrd="0" destOrd="0" parTransId="{15BE5723-092B-47E2-9DF6-C093FB66CBD2}" sibTransId="{8E6AFDE6-3AB0-4DA2-B935-F4FD5C774249}"/>
    <dgm:cxn modelId="{F31BFEE5-3631-443A-8F84-B3D3FC23BD8A}" type="presParOf" srcId="{32A5C578-2F5A-4DB6-A7BF-40204222AD44}" destId="{54A495CD-BDDB-4623-B488-236FC2B2337F}" srcOrd="0" destOrd="0" presId="urn:microsoft.com/office/officeart/2005/8/layout/hProcess7"/>
    <dgm:cxn modelId="{9F677628-EBD1-435A-9058-622328BD8A6A}" type="presParOf" srcId="{54A495CD-BDDB-4623-B488-236FC2B2337F}" destId="{1D53B1CC-80EC-45E6-BE7C-A5804FD19DF2}" srcOrd="0" destOrd="0" presId="urn:microsoft.com/office/officeart/2005/8/layout/hProcess7"/>
    <dgm:cxn modelId="{0059E78F-438F-4624-9FBD-DE18AC424D17}" type="presParOf" srcId="{54A495CD-BDDB-4623-B488-236FC2B2337F}" destId="{543C0023-883A-44B0-9D2C-30D568AB3AFC}" srcOrd="1" destOrd="0" presId="urn:microsoft.com/office/officeart/2005/8/layout/hProcess7"/>
    <dgm:cxn modelId="{437BB9D2-B4FC-4625-93B7-D1880BD6C03D}" type="presParOf" srcId="{54A495CD-BDDB-4623-B488-236FC2B2337F}" destId="{DD746C8A-13C6-4C7D-BAA2-BA753E4AA66A}" srcOrd="2" destOrd="0" presId="urn:microsoft.com/office/officeart/2005/8/layout/hProcess7"/>
    <dgm:cxn modelId="{0D3EE355-47AC-4825-8A21-5DD8774E2AC8}" type="presParOf" srcId="{32A5C578-2F5A-4DB6-A7BF-40204222AD44}" destId="{3687B2C9-18FC-420B-B1FD-5BADD759E01A}" srcOrd="1" destOrd="0" presId="urn:microsoft.com/office/officeart/2005/8/layout/hProcess7"/>
    <dgm:cxn modelId="{6C3D9DF4-C2C5-45DB-B908-31A5E35A141A}" type="presParOf" srcId="{32A5C578-2F5A-4DB6-A7BF-40204222AD44}" destId="{65625907-CD94-4FAA-BE53-1090EF84DA3D}" srcOrd="2" destOrd="0" presId="urn:microsoft.com/office/officeart/2005/8/layout/hProcess7"/>
    <dgm:cxn modelId="{339AC756-DEA6-4645-9350-2BD1BE578943}" type="presParOf" srcId="{65625907-CD94-4FAA-BE53-1090EF84DA3D}" destId="{62F49247-310D-4FC9-AAB3-CBF680DCFCFC}" srcOrd="0" destOrd="0" presId="urn:microsoft.com/office/officeart/2005/8/layout/hProcess7"/>
    <dgm:cxn modelId="{0ECE428B-5D1B-4CF0-A673-7D87BC5233E9}" type="presParOf" srcId="{65625907-CD94-4FAA-BE53-1090EF84DA3D}" destId="{8F5C1785-F860-45CA-AA86-DA35238BEE2B}" srcOrd="1" destOrd="0" presId="urn:microsoft.com/office/officeart/2005/8/layout/hProcess7"/>
    <dgm:cxn modelId="{938988BB-B110-4739-9AF6-C167E5BA3DF5}" type="presParOf" srcId="{65625907-CD94-4FAA-BE53-1090EF84DA3D}" destId="{CEFFEFE9-CB59-4D7D-A4EB-06A0674C4329}" srcOrd="2" destOrd="0" presId="urn:microsoft.com/office/officeart/2005/8/layout/hProcess7"/>
    <dgm:cxn modelId="{B1F5BF18-A377-4982-909D-8636D33F09C1}" type="presParOf" srcId="{32A5C578-2F5A-4DB6-A7BF-40204222AD44}" destId="{DA982135-AD0A-4FC4-A08A-1411DE6F0354}" srcOrd="3" destOrd="0" presId="urn:microsoft.com/office/officeart/2005/8/layout/hProcess7"/>
    <dgm:cxn modelId="{C9C3FD4B-6D59-4165-8391-3F084009D85E}" type="presParOf" srcId="{32A5C578-2F5A-4DB6-A7BF-40204222AD44}" destId="{658BEE1E-1A68-4A9C-927F-AF0C1F70BB8D}" srcOrd="4" destOrd="0" presId="urn:microsoft.com/office/officeart/2005/8/layout/hProcess7"/>
    <dgm:cxn modelId="{501AA009-3043-4B20-B61F-E81686EFD4E4}" type="presParOf" srcId="{658BEE1E-1A68-4A9C-927F-AF0C1F70BB8D}" destId="{5BEF12E2-4902-4A87-A688-42383296E64D}" srcOrd="0" destOrd="0" presId="urn:microsoft.com/office/officeart/2005/8/layout/hProcess7"/>
    <dgm:cxn modelId="{39D35FDB-0D69-4C64-B2DF-372C75E5D2F1}" type="presParOf" srcId="{658BEE1E-1A68-4A9C-927F-AF0C1F70BB8D}" destId="{345382E8-9D1A-40A5-A3A4-042C248E241E}" srcOrd="1" destOrd="0" presId="urn:microsoft.com/office/officeart/2005/8/layout/hProcess7"/>
    <dgm:cxn modelId="{98B97137-5A46-4EAC-832B-B6AC1DE1E278}" type="presParOf" srcId="{658BEE1E-1A68-4A9C-927F-AF0C1F70BB8D}" destId="{5B417F2C-A0FE-4CCF-AD4A-51FFBD883AEE}" srcOrd="2" destOrd="0" presId="urn:microsoft.com/office/officeart/2005/8/layout/hProcess7"/>
    <dgm:cxn modelId="{9E2649DF-440D-41F8-BCC9-3832C73C1667}" type="presParOf" srcId="{32A5C578-2F5A-4DB6-A7BF-40204222AD44}" destId="{2EED8C1B-B30B-48D1-BFA9-5CD2FFC6D480}" srcOrd="5" destOrd="0" presId="urn:microsoft.com/office/officeart/2005/8/layout/hProcess7"/>
    <dgm:cxn modelId="{6F54A6A5-45D6-4FC1-9DD0-967E8D3C842D}" type="presParOf" srcId="{32A5C578-2F5A-4DB6-A7BF-40204222AD44}" destId="{8D367CF9-468B-4565-B8C1-1F7C2CC71566}" srcOrd="6" destOrd="0" presId="urn:microsoft.com/office/officeart/2005/8/layout/hProcess7"/>
    <dgm:cxn modelId="{367013A9-F4E7-480A-858F-377394432120}" type="presParOf" srcId="{8D367CF9-468B-4565-B8C1-1F7C2CC71566}" destId="{4F0AE956-9BB5-467B-9312-6B7462C7C2E5}" srcOrd="0" destOrd="0" presId="urn:microsoft.com/office/officeart/2005/8/layout/hProcess7"/>
    <dgm:cxn modelId="{DF5F31B7-BBFA-48A5-96D8-DDE42AC05493}" type="presParOf" srcId="{8D367CF9-468B-4565-B8C1-1F7C2CC71566}" destId="{070EE061-AC36-4206-9718-2165EBFD0C94}" srcOrd="1" destOrd="0" presId="urn:microsoft.com/office/officeart/2005/8/layout/hProcess7"/>
    <dgm:cxn modelId="{B4A4B0D9-445B-4C73-B467-C5147ED0F965}" type="presParOf" srcId="{8D367CF9-468B-4565-B8C1-1F7C2CC71566}" destId="{DEA402BC-048C-46A6-8DA2-3A64332CE05D}" srcOrd="2" destOrd="0" presId="urn:microsoft.com/office/officeart/2005/8/layout/hProcess7"/>
    <dgm:cxn modelId="{7E93584F-AE53-4434-99C1-FD6CEFD9ECFD}" type="presParOf" srcId="{32A5C578-2F5A-4DB6-A7BF-40204222AD44}" destId="{40E1289F-B0AE-44AD-A3C8-58B7A909320A}" srcOrd="7" destOrd="0" presId="urn:microsoft.com/office/officeart/2005/8/layout/hProcess7"/>
    <dgm:cxn modelId="{9557952C-101D-4DB7-8F3E-44AA5A8F2B67}" type="presParOf" srcId="{32A5C578-2F5A-4DB6-A7BF-40204222AD44}" destId="{D871E024-F0D2-47A0-A3F1-5EBB801FFB68}" srcOrd="8" destOrd="0" presId="urn:microsoft.com/office/officeart/2005/8/layout/hProcess7"/>
    <dgm:cxn modelId="{153CF3C4-9264-41BF-8F42-81D4D7B9720F}" type="presParOf" srcId="{D871E024-F0D2-47A0-A3F1-5EBB801FFB68}" destId="{756C7E4A-3C87-4DF5-B92C-81C9F5DC44BB}" srcOrd="0" destOrd="0" presId="urn:microsoft.com/office/officeart/2005/8/layout/hProcess7"/>
    <dgm:cxn modelId="{1E596F14-8122-48A7-8E9E-69FE03F2C372}" type="presParOf" srcId="{D871E024-F0D2-47A0-A3F1-5EBB801FFB68}" destId="{491A49CC-FF18-43C7-BDCA-D983350C3F4F}" srcOrd="1" destOrd="0" presId="urn:microsoft.com/office/officeart/2005/8/layout/hProcess7"/>
    <dgm:cxn modelId="{98B10639-2A63-4F7D-B346-39ABA8403CA7}" type="presParOf" srcId="{D871E024-F0D2-47A0-A3F1-5EBB801FFB68}" destId="{65956A70-26C6-4D25-8CB1-F7728889174D}" srcOrd="2" destOrd="0" presId="urn:microsoft.com/office/officeart/2005/8/layout/hProcess7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Presentar denuncias en materia penal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gradFill rotWithShape="0">
          <a:gsLst>
            <a:gs pos="0">
              <a:schemeClr val="tx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just"/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</a:t>
          </a:r>
          <a:r>
            <a:rPr lang="es-MX" sz="25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Órganos Internos de Control serán competentes para presentar denuncias por hechos que las leyes señalen como delitos </a:t>
          </a:r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ante la Fiscalía Especializada en Combate a la Corrupción o en su caso ante sus homólogos en el ámbito local.</a:t>
          </a:r>
        </a:p>
        <a:p>
          <a:pPr algn="r"/>
          <a:r>
            <a:rPr lang="es-MX" sz="18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10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952C2C42-1902-427E-AA09-C728D5203EE1}">
      <dgm:prSet phldrT="[Texto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just"/>
          <a:r>
            <a:rPr lang="es-MX" sz="2500" dirty="0">
              <a:latin typeface="Candara" panose="020E0502030303020204" pitchFamily="34" charset="0"/>
            </a:rPr>
            <a:t>Las Secretarías y los </a:t>
          </a:r>
          <a:r>
            <a:rPr lang="es-MX" sz="2500" b="1" dirty="0">
              <a:latin typeface="Candara" panose="020E0502030303020204" pitchFamily="34" charset="0"/>
            </a:rPr>
            <a:t>Órganos internos de control</a:t>
          </a:r>
          <a:r>
            <a:rPr lang="es-MX" sz="2500" dirty="0">
              <a:latin typeface="Candara" panose="020E0502030303020204" pitchFamily="34" charset="0"/>
            </a:rPr>
            <a:t>, según corresponda, </a:t>
          </a:r>
          <a:r>
            <a:rPr lang="es-MX" sz="2500" b="1" dirty="0">
              <a:latin typeface="Candara" panose="020E0502030303020204" pitchFamily="34" charset="0"/>
            </a:rPr>
            <a:t>tendrán la potestad de formular la denuncia al Ministerio Público,</a:t>
          </a:r>
          <a:r>
            <a:rPr lang="es-MX" sz="2500" dirty="0">
              <a:latin typeface="Candara" panose="020E0502030303020204" pitchFamily="34" charset="0"/>
            </a:rPr>
            <a:t> en su caso, </a:t>
          </a:r>
          <a:r>
            <a:rPr lang="es-MX" sz="2500" b="1" dirty="0">
              <a:latin typeface="Candara" panose="020E0502030303020204" pitchFamily="34" charset="0"/>
            </a:rPr>
            <a:t>cuando el sujeto a la verificación de la evolución de su patrimonio no justifique la procedencia lícita del incremento notoriamente desproporcionado de éste,</a:t>
          </a:r>
          <a:r>
            <a:rPr lang="es-MX" sz="2500" dirty="0">
              <a:latin typeface="Candara" panose="020E0502030303020204" pitchFamily="34" charset="0"/>
            </a:rPr>
            <a:t> representado por sus bienes, o de aquéllos sobre los que se conduzca como dueño, durante el tiempo de su empleo, cargo o comisión.</a:t>
          </a:r>
        </a:p>
        <a:p>
          <a:pPr algn="r"/>
          <a:r>
            <a:rPr lang="es-MX" sz="1800" dirty="0">
              <a:latin typeface="Candara" panose="020E0502030303020204" pitchFamily="34" charset="0"/>
            </a:rPr>
            <a:t>Artículo 41 LGRA</a:t>
          </a:r>
        </a:p>
        <a:p>
          <a:pPr algn="just"/>
          <a:endParaRPr lang="es-MX" sz="1500" dirty="0">
            <a:latin typeface="Candara" panose="020E0502030303020204" pitchFamily="34" charset="0"/>
          </a:endParaRPr>
        </a:p>
      </dgm:t>
    </dgm:pt>
    <dgm:pt modelId="{93A7F720-73BD-4F26-A306-7F48EDF8A0B1}" type="parTrans" cxnId="{0A4732C4-9683-46BC-9A01-DF18006D5F63}">
      <dgm:prSet/>
      <dgm:spPr/>
      <dgm:t>
        <a:bodyPr/>
        <a:lstStyle/>
        <a:p>
          <a:endParaRPr lang="es-MX"/>
        </a:p>
      </dgm:t>
    </dgm:pt>
    <dgm:pt modelId="{FCC347ED-39B7-4BE8-B20B-301921B869A7}" type="sibTrans" cxnId="{0A4732C4-9683-46BC-9A01-DF18006D5F6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 custScaleY="50594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207199B7-DFAA-4911-B0E9-A9A4428AC651}" type="pres">
      <dgm:prSet presAssocID="{952C2C42-1902-427E-AA09-C728D5203EE1}" presName="horz2" presStyleCnt="0"/>
      <dgm:spPr/>
    </dgm:pt>
    <dgm:pt modelId="{5216E71B-1D31-4E57-BECC-3BDCC3E69DA6}" type="pres">
      <dgm:prSet presAssocID="{952C2C42-1902-427E-AA09-C728D5203EE1}" presName="horzSpace2" presStyleCnt="0"/>
      <dgm:spPr/>
    </dgm:pt>
    <dgm:pt modelId="{1FA95725-2FEA-4F94-BA21-3186C77F0141}" type="pres">
      <dgm:prSet presAssocID="{952C2C42-1902-427E-AA09-C728D5203EE1}" presName="tx2" presStyleLbl="revTx" presStyleIdx="2" presStyleCnt="3" custScaleY="70257"/>
      <dgm:spPr/>
    </dgm:pt>
    <dgm:pt modelId="{794F1D55-CA51-4DCD-AA12-2C81D3A691D9}" type="pres">
      <dgm:prSet presAssocID="{952C2C42-1902-427E-AA09-C728D5203EE1}" presName="vert2" presStyleCnt="0"/>
      <dgm:spPr/>
    </dgm:pt>
    <dgm:pt modelId="{BB72FEA5-D8DC-40DD-949A-BE1E9B87580E}" type="pres">
      <dgm:prSet presAssocID="{952C2C42-1902-427E-AA09-C728D5203EE1}" presName="thinLine2b" presStyleLbl="callout" presStyleIdx="1" presStyleCnt="2"/>
      <dgm:spPr/>
    </dgm:pt>
    <dgm:pt modelId="{E81DA154-13E6-488A-B276-81F40B3CC607}" type="pres">
      <dgm:prSet presAssocID="{952C2C42-1902-427E-AA09-C728D5203EE1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24EADA4B-884D-4C21-ADA2-A1872539C49A}" type="presOf" srcId="{952C2C42-1902-427E-AA09-C728D5203EE1}" destId="{1FA95725-2FEA-4F94-BA21-3186C77F0141}" srcOrd="0" destOrd="0" presId="urn:microsoft.com/office/officeart/2008/layout/LinedList"/>
    <dgm:cxn modelId="{0A4732C4-9683-46BC-9A01-DF18006D5F63}" srcId="{DF869E19-0962-4FF7-8E08-4D971E10BAC0}" destId="{952C2C42-1902-427E-AA09-C728D5203EE1}" srcOrd="1" destOrd="0" parTransId="{93A7F720-73BD-4F26-A306-7F48EDF8A0B1}" sibTransId="{FCC347ED-39B7-4BE8-B20B-301921B869A7}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646D11A8-7B77-443B-AC87-93D1A9332673}" type="presParOf" srcId="{BDB4CF05-CADB-4854-A904-856DEB82101F}" destId="{207199B7-DFAA-4911-B0E9-A9A4428AC651}" srcOrd="4" destOrd="0" presId="urn:microsoft.com/office/officeart/2008/layout/LinedList"/>
    <dgm:cxn modelId="{8AF43BE1-C26D-41D0-89FE-375C33CD9E44}" type="presParOf" srcId="{207199B7-DFAA-4911-B0E9-A9A4428AC651}" destId="{5216E71B-1D31-4E57-BECC-3BDCC3E69DA6}" srcOrd="0" destOrd="0" presId="urn:microsoft.com/office/officeart/2008/layout/LinedList"/>
    <dgm:cxn modelId="{C247A6B8-1DE6-4E1B-9292-517F2BBF565D}" type="presParOf" srcId="{207199B7-DFAA-4911-B0E9-A9A4428AC651}" destId="{1FA95725-2FEA-4F94-BA21-3186C77F0141}" srcOrd="1" destOrd="0" presId="urn:microsoft.com/office/officeart/2008/layout/LinedList"/>
    <dgm:cxn modelId="{0D32A416-5C29-4E32-93E0-C8A0A43BDC7D}" type="presParOf" srcId="{207199B7-DFAA-4911-B0E9-A9A4428AC651}" destId="{794F1D55-CA51-4DCD-AA12-2C81D3A691D9}" srcOrd="2" destOrd="0" presId="urn:microsoft.com/office/officeart/2008/layout/LinedList"/>
    <dgm:cxn modelId="{0F0FE5AB-4723-4B59-8A86-AD49B42FDA97}" type="presParOf" srcId="{BDB4CF05-CADB-4854-A904-856DEB82101F}" destId="{BB72FEA5-D8DC-40DD-949A-BE1E9B87580E}" srcOrd="5" destOrd="0" presId="urn:microsoft.com/office/officeart/2008/layout/LinedList"/>
    <dgm:cxn modelId="{1283915A-5637-4AC4-836C-89ED8E683870}" type="presParOf" srcId="{BDB4CF05-CADB-4854-A904-856DEB82101F}" destId="{E81DA154-13E6-488A-B276-81F40B3CC60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Fiscalizar la aplicación de recursos públicos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18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Órganos internos de control </a:t>
          </a:r>
          <a:r>
            <a:rPr lang="es-MX" sz="18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serán competentes para revisar el ingreso, egreso, manejo, custodia y aplicación de recursos públicos federales y participaciones federales, así como de recursos públicos locales,</a:t>
          </a:r>
          <a:r>
            <a:rPr lang="es-MX" sz="18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según corresponda en el ámbito de su competencia, </a:t>
          </a:r>
        </a:p>
        <a:p>
          <a:pPr algn="r"/>
          <a:r>
            <a:rPr lang="es-MX" sz="1400" dirty="0">
              <a:latin typeface="Candara" panose="020E0502030303020204" pitchFamily="34" charset="0"/>
            </a:rPr>
            <a:t>Artículo 10 fracción II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1700" dirty="0">
              <a:latin typeface="Candara" panose="020E0502030303020204" pitchFamily="34" charset="0"/>
            </a:rPr>
            <a:t>La Secretaría, la Contraloría del Ejecutivo, las tesorerías y </a:t>
          </a:r>
          <a:r>
            <a:rPr lang="es-MX" sz="1700" b="1" dirty="0">
              <a:latin typeface="Candara" panose="020E0502030303020204" pitchFamily="34" charset="0"/>
            </a:rPr>
            <a:t>la Contraloría </a:t>
          </a:r>
          <a:r>
            <a:rPr lang="es-MX" sz="1700" dirty="0">
              <a:latin typeface="Candara" panose="020E0502030303020204" pitchFamily="34" charset="0"/>
            </a:rPr>
            <a:t>correspondiente, en cualquier momento </a:t>
          </a:r>
          <a:r>
            <a:rPr lang="es-MX" sz="1700" b="1" dirty="0">
              <a:latin typeface="Candara" panose="020E0502030303020204" pitchFamily="34" charset="0"/>
            </a:rPr>
            <a:t>podrán comprobar si en la aplicación y comprobación del gasto público, se ha cumplido con las disposiciones legales vigentes</a:t>
          </a:r>
          <a:r>
            <a:rPr lang="es-MX" sz="1700" b="0" dirty="0">
              <a:latin typeface="Candara" panose="020E0502030303020204" pitchFamily="34" charset="0"/>
            </a:rPr>
            <a:t>, por parte de las unidades presupuestales,</a:t>
          </a:r>
          <a:r>
            <a:rPr lang="es-MX" sz="1700" dirty="0">
              <a:latin typeface="Candara" panose="020E0502030303020204" pitchFamily="34" charset="0"/>
            </a:rPr>
            <a:t> quienes estarán obligadas a proporcionar todas las facilidades necesarias para tal efecto.</a:t>
          </a:r>
        </a:p>
        <a:p>
          <a:pPr algn="r"/>
          <a:r>
            <a:rPr lang="es-MX" sz="1400" dirty="0">
              <a:latin typeface="Candara" panose="020E0502030303020204" pitchFamily="34" charset="0"/>
            </a:rPr>
            <a:t>Artículo 303 Código Financiero</a:t>
          </a:r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FC8F6F8C-B789-4511-8218-3D4BD39F2013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es-MX" sz="1700" dirty="0">
              <a:latin typeface="Candara" panose="020E0502030303020204" pitchFamily="34" charset="0"/>
            </a:rPr>
            <a:t>El control, vigilancia y supervisión en la aplicación de los recursos quedará a cargo de las siguientes autoridades en las etapas que se indican:</a:t>
          </a:r>
        </a:p>
        <a:p>
          <a:pPr algn="just"/>
          <a:r>
            <a:rPr lang="es-MX" sz="1700" dirty="0">
              <a:latin typeface="Candara" panose="020E0502030303020204" pitchFamily="34" charset="0"/>
            </a:rPr>
            <a:t>I. Recibidos los recursos destinados al Gobierno del Estado, </a:t>
          </a:r>
          <a:r>
            <a:rPr lang="es-MX" sz="1700" b="1" dirty="0">
              <a:latin typeface="Candara" panose="020E0502030303020204" pitchFamily="34" charset="0"/>
            </a:rPr>
            <a:t>el control y supervisión</a:t>
          </a:r>
          <a:r>
            <a:rPr lang="es-MX" sz="1700" dirty="0">
              <a:latin typeface="Candara" panose="020E0502030303020204" pitchFamily="34" charset="0"/>
            </a:rPr>
            <a:t>, corresponderá a la Función Pública; </a:t>
          </a:r>
          <a:r>
            <a:rPr lang="es-MX" sz="1700" b="1" dirty="0">
              <a:latin typeface="Candara" panose="020E0502030303020204" pitchFamily="34" charset="0"/>
            </a:rPr>
            <a:t>los recursos asignados a los municipios corresponderá a su contraloría interna</a:t>
          </a:r>
          <a:r>
            <a:rPr lang="es-MX" sz="1700" dirty="0">
              <a:latin typeface="Candara" panose="020E0502030303020204" pitchFamily="34" charset="0"/>
            </a:rPr>
            <a:t>, </a:t>
          </a:r>
        </a:p>
        <a:p>
          <a:pPr algn="r"/>
          <a:r>
            <a:rPr lang="es-MX" sz="1400" dirty="0">
              <a:latin typeface="Candara" panose="020E0502030303020204" pitchFamily="34" charset="0"/>
            </a:rPr>
            <a:t>Artículo 534 fracción I Código Financiero</a:t>
          </a:r>
        </a:p>
      </dgm:t>
    </dgm:pt>
    <dgm:pt modelId="{AC8A775E-C4DA-4B6C-9C07-F009788DE8F8}" type="parTrans" cxnId="{AF1DE48A-1AA1-4D52-AE85-F8DE17A3E386}">
      <dgm:prSet/>
      <dgm:spPr/>
      <dgm:t>
        <a:bodyPr/>
        <a:lstStyle/>
        <a:p>
          <a:endParaRPr lang="es-MX"/>
        </a:p>
      </dgm:t>
    </dgm:pt>
    <dgm:pt modelId="{B74EB473-82D5-46AF-8173-1EA9223D17DF}" type="sibTrans" cxnId="{AF1DE48A-1AA1-4D52-AE85-F8DE17A3E386}">
      <dgm:prSet/>
      <dgm:spPr/>
      <dgm:t>
        <a:bodyPr/>
        <a:lstStyle/>
        <a:p>
          <a:endParaRPr lang="es-MX"/>
        </a:p>
      </dgm:t>
    </dgm:pt>
    <dgm:pt modelId="{A2EFA1D4-A9E4-430F-B31C-E9BE963F72C9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es-MX" sz="17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 finalidad del OIC es </a:t>
          </a:r>
          <a:r>
            <a:rPr lang="es-MX" sz="17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promover la transparencia y el apego a la legalidad de los servidores públicos</a:t>
          </a:r>
          <a:r>
            <a:rPr lang="es-MX" sz="17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</a:t>
          </a:r>
          <a:r>
            <a:rPr lang="es-MX" sz="17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mediante la realización de auditorías y revisiones a los diferentes procesos de las instituciones gubernamentales</a:t>
          </a:r>
          <a:r>
            <a:rPr lang="es-MX" sz="17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; </a:t>
          </a:r>
          <a:r>
            <a:rPr lang="es-MX" sz="17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así como la atención de quejas, denuncias, peticiones ciudadana</a:t>
          </a:r>
          <a:r>
            <a:rPr lang="es-MX" sz="17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s, resoluciones de procedimientos administrativos de responsabilidades y de inconformidades</a:t>
          </a:r>
          <a:r>
            <a:rPr lang="es-MX" sz="17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</a:t>
          </a:r>
        </a:p>
        <a:p>
          <a:pPr algn="r"/>
          <a:r>
            <a:rPr lang="es-MX" sz="14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4 fracción VII </a:t>
          </a:r>
          <a:r>
            <a:rPr lang="es-MX" sz="1400" dirty="0" err="1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LMETyM</a:t>
          </a:r>
          <a:endParaRPr lang="es-MX" sz="1400" dirty="0">
            <a:latin typeface="Candara" panose="020E0502030303020204" pitchFamily="34" charset="0"/>
          </a:endParaRPr>
        </a:p>
      </dgm:t>
    </dgm:pt>
    <dgm:pt modelId="{B9D4E63D-C35C-4F01-B365-64A1849DC239}" type="parTrans" cxnId="{60859ED0-63FC-4E38-804F-21334FB3AEE3}">
      <dgm:prSet/>
      <dgm:spPr/>
      <dgm:t>
        <a:bodyPr/>
        <a:lstStyle/>
        <a:p>
          <a:endParaRPr lang="es-MX"/>
        </a:p>
      </dgm:t>
    </dgm:pt>
    <dgm:pt modelId="{7E8123A4-AFF7-4415-839B-F42DCA7AE399}" type="sibTrans" cxnId="{60859ED0-63FC-4E38-804F-21334FB3AEE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5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5" custScaleY="89536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4"/>
      <dgm:spPr/>
    </dgm:pt>
    <dgm:pt modelId="{5D116F47-3DCB-426C-8B08-F90C4E0E5EA8}" type="pres">
      <dgm:prSet presAssocID="{6E90570F-5982-4058-AF1B-787C1FB2B390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2" presStyleCnt="5" custScaleY="90982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1" presStyleCnt="4"/>
      <dgm:spPr/>
    </dgm:pt>
    <dgm:pt modelId="{FB4D9BCB-2A26-4B48-9D16-60143F920FDB}" type="pres">
      <dgm:prSet presAssocID="{BD3C14AD-C25F-409C-9A57-B2312377EA63}" presName="vertSpace2b" presStyleCnt="0"/>
      <dgm:spPr/>
    </dgm:pt>
    <dgm:pt modelId="{419F746F-BB86-436F-BF9E-A2341926D1E0}" type="pres">
      <dgm:prSet presAssocID="{FC8F6F8C-B789-4511-8218-3D4BD39F2013}" presName="horz2" presStyleCnt="0"/>
      <dgm:spPr/>
    </dgm:pt>
    <dgm:pt modelId="{A98AF96F-9052-42E9-9ECF-5208F596A8F5}" type="pres">
      <dgm:prSet presAssocID="{FC8F6F8C-B789-4511-8218-3D4BD39F2013}" presName="horzSpace2" presStyleCnt="0"/>
      <dgm:spPr/>
    </dgm:pt>
    <dgm:pt modelId="{11801068-7458-4421-B8D4-08E1C73B95F8}" type="pres">
      <dgm:prSet presAssocID="{FC8F6F8C-B789-4511-8218-3D4BD39F2013}" presName="tx2" presStyleLbl="revTx" presStyleIdx="3" presStyleCnt="5"/>
      <dgm:spPr/>
    </dgm:pt>
    <dgm:pt modelId="{53C3E221-EADF-41DA-9838-56ACB688523F}" type="pres">
      <dgm:prSet presAssocID="{FC8F6F8C-B789-4511-8218-3D4BD39F2013}" presName="vert2" presStyleCnt="0"/>
      <dgm:spPr/>
    </dgm:pt>
    <dgm:pt modelId="{A2A23E22-8DBB-4CFF-AF19-276BE0543EFD}" type="pres">
      <dgm:prSet presAssocID="{FC8F6F8C-B789-4511-8218-3D4BD39F2013}" presName="thinLine2b" presStyleLbl="callout" presStyleIdx="2" presStyleCnt="4"/>
      <dgm:spPr/>
    </dgm:pt>
    <dgm:pt modelId="{4704AF4B-F384-4EDB-A98E-8BA19606D659}" type="pres">
      <dgm:prSet presAssocID="{FC8F6F8C-B789-4511-8218-3D4BD39F2013}" presName="vertSpace2b" presStyleCnt="0"/>
      <dgm:spPr/>
    </dgm:pt>
    <dgm:pt modelId="{2173B791-9D21-4C74-8131-E5AB36DF0110}" type="pres">
      <dgm:prSet presAssocID="{A2EFA1D4-A9E4-430F-B31C-E9BE963F72C9}" presName="horz2" presStyleCnt="0"/>
      <dgm:spPr/>
    </dgm:pt>
    <dgm:pt modelId="{76A48587-984B-4C94-8433-7F7EE31850C2}" type="pres">
      <dgm:prSet presAssocID="{A2EFA1D4-A9E4-430F-B31C-E9BE963F72C9}" presName="horzSpace2" presStyleCnt="0"/>
      <dgm:spPr/>
    </dgm:pt>
    <dgm:pt modelId="{F7B3B9CF-B416-47A0-A177-7C1C7BD601C1}" type="pres">
      <dgm:prSet presAssocID="{A2EFA1D4-A9E4-430F-B31C-E9BE963F72C9}" presName="tx2" presStyleLbl="revTx" presStyleIdx="4" presStyleCnt="5"/>
      <dgm:spPr/>
    </dgm:pt>
    <dgm:pt modelId="{79850816-297E-43CB-8B56-15BD3C822269}" type="pres">
      <dgm:prSet presAssocID="{A2EFA1D4-A9E4-430F-B31C-E9BE963F72C9}" presName="vert2" presStyleCnt="0"/>
      <dgm:spPr/>
    </dgm:pt>
    <dgm:pt modelId="{BA5ABCE7-4462-4F28-BA6E-9B94EE8A056F}" type="pres">
      <dgm:prSet presAssocID="{A2EFA1D4-A9E4-430F-B31C-E9BE963F72C9}" presName="thinLine2b" presStyleLbl="callout" presStyleIdx="3" presStyleCnt="4"/>
      <dgm:spPr/>
    </dgm:pt>
    <dgm:pt modelId="{DE79E16C-4170-4EBD-B6C4-92F37C4B43CE}" type="pres">
      <dgm:prSet presAssocID="{A2EFA1D4-A9E4-430F-B31C-E9BE963F72C9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AF1DE48A-1AA1-4D52-AE85-F8DE17A3E386}" srcId="{DF869E19-0962-4FF7-8E08-4D971E10BAC0}" destId="{FC8F6F8C-B789-4511-8218-3D4BD39F2013}" srcOrd="2" destOrd="0" parTransId="{AC8A775E-C4DA-4B6C-9C07-F009788DE8F8}" sibTransId="{B74EB473-82D5-46AF-8173-1EA9223D17DF}"/>
    <dgm:cxn modelId="{264596BF-F68B-4D17-99D5-38D542AAD6BE}" type="presOf" srcId="{A2EFA1D4-A9E4-430F-B31C-E9BE963F72C9}" destId="{F7B3B9CF-B416-47A0-A177-7C1C7BD601C1}" srcOrd="0" destOrd="0" presId="urn:microsoft.com/office/officeart/2008/layout/LinedList"/>
    <dgm:cxn modelId="{4221ECC4-2055-45B2-B51F-D4E878796932}" type="presOf" srcId="{FC8F6F8C-B789-4511-8218-3D4BD39F2013}" destId="{11801068-7458-4421-B8D4-08E1C73B95F8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60859ED0-63FC-4E38-804F-21334FB3AEE3}" srcId="{DF869E19-0962-4FF7-8E08-4D971E10BAC0}" destId="{A2EFA1D4-A9E4-430F-B31C-E9BE963F72C9}" srcOrd="3" destOrd="0" parTransId="{B9D4E63D-C35C-4F01-B365-64A1849DC239}" sibTransId="{7E8123A4-AFF7-4415-839B-F42DCA7AE399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1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CD9AD9EF-82C6-4E9C-868A-54D0A653A1E8}" type="presParOf" srcId="{BDB4CF05-CADB-4854-A904-856DEB82101F}" destId="{AF0D5AE2-20DA-4B89-B004-C178DEC32F8C}" srcOrd="4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5" destOrd="0" presId="urn:microsoft.com/office/officeart/2008/layout/LinedList"/>
    <dgm:cxn modelId="{E680E251-B0EF-48F4-A305-5D8FA2F67F29}" type="presParOf" srcId="{BDB4CF05-CADB-4854-A904-856DEB82101F}" destId="{FB4D9BCB-2A26-4B48-9D16-60143F920FDB}" srcOrd="6" destOrd="0" presId="urn:microsoft.com/office/officeart/2008/layout/LinedList"/>
    <dgm:cxn modelId="{EDE103F8-A955-4A20-B764-F8C6689F4C7F}" type="presParOf" srcId="{BDB4CF05-CADB-4854-A904-856DEB82101F}" destId="{419F746F-BB86-436F-BF9E-A2341926D1E0}" srcOrd="7" destOrd="0" presId="urn:microsoft.com/office/officeart/2008/layout/LinedList"/>
    <dgm:cxn modelId="{2D29C258-B4E5-4DF2-87F5-0F1B964424E1}" type="presParOf" srcId="{419F746F-BB86-436F-BF9E-A2341926D1E0}" destId="{A98AF96F-9052-42E9-9ECF-5208F596A8F5}" srcOrd="0" destOrd="0" presId="urn:microsoft.com/office/officeart/2008/layout/LinedList"/>
    <dgm:cxn modelId="{EBCBBCA5-B874-42ED-A2EE-41D1A1BE79D2}" type="presParOf" srcId="{419F746F-BB86-436F-BF9E-A2341926D1E0}" destId="{11801068-7458-4421-B8D4-08E1C73B95F8}" srcOrd="1" destOrd="0" presId="urn:microsoft.com/office/officeart/2008/layout/LinedList"/>
    <dgm:cxn modelId="{C2BF933F-B79E-4F57-A680-B92F4E6E45ED}" type="presParOf" srcId="{419F746F-BB86-436F-BF9E-A2341926D1E0}" destId="{53C3E221-EADF-41DA-9838-56ACB688523F}" srcOrd="2" destOrd="0" presId="urn:microsoft.com/office/officeart/2008/layout/LinedList"/>
    <dgm:cxn modelId="{A0E10F6B-1C96-46D0-9AF7-38953E366EDD}" type="presParOf" srcId="{BDB4CF05-CADB-4854-A904-856DEB82101F}" destId="{A2A23E22-8DBB-4CFF-AF19-276BE0543EFD}" srcOrd="8" destOrd="0" presId="urn:microsoft.com/office/officeart/2008/layout/LinedList"/>
    <dgm:cxn modelId="{C69F4948-38BB-49D6-A586-503FB31B3754}" type="presParOf" srcId="{BDB4CF05-CADB-4854-A904-856DEB82101F}" destId="{4704AF4B-F384-4EDB-A98E-8BA19606D659}" srcOrd="9" destOrd="0" presId="urn:microsoft.com/office/officeart/2008/layout/LinedList"/>
    <dgm:cxn modelId="{7AE13B0E-6D4E-4DC5-9F15-9ED4C90DDD0B}" type="presParOf" srcId="{BDB4CF05-CADB-4854-A904-856DEB82101F}" destId="{2173B791-9D21-4C74-8131-E5AB36DF0110}" srcOrd="10" destOrd="0" presId="urn:microsoft.com/office/officeart/2008/layout/LinedList"/>
    <dgm:cxn modelId="{40FD3F59-A7E0-4E48-AEF5-648C1DC6DA43}" type="presParOf" srcId="{2173B791-9D21-4C74-8131-E5AB36DF0110}" destId="{76A48587-984B-4C94-8433-7F7EE31850C2}" srcOrd="0" destOrd="0" presId="urn:microsoft.com/office/officeart/2008/layout/LinedList"/>
    <dgm:cxn modelId="{377AAB8B-8567-407E-A9CF-50A5D4FD6AA0}" type="presParOf" srcId="{2173B791-9D21-4C74-8131-E5AB36DF0110}" destId="{F7B3B9CF-B416-47A0-A177-7C1C7BD601C1}" srcOrd="1" destOrd="0" presId="urn:microsoft.com/office/officeart/2008/layout/LinedList"/>
    <dgm:cxn modelId="{256C143D-C0AB-465D-8D05-B8EFAC98FD52}" type="presParOf" srcId="{2173B791-9D21-4C74-8131-E5AB36DF0110}" destId="{79850816-297E-43CB-8B56-15BD3C822269}" srcOrd="2" destOrd="0" presId="urn:microsoft.com/office/officeart/2008/layout/LinedList"/>
    <dgm:cxn modelId="{5625EF14-CC32-4619-A31A-3809370A2DB6}" type="presParOf" srcId="{BDB4CF05-CADB-4854-A904-856DEB82101F}" destId="{BA5ABCE7-4462-4F28-BA6E-9B94EE8A056F}" srcOrd="11" destOrd="0" presId="urn:microsoft.com/office/officeart/2008/layout/LinedList"/>
    <dgm:cxn modelId="{8B08E290-5868-4797-A8C8-ABD458D2292C}" type="presParOf" srcId="{BDB4CF05-CADB-4854-A904-856DEB82101F}" destId="{DE79E16C-4170-4EBD-B6C4-92F37C4B43CE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Evaluar la gestión y el desempeño sobre el ejercicio del presupuesto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/>
      <dgm:spPr/>
      <dgm:t>
        <a:bodyPr/>
        <a:lstStyle/>
        <a:p>
          <a:pPr algn="just"/>
          <a:r>
            <a:rPr lang="es-MX" dirty="0">
              <a:latin typeface="Candara" panose="020E0502030303020204" pitchFamily="34" charset="0"/>
            </a:rPr>
            <a:t>La Secretaría en coordinación con la Contraloría del Ejecutivo y </a:t>
          </a:r>
          <a:r>
            <a:rPr lang="es-MX" b="1" dirty="0">
              <a:latin typeface="Candara" panose="020E0502030303020204" pitchFamily="34" charset="0"/>
            </a:rPr>
            <a:t>las contralorías </a:t>
          </a:r>
          <a:r>
            <a:rPr lang="es-MX" dirty="0">
              <a:latin typeface="Candara" panose="020E0502030303020204" pitchFamily="34" charset="0"/>
            </a:rPr>
            <a:t>en el ámbito de sus competencias, </a:t>
          </a:r>
          <a:r>
            <a:rPr lang="es-MX" b="1" dirty="0">
              <a:latin typeface="Candara" panose="020E0502030303020204" pitchFamily="34" charset="0"/>
            </a:rPr>
            <a:t>efectuarán evaluaciones de la gestión y del desempeño a las dependencias y entidades, sobre el ejercicio del presupuesto de egresos, con relación a la ejecución de los programas aprobados en el mismo y su congruencia con el propio presupuesto.</a:t>
          </a:r>
        </a:p>
        <a:p>
          <a:pPr algn="just"/>
          <a:r>
            <a:rPr lang="es-MX" b="1" dirty="0">
              <a:latin typeface="Candara" panose="020E0502030303020204" pitchFamily="34" charset="0"/>
            </a:rPr>
            <a:t>La evaluación se realizará a través de la verificación del grado de cumplimiento de objetivos y metas</a:t>
          </a:r>
          <a:r>
            <a:rPr lang="es-MX" dirty="0">
              <a:latin typeface="Candara" panose="020E0502030303020204" pitchFamily="34" charset="0"/>
            </a:rPr>
            <a:t>, con base en indicadores que permitan conocer los resultados de la aplicación de los recursos públicos.</a:t>
          </a:r>
        </a:p>
        <a:p>
          <a:pPr algn="r"/>
          <a:r>
            <a:rPr lang="es-MX" dirty="0"/>
            <a:t>Artículo 304 del CFETM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2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2" custLinFactNeighborX="-1751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1"/>
      <dgm:spPr/>
    </dgm:pt>
    <dgm:pt modelId="{5D116F47-3DCB-426C-8B08-F90C4E0E5EA8}" type="pres">
      <dgm:prSet presAssocID="{6E90570F-5982-4058-AF1B-787C1FB2B390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Emitir el Código de ética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700" dirty="0">
              <a:latin typeface="Candara" panose="020E0502030303020204" pitchFamily="34" charset="0"/>
            </a:rPr>
            <a:t>Los Servidores Públicos deberán observar el </a:t>
          </a:r>
          <a:r>
            <a:rPr lang="es-MX" sz="2700" b="1" dirty="0">
              <a:latin typeface="Candara" panose="020E0502030303020204" pitchFamily="34" charset="0"/>
            </a:rPr>
            <a:t>código de ética que al efecto sea emitido</a:t>
          </a:r>
          <a:r>
            <a:rPr lang="es-MX" sz="2700" dirty="0">
              <a:latin typeface="Candara" panose="020E0502030303020204" pitchFamily="34" charset="0"/>
            </a:rPr>
            <a:t> por las Secretarías o los </a:t>
          </a:r>
          <a:r>
            <a:rPr lang="es-MX" sz="2700" b="1" dirty="0">
              <a:latin typeface="Candara" panose="020E0502030303020204" pitchFamily="34" charset="0"/>
            </a:rPr>
            <a:t>Órganos internos de control</a:t>
          </a:r>
          <a:r>
            <a:rPr lang="es-MX" sz="2700" dirty="0">
              <a:latin typeface="Candara" panose="020E0502030303020204" pitchFamily="34" charset="0"/>
            </a:rPr>
            <a:t>, conforme a los lineamientos que emita el Sistema Nacional Anticorrupción, para que en su actuación impere una conducta digna que responda a las necesidades de la sociedad y que oriente su desempeño. </a:t>
          </a:r>
        </a:p>
        <a:p>
          <a:pPr algn="just"/>
          <a:endParaRPr lang="es-MX" sz="2700" dirty="0">
            <a:latin typeface="Candara" panose="020E0502030303020204" pitchFamily="34" charset="0"/>
          </a:endParaRPr>
        </a:p>
        <a:p>
          <a:pPr algn="just"/>
          <a:r>
            <a:rPr lang="es-MX" sz="2700" dirty="0">
              <a:latin typeface="Candara" panose="020E0502030303020204" pitchFamily="34" charset="0"/>
            </a:rPr>
            <a:t>El </a:t>
          </a:r>
          <a:r>
            <a:rPr lang="es-MX" sz="2700" b="1" dirty="0">
              <a:latin typeface="Candara" panose="020E0502030303020204" pitchFamily="34" charset="0"/>
            </a:rPr>
            <a:t>código de ética </a:t>
          </a:r>
          <a:r>
            <a:rPr lang="es-MX" sz="2700" dirty="0">
              <a:latin typeface="Candara" panose="020E0502030303020204" pitchFamily="34" charset="0"/>
            </a:rPr>
            <a:t>a que se refiere el párrafo anterior, deberá hacerse del conocimiento de los Servidores Públicos de la dependencia o entidad de que se trate, así como darle la máxima publicidad. 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16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2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2" custLinFactNeighborX="-2163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1"/>
      <dgm:spPr/>
    </dgm:pt>
    <dgm:pt modelId="{5D116F47-3DCB-426C-8B08-F90C4E0E5EA8}" type="pres">
      <dgm:prSet presAssocID="{6E90570F-5982-4058-AF1B-787C1FB2B390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b="1" dirty="0">
              <a:latin typeface="Candara" panose="020E0502030303020204" pitchFamily="34" charset="0"/>
            </a:rPr>
            <a:t>Las Secretarías </a:t>
          </a:r>
          <a:r>
            <a:rPr lang="es-MX" dirty="0">
              <a:latin typeface="Candara" panose="020E0502030303020204" pitchFamily="34" charset="0"/>
            </a:rPr>
            <a:t>y los </a:t>
          </a:r>
          <a:r>
            <a:rPr lang="es-MX" b="1" dirty="0">
              <a:latin typeface="Candara" panose="020E0502030303020204" pitchFamily="34" charset="0"/>
            </a:rPr>
            <a:t>Órganos internos de control,</a:t>
          </a:r>
          <a:r>
            <a:rPr lang="es-MX" dirty="0">
              <a:latin typeface="Candara" panose="020E0502030303020204" pitchFamily="34" charset="0"/>
            </a:rPr>
            <a:t> según sea el caso, </a:t>
          </a:r>
          <a:r>
            <a:rPr lang="es-MX" b="1" dirty="0">
              <a:latin typeface="Candara" panose="020E0502030303020204" pitchFamily="34" charset="0"/>
            </a:rPr>
            <a:t>deberán realizar una verificación aleatoria de las declaraciones patrimoniales que obren en el sistema de evolución patrimonial, de declaración de intereses y constancia de presentación de declaración fiscal, así como de la evolución del patrimonio de los Servidores Públicos. </a:t>
          </a:r>
          <a:r>
            <a:rPr lang="es-MX" dirty="0">
              <a:latin typeface="Candara" panose="020E0502030303020204" pitchFamily="34" charset="0"/>
            </a:rPr>
            <a:t>De no existir ninguna anomalía expedirán la certificación correspondiente, la cual se anotará en dicho sistema. En caso contrario, iniciarán la investigación que corresponda.</a:t>
          </a:r>
        </a:p>
        <a:p>
          <a:pPr algn="r"/>
          <a:r>
            <a:rPr lang="es-MX" b="1" dirty="0">
              <a:latin typeface="Candara" panose="020E0502030303020204" pitchFamily="34" charset="0"/>
            </a:rPr>
            <a:t>Artículo 30 LGRA</a:t>
          </a:r>
          <a:endParaRPr lang="es-MX" dirty="0">
            <a:latin typeface="Candara" panose="020E0502030303020204" pitchFamily="34" charset="0"/>
          </a:endParaRP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b="1" dirty="0"/>
            <a:t>Las Secretarías, </a:t>
          </a:r>
          <a:r>
            <a:rPr lang="es-MX" dirty="0"/>
            <a:t>así como los </a:t>
          </a:r>
          <a:r>
            <a:rPr lang="es-MX" b="1" dirty="0"/>
            <a:t>Órganos internos de control</a:t>
          </a:r>
          <a:r>
            <a:rPr lang="es-MX" dirty="0"/>
            <a:t> de los entes públicos, según corresponda, </a:t>
          </a:r>
          <a:r>
            <a:rPr lang="es-MX" b="1" dirty="0"/>
            <a:t>serán responsables de inscribir y mantener actualizada en el sistema de evolución patrimonial, de declaración de intereses y constancia de presentación de declaración fiscal, la información correspondiente a los Declarantes a su cargo.</a:t>
          </a:r>
          <a:r>
            <a:rPr lang="es-MX" dirty="0"/>
            <a:t> </a:t>
          </a:r>
          <a:r>
            <a:rPr lang="es-MX" b="1" dirty="0"/>
            <a:t>Asimismo, verificarán la situación o posible actualización de algún Conflicto de Interés, según la información proporcionada, llevarán el seguimiento de la evolución y la verificación de la situación patrimonial de dichos Declarantes,</a:t>
          </a:r>
          <a:r>
            <a:rPr lang="es-MX" dirty="0"/>
            <a:t> en los términos de la presente Ley.</a:t>
          </a:r>
        </a:p>
        <a:p>
          <a:pPr algn="r"/>
          <a:r>
            <a:rPr lang="es-MX" b="1" dirty="0">
              <a:latin typeface="Candara" panose="020E0502030303020204" pitchFamily="34" charset="0"/>
            </a:rPr>
            <a:t>Artículo 31 LGRA</a:t>
          </a:r>
          <a:endParaRPr lang="es-MX" dirty="0"/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2" presStyleCnt="3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1" presStyleCnt="2"/>
      <dgm:spPr/>
    </dgm:pt>
    <dgm:pt modelId="{FB4D9BCB-2A26-4B48-9D16-60143F920FDB}" type="pres">
      <dgm:prSet presAssocID="{BD3C14AD-C25F-409C-9A57-B2312377EA63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1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CD9AD9EF-82C6-4E9C-868A-54D0A653A1E8}" type="presParOf" srcId="{BDB4CF05-CADB-4854-A904-856DEB82101F}" destId="{AF0D5AE2-20DA-4B89-B004-C178DEC32F8C}" srcOrd="4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5" destOrd="0" presId="urn:microsoft.com/office/officeart/2008/layout/LinedList"/>
    <dgm:cxn modelId="{E680E251-B0EF-48F4-A305-5D8FA2F67F29}" type="presParOf" srcId="{BDB4CF05-CADB-4854-A904-856DEB82101F}" destId="{FB4D9BCB-2A26-4B48-9D16-60143F920FD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200" dirty="0">
              <a:latin typeface="Candara" panose="020E0502030303020204" pitchFamily="34" charset="0"/>
            </a:rPr>
            <a:t>Si transcurridos los plazos a que se refieren las fracciones I, II y III de este artículo, </a:t>
          </a:r>
          <a:r>
            <a:rPr lang="es-MX" sz="2200" b="1" dirty="0">
              <a:latin typeface="Candara" panose="020E0502030303020204" pitchFamily="34" charset="0"/>
            </a:rPr>
            <a:t>no se hubiese presentado la declaración correspondiente, sin causa justificada, se iniciará inmediatamente la investigación por presunta responsabilidad por la comisión de las Faltas administrativas </a:t>
          </a:r>
          <a:r>
            <a:rPr lang="es-MX" sz="2200" dirty="0">
              <a:latin typeface="Candara" panose="020E0502030303020204" pitchFamily="34" charset="0"/>
            </a:rPr>
            <a:t>correspondientes y se requerirá por escrito al Declarante el cumplimiento de dicha obligación.</a:t>
          </a:r>
        </a:p>
        <a:p>
          <a:pPr algn="r"/>
          <a:r>
            <a:rPr lang="es-MX" sz="2200" b="1" dirty="0">
              <a:latin typeface="Candara" panose="020E0502030303020204" pitchFamily="34" charset="0"/>
            </a:rPr>
            <a:t>Artículo 33 LGRA</a:t>
          </a:r>
          <a:endParaRPr lang="es-MX" sz="2200" dirty="0">
            <a:latin typeface="Candara" panose="020E0502030303020204" pitchFamily="34" charset="0"/>
          </a:endParaRP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200" dirty="0">
              <a:latin typeface="Candara" panose="020E0502030303020204" pitchFamily="34" charset="0"/>
            </a:rPr>
            <a:t>Tratándose de los supuestos previstos en las fracciones I y II de este artículo, en caso de que la omisión en la declaración continúe por un periodo de treinta días naturales siguientes a la fecha en que hubiere notificado el requerimiento al Declarante, las Secretarías o </a:t>
          </a:r>
          <a:r>
            <a:rPr lang="es-MX" sz="2200" b="1" dirty="0">
              <a:latin typeface="Candara" panose="020E0502030303020204" pitchFamily="34" charset="0"/>
            </a:rPr>
            <a:t>los Órganos internos de control, según corresponda, declararán que el nombramiento o contrato ha quedado sin efectos, debiendo notificar lo anterior al titular del Ente público correspondiente para separar del cargo al servidor público.</a:t>
          </a:r>
        </a:p>
        <a:p>
          <a:pPr algn="r"/>
          <a:r>
            <a:rPr lang="es-MX" sz="2200" b="1" dirty="0">
              <a:latin typeface="Candara" panose="020E0502030303020204" pitchFamily="34" charset="0"/>
            </a:rPr>
            <a:t>Artículo 33 LGRA</a:t>
          </a:r>
          <a:endParaRPr lang="es-MX" sz="2200" dirty="0">
            <a:latin typeface="Candara" panose="020E0502030303020204" pitchFamily="34" charset="0"/>
          </a:endParaRPr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 custScaleY="73201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2" presStyleCnt="3" custScaleY="90540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1" presStyleCnt="2"/>
      <dgm:spPr/>
    </dgm:pt>
    <dgm:pt modelId="{FB4D9BCB-2A26-4B48-9D16-60143F920FDB}" type="pres">
      <dgm:prSet presAssocID="{BD3C14AD-C25F-409C-9A57-B2312377EA63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1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CD9AD9EF-82C6-4E9C-868A-54D0A653A1E8}" type="presParOf" srcId="{BDB4CF05-CADB-4854-A904-856DEB82101F}" destId="{AF0D5AE2-20DA-4B89-B004-C178DEC32F8C}" srcOrd="4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5" destOrd="0" presId="urn:microsoft.com/office/officeart/2008/layout/LinedList"/>
    <dgm:cxn modelId="{E680E251-B0EF-48F4-A305-5D8FA2F67F29}" type="presParOf" srcId="{BDB4CF05-CADB-4854-A904-856DEB82101F}" destId="{FB4D9BCB-2A26-4B48-9D16-60143F920FD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r>
            <a:rPr lang="es-MX" sz="2500" dirty="0">
              <a:latin typeface="Candara" panose="020E0502030303020204" pitchFamily="34" charset="0"/>
            </a:rPr>
            <a:t>Las Secretarías y </a:t>
          </a:r>
          <a:r>
            <a:rPr lang="es-MX" sz="2500" b="1" dirty="0">
              <a:latin typeface="Candara" panose="020E0502030303020204" pitchFamily="34" charset="0"/>
            </a:rPr>
            <a:t>los Órganos internos de control, estarán facultadas para llevar a cabo investigaciones o auditorías para verificar la evolución del patrimonio de los Declarantes.</a:t>
          </a:r>
        </a:p>
        <a:p>
          <a:pPr algn="r"/>
          <a:r>
            <a:rPr lang="es-MX" sz="2200" dirty="0">
              <a:latin typeface="Candara" panose="020E0502030303020204" pitchFamily="34" charset="0"/>
            </a:rPr>
            <a:t>Artículo 36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/>
      <dgm:spPr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just"/>
          <a:r>
            <a:rPr lang="es-MX" dirty="0">
              <a:latin typeface="Candara" panose="020E0502030303020204" pitchFamily="34" charset="0"/>
            </a:rPr>
            <a:t>En los casos en que la declaración de situación patrimonial del Declarante </a:t>
          </a:r>
          <a:r>
            <a:rPr lang="es-MX" b="1" dirty="0">
              <a:latin typeface="Candara" panose="020E0502030303020204" pitchFamily="34" charset="0"/>
            </a:rPr>
            <a:t>refleje un incremento en su patrimonio que no sea explicable o justificable en virtud de su remuneración como Persona Servidora Pública, las Secretarías y los Órganos internos de control inmediatamente solicitarán sea aclarado el origen de dicho enriquecimiento</a:t>
          </a:r>
          <a:r>
            <a:rPr lang="es-MX" dirty="0">
              <a:latin typeface="Candara" panose="020E0502030303020204" pitchFamily="34" charset="0"/>
            </a:rPr>
            <a:t>. De no justificarse la procedencia de dicho enriquecimiento, las Secretarías y </a:t>
          </a:r>
          <a:r>
            <a:rPr lang="es-MX" b="1" dirty="0">
              <a:latin typeface="Candara" panose="020E0502030303020204" pitchFamily="34" charset="0"/>
            </a:rPr>
            <a:t>los Órganos internos </a:t>
          </a:r>
          <a:r>
            <a:rPr lang="es-MX" dirty="0">
              <a:latin typeface="Candara" panose="020E0502030303020204" pitchFamily="34" charset="0"/>
            </a:rPr>
            <a:t>de control procederán a integrar el expediente correspondiente para darle trámite conforme a lo establecido en esta Ley, </a:t>
          </a:r>
          <a:r>
            <a:rPr lang="es-MX" b="1" dirty="0">
              <a:latin typeface="Candara" panose="020E0502030303020204" pitchFamily="34" charset="0"/>
            </a:rPr>
            <a:t>y formularán, en su caso, la denuncia correspondiente ante el Ministerio Público.</a:t>
          </a:r>
        </a:p>
        <a:p>
          <a:pPr algn="r"/>
          <a:r>
            <a:rPr lang="es-MX" dirty="0">
              <a:latin typeface="Candara" panose="020E0502030303020204" pitchFamily="34" charset="0"/>
            </a:rPr>
            <a:t>Artículo 37 LGRA</a:t>
          </a:r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 custScaleY="54678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2" presStyleCnt="3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1" presStyleCnt="2"/>
      <dgm:spPr/>
    </dgm:pt>
    <dgm:pt modelId="{FB4D9BCB-2A26-4B48-9D16-60143F920FDB}" type="pres">
      <dgm:prSet presAssocID="{BD3C14AD-C25F-409C-9A57-B2312377EA63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1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CD9AD9EF-82C6-4E9C-868A-54D0A653A1E8}" type="presParOf" srcId="{BDB4CF05-CADB-4854-A904-856DEB82101F}" destId="{AF0D5AE2-20DA-4B89-B004-C178DEC32F8C}" srcOrd="4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5" destOrd="0" presId="urn:microsoft.com/office/officeart/2008/layout/LinedList"/>
    <dgm:cxn modelId="{E680E251-B0EF-48F4-A305-5D8FA2F67F29}" type="presParOf" srcId="{BDB4CF05-CADB-4854-A904-856DEB82101F}" destId="{FB4D9BCB-2A26-4B48-9D16-60143F920FD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CDD31-DDB3-4348-AEA4-306CD148BCCE}" type="doc">
      <dgm:prSet loTypeId="urn:microsoft.com/office/officeart/2008/layout/PictureStrips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MX"/>
        </a:p>
      </dgm:t>
    </dgm:pt>
    <dgm:pt modelId="{648CD76C-5C4F-4CDC-8E36-B406E596517C}">
      <dgm:prSet phldrT="[Texto]" custT="1"/>
      <dgm:spPr>
        <a:solidFill>
          <a:schemeClr val="bg1">
            <a:lumMod val="8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pPr algn="just"/>
          <a:r>
            <a:rPr lang="es-MX" sz="2000" dirty="0">
              <a:latin typeface="Candara" panose="020E0502030303020204" pitchFamily="34" charset="0"/>
            </a:rPr>
            <a:t>Los entes públicos federales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tendrán</a:t>
          </a:r>
          <a:r>
            <a:rPr lang="es-MX" sz="2000" dirty="0">
              <a:latin typeface="Candara" panose="020E0502030303020204" pitchFamily="34" charset="0"/>
            </a:rPr>
            <a:t> </a:t>
          </a:r>
          <a:r>
            <a:rPr lang="es-MX" sz="2000" b="1" dirty="0">
              <a:latin typeface="Candara" panose="020E0502030303020204" pitchFamily="34" charset="0"/>
            </a:rPr>
            <a:t>órganos internos de control </a:t>
          </a:r>
          <a:r>
            <a:rPr lang="es-MX" sz="2000" dirty="0">
              <a:latin typeface="Candara" panose="020E0502030303020204" pitchFamily="34" charset="0"/>
            </a:rPr>
            <a:t>con las facultades que determine la ley para </a:t>
          </a:r>
          <a:r>
            <a:rPr lang="es-MX" sz="2000" b="1" dirty="0">
              <a:latin typeface="Candara" panose="020E0502030303020204" pitchFamily="34" charset="0"/>
            </a:rPr>
            <a:t>prevenir, corregir e investigar actos u omisiones que pudieran constituir responsabilidades administrativas;</a:t>
          </a:r>
          <a:r>
            <a:rPr lang="es-MX" sz="2000" dirty="0">
              <a:latin typeface="Candara" panose="020E0502030303020204" pitchFamily="34" charset="0"/>
            </a:rPr>
            <a:t> </a:t>
          </a:r>
          <a:r>
            <a:rPr lang="es-MX" sz="2000" b="1" dirty="0">
              <a:latin typeface="Candara" panose="020E0502030303020204" pitchFamily="34" charset="0"/>
            </a:rPr>
            <a:t>para sancionar </a:t>
          </a:r>
          <a:r>
            <a:rPr lang="es-MX" sz="2000" dirty="0">
              <a:latin typeface="Candara" panose="020E0502030303020204" pitchFamily="34" charset="0"/>
            </a:rPr>
            <a:t>aquéllas distintas a las que son competencia del Tribunal Federal de Justicia Administrativa; </a:t>
          </a:r>
          <a:r>
            <a:rPr lang="es-MX" sz="2000" b="1" dirty="0">
              <a:latin typeface="Candara" panose="020E0502030303020204" pitchFamily="34" charset="0"/>
            </a:rPr>
            <a:t>revisar el ingreso, egreso, manejo, custodia y aplicación de recursos públicos federales y participaciones federales</a:t>
          </a:r>
          <a:r>
            <a:rPr lang="es-MX" sz="2000" dirty="0">
              <a:latin typeface="Candara" panose="020E0502030303020204" pitchFamily="34" charset="0"/>
            </a:rPr>
            <a:t>; así como </a:t>
          </a:r>
          <a:r>
            <a:rPr lang="es-MX" sz="2000" b="1" dirty="0">
              <a:latin typeface="Candara" panose="020E0502030303020204" pitchFamily="34" charset="0"/>
            </a:rPr>
            <a:t>presentar las denuncias por hechos u omisiones que pudieran ser constitutivos de delito </a:t>
          </a:r>
          <a:r>
            <a:rPr lang="es-MX" sz="2000" dirty="0">
              <a:latin typeface="Candara" panose="020E0502030303020204" pitchFamily="34" charset="0"/>
            </a:rPr>
            <a:t>ante la Fiscalía Especializada en Combate a la Corrupción a que se refiere esta Constitución. </a:t>
          </a:r>
        </a:p>
      </dgm:t>
    </dgm:pt>
    <dgm:pt modelId="{6662A7FC-82D4-40B4-8892-708715A4A222}" type="parTrans" cxnId="{D9400375-2EFE-4928-A8F5-62325528D173}">
      <dgm:prSet/>
      <dgm:spPr/>
      <dgm:t>
        <a:bodyPr/>
        <a:lstStyle/>
        <a:p>
          <a:endParaRPr lang="es-MX"/>
        </a:p>
      </dgm:t>
    </dgm:pt>
    <dgm:pt modelId="{BC87CF55-A1A9-4D5D-A59E-81308F8465CB}" type="sibTrans" cxnId="{D9400375-2EFE-4928-A8F5-62325528D173}">
      <dgm:prSet/>
      <dgm:spPr/>
      <dgm:t>
        <a:bodyPr/>
        <a:lstStyle/>
        <a:p>
          <a:endParaRPr lang="es-MX"/>
        </a:p>
      </dgm:t>
    </dgm:pt>
    <dgm:pt modelId="{FA95B72C-4668-4AE0-91EC-89F9F0424583}">
      <dgm:prSet phldrT="[Texto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Los entes públicos estatales y municipales</a:t>
          </a:r>
          <a:r>
            <a:rPr lang="es-MX" sz="2500" b="0" dirty="0">
              <a:latin typeface="Candara" panose="020E0502030303020204" pitchFamily="34" charset="0"/>
            </a:rPr>
            <a:t>, así como del Distrito Federal y sus demarcaciones territoriales, </a:t>
          </a:r>
          <a:r>
            <a:rPr lang="es-MX" sz="2500" b="1" u="sng" dirty="0">
              <a:latin typeface="Candara" panose="020E0502030303020204" pitchFamily="34" charset="0"/>
            </a:rPr>
            <a:t>contarán con órganos internos de control</a:t>
          </a:r>
          <a:r>
            <a:rPr lang="es-MX" sz="2500" b="1" dirty="0">
              <a:latin typeface="Candara" panose="020E0502030303020204" pitchFamily="34" charset="0"/>
            </a:rPr>
            <a:t>, </a:t>
          </a:r>
          <a:r>
            <a:rPr lang="es-MX" sz="2500" b="0" dirty="0">
              <a:latin typeface="Candara" panose="020E0502030303020204" pitchFamily="34" charset="0"/>
            </a:rPr>
            <a:t>que tendrán, en su ámbito de competencia local, las atribuciones a que se refiere el párrafo anterior</a:t>
          </a:r>
          <a:r>
            <a:rPr lang="es-MX" sz="2500" b="1" dirty="0">
              <a:latin typeface="Candara" panose="020E0502030303020204" pitchFamily="34" charset="0"/>
            </a:rPr>
            <a:t>.</a:t>
          </a:r>
          <a:endParaRPr lang="es-MX" sz="2500" dirty="0"/>
        </a:p>
      </dgm:t>
    </dgm:pt>
    <dgm:pt modelId="{592EA7D2-EC90-4DA4-B359-2523B831E84C}" type="parTrans" cxnId="{9EDB60E0-5B4B-4149-BB85-56D00BA1AFAC}">
      <dgm:prSet/>
      <dgm:spPr/>
      <dgm:t>
        <a:bodyPr/>
        <a:lstStyle/>
        <a:p>
          <a:endParaRPr lang="es-MX"/>
        </a:p>
      </dgm:t>
    </dgm:pt>
    <dgm:pt modelId="{A8FC54D0-AE2F-4165-ABC6-29B58D9416B9}" type="sibTrans" cxnId="{9EDB60E0-5B4B-4149-BB85-56D00BA1AFAC}">
      <dgm:prSet/>
      <dgm:spPr/>
      <dgm:t>
        <a:bodyPr/>
        <a:lstStyle/>
        <a:p>
          <a:endParaRPr lang="es-MX"/>
        </a:p>
      </dgm:t>
    </dgm:pt>
    <dgm:pt modelId="{F9F9B175-1557-4FAC-BE47-2A22A39933A1}" type="pres">
      <dgm:prSet presAssocID="{174CDD31-DDB3-4348-AEA4-306CD148BCCE}" presName="Name0" presStyleCnt="0">
        <dgm:presLayoutVars>
          <dgm:dir/>
          <dgm:resizeHandles val="exact"/>
        </dgm:presLayoutVars>
      </dgm:prSet>
      <dgm:spPr/>
    </dgm:pt>
    <dgm:pt modelId="{71D20616-2010-4DE0-822B-7356D54EC0D4}" type="pres">
      <dgm:prSet presAssocID="{648CD76C-5C4F-4CDC-8E36-B406E596517C}" presName="composite" presStyleCnt="0"/>
      <dgm:spPr/>
    </dgm:pt>
    <dgm:pt modelId="{E8A33379-C341-4D8E-A75E-CCA4E07EADE7}" type="pres">
      <dgm:prSet presAssocID="{648CD76C-5C4F-4CDC-8E36-B406E596517C}" presName="rect1" presStyleLbl="trAlignAcc1" presStyleIdx="0" presStyleCnt="2" custScaleX="165341" custScaleY="132996" custLinFactNeighborX="396" custLinFactNeighborY="-1319">
        <dgm:presLayoutVars>
          <dgm:bulletEnabled val="1"/>
        </dgm:presLayoutVars>
      </dgm:prSet>
      <dgm:spPr/>
    </dgm:pt>
    <dgm:pt modelId="{62DA8CA1-41DC-469E-BBB3-6220CF5ED152}" type="pres">
      <dgm:prSet presAssocID="{648CD76C-5C4F-4CDC-8E36-B406E596517C}" presName="rect2" presStyleLbl="fgImgPlace1" presStyleIdx="0" presStyleCnt="2" custScaleX="54670" custScaleY="65998" custLinFactX="-31873" custLinFactNeighborX="-100000" custLinFactNeighborY="658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  <a:ln>
          <a:noFill/>
        </a:ln>
      </dgm:spPr>
    </dgm:pt>
    <dgm:pt modelId="{383ED97E-CE60-47BD-8339-14826296403C}" type="pres">
      <dgm:prSet presAssocID="{BC87CF55-A1A9-4D5D-A59E-81308F8465CB}" presName="sibTrans" presStyleCnt="0"/>
      <dgm:spPr/>
    </dgm:pt>
    <dgm:pt modelId="{9B0DF938-5CBA-40AC-8E5F-A74894D51342}" type="pres">
      <dgm:prSet presAssocID="{FA95B72C-4668-4AE0-91EC-89F9F0424583}" presName="composite" presStyleCnt="0"/>
      <dgm:spPr/>
    </dgm:pt>
    <dgm:pt modelId="{95C97E6B-0895-49F8-B72F-C656B2F18341}" type="pres">
      <dgm:prSet presAssocID="{FA95B72C-4668-4AE0-91EC-89F9F0424583}" presName="rect1" presStyleLbl="trAlignAcc1" presStyleIdx="1" presStyleCnt="2" custScaleX="165426" custLinFactNeighborX="596">
        <dgm:presLayoutVars>
          <dgm:bulletEnabled val="1"/>
        </dgm:presLayoutVars>
      </dgm:prSet>
      <dgm:spPr/>
    </dgm:pt>
    <dgm:pt modelId="{701D01BB-A18E-4BCE-80F6-1A76D962C551}" type="pres">
      <dgm:prSet presAssocID="{FA95B72C-4668-4AE0-91EC-89F9F0424583}" presName="rect2" presStyleLbl="fgImgPlace1" presStyleIdx="1" presStyleCnt="2" custScaleX="71768" custScaleY="61740" custLinFactX="-32558" custLinFactNeighborX="-100000" custLinFactNeighborY="15373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>
          <a:noFill/>
        </a:ln>
      </dgm:spPr>
    </dgm:pt>
  </dgm:ptLst>
  <dgm:cxnLst>
    <dgm:cxn modelId="{7CF25A1F-4BCF-4430-9163-119BBB2EABB6}" type="presOf" srcId="{648CD76C-5C4F-4CDC-8E36-B406E596517C}" destId="{E8A33379-C341-4D8E-A75E-CCA4E07EADE7}" srcOrd="0" destOrd="0" presId="urn:microsoft.com/office/officeart/2008/layout/PictureStrips"/>
    <dgm:cxn modelId="{D9400375-2EFE-4928-A8F5-62325528D173}" srcId="{174CDD31-DDB3-4348-AEA4-306CD148BCCE}" destId="{648CD76C-5C4F-4CDC-8E36-B406E596517C}" srcOrd="0" destOrd="0" parTransId="{6662A7FC-82D4-40B4-8892-708715A4A222}" sibTransId="{BC87CF55-A1A9-4D5D-A59E-81308F8465CB}"/>
    <dgm:cxn modelId="{909F919D-65FA-4C14-966C-9AFBBAF1B017}" type="presOf" srcId="{174CDD31-DDB3-4348-AEA4-306CD148BCCE}" destId="{F9F9B175-1557-4FAC-BE47-2A22A39933A1}" srcOrd="0" destOrd="0" presId="urn:microsoft.com/office/officeart/2008/layout/PictureStrips"/>
    <dgm:cxn modelId="{14381EB1-1072-44B9-A80B-297025D40674}" type="presOf" srcId="{FA95B72C-4668-4AE0-91EC-89F9F0424583}" destId="{95C97E6B-0895-49F8-B72F-C656B2F18341}" srcOrd="0" destOrd="0" presId="urn:microsoft.com/office/officeart/2008/layout/PictureStrips"/>
    <dgm:cxn modelId="{9EDB60E0-5B4B-4149-BB85-56D00BA1AFAC}" srcId="{174CDD31-DDB3-4348-AEA4-306CD148BCCE}" destId="{FA95B72C-4668-4AE0-91EC-89F9F0424583}" srcOrd="1" destOrd="0" parTransId="{592EA7D2-EC90-4DA4-B359-2523B831E84C}" sibTransId="{A8FC54D0-AE2F-4165-ABC6-29B58D9416B9}"/>
    <dgm:cxn modelId="{47559C11-D8BD-4DCD-91AE-2149A5DDAAD1}" type="presParOf" srcId="{F9F9B175-1557-4FAC-BE47-2A22A39933A1}" destId="{71D20616-2010-4DE0-822B-7356D54EC0D4}" srcOrd="0" destOrd="0" presId="urn:microsoft.com/office/officeart/2008/layout/PictureStrips"/>
    <dgm:cxn modelId="{8FA0F50E-EC54-4BE9-8AD6-538808A41873}" type="presParOf" srcId="{71D20616-2010-4DE0-822B-7356D54EC0D4}" destId="{E8A33379-C341-4D8E-A75E-CCA4E07EADE7}" srcOrd="0" destOrd="0" presId="urn:microsoft.com/office/officeart/2008/layout/PictureStrips"/>
    <dgm:cxn modelId="{9D36B6F4-1D38-427A-8FCB-1581B69D29C7}" type="presParOf" srcId="{71D20616-2010-4DE0-822B-7356D54EC0D4}" destId="{62DA8CA1-41DC-469E-BBB3-6220CF5ED152}" srcOrd="1" destOrd="0" presId="urn:microsoft.com/office/officeart/2008/layout/PictureStrips"/>
    <dgm:cxn modelId="{408AC6EA-0A06-427D-ADA9-32EC57AF81DA}" type="presParOf" srcId="{F9F9B175-1557-4FAC-BE47-2A22A39933A1}" destId="{383ED97E-CE60-47BD-8339-14826296403C}" srcOrd="1" destOrd="0" presId="urn:microsoft.com/office/officeart/2008/layout/PictureStrips"/>
    <dgm:cxn modelId="{546E6FAA-C429-43F5-AEF5-17724B8689A8}" type="presParOf" srcId="{F9F9B175-1557-4FAC-BE47-2A22A39933A1}" destId="{9B0DF938-5CBA-40AC-8E5F-A74894D51342}" srcOrd="2" destOrd="0" presId="urn:microsoft.com/office/officeart/2008/layout/PictureStrips"/>
    <dgm:cxn modelId="{386C76E3-A68E-40B5-9AAA-D50421C4DB2D}" type="presParOf" srcId="{9B0DF938-5CBA-40AC-8E5F-A74894D51342}" destId="{95C97E6B-0895-49F8-B72F-C656B2F18341}" srcOrd="0" destOrd="0" presId="urn:microsoft.com/office/officeart/2008/layout/PictureStrips"/>
    <dgm:cxn modelId="{E8471F09-6B26-47DB-8C61-DE01702A7E75}" type="presParOf" srcId="{9B0DF938-5CBA-40AC-8E5F-A74894D51342}" destId="{701D01BB-A18E-4BCE-80F6-1A76D962C551}" srcOrd="1" destOrd="0" presId="urn:microsoft.com/office/officeart/2008/layout/PictureStrips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just"/>
          <a:r>
            <a:rPr lang="es-MX" sz="2000" dirty="0">
              <a:latin typeface="Candara" panose="020E0502030303020204" pitchFamily="34" charset="0"/>
            </a:rPr>
            <a:t>Las Secretarías o los </a:t>
          </a:r>
          <a:r>
            <a:rPr lang="es-MX" sz="2000" b="1" dirty="0">
              <a:latin typeface="Candara" panose="020E0502030303020204" pitchFamily="34" charset="0"/>
            </a:rPr>
            <a:t>Órganos internos de control</a:t>
          </a:r>
          <a:r>
            <a:rPr lang="es-MX" sz="2000" dirty="0">
              <a:latin typeface="Candara" panose="020E0502030303020204" pitchFamily="34" charset="0"/>
            </a:rPr>
            <a:t> </a:t>
          </a:r>
          <a:r>
            <a:rPr lang="es-MX" sz="2000" b="1" dirty="0">
              <a:latin typeface="Candara" panose="020E0502030303020204" pitchFamily="34" charset="0"/>
            </a:rPr>
            <a:t>deberán supervisar la ejecución de los procedimientos de contratación pública</a:t>
          </a:r>
          <a:r>
            <a:rPr lang="es-MX" sz="2000" dirty="0">
              <a:latin typeface="Candara" panose="020E0502030303020204" pitchFamily="34" charset="0"/>
            </a:rPr>
            <a:t> por parte de los contratantes para garantizar que se lleva a cabo en los términos de las disposiciones en la materia, llevando a cabo las verificaciones procedentes si descubren anomalías.</a:t>
          </a:r>
        </a:p>
        <a:p>
          <a:pPr algn="r"/>
          <a:r>
            <a:rPr lang="es-MX" sz="1500" dirty="0">
              <a:latin typeface="Candara" panose="020E0502030303020204" pitchFamily="34" charset="0"/>
            </a:rPr>
            <a:t>Artículo 45 LGRA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BD3C14AD-C25F-409C-9A57-B2312377EA63}">
      <dgm:prSet phldrT="[Texto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0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órganos de control interno, deberán llevar un registro de las operaciones y contratos formalizados durante el ejercicio</a:t>
          </a:r>
          <a:r>
            <a:rPr lang="es-MX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acompañando copia de la determinación o dictamen en el que se hará constar el análisis de la o las propuestas y las razones para la adjudicación del contrato. </a:t>
          </a:r>
        </a:p>
        <a:p>
          <a:pPr algn="r"/>
          <a:r>
            <a:rPr lang="es-MX" sz="1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37 Ley de Adquisiciones</a:t>
          </a:r>
        </a:p>
        <a:p>
          <a:pPr algn="l"/>
          <a:endParaRPr lang="es-MX" sz="2000" dirty="0">
            <a:latin typeface="Candara" panose="020E0502030303020204" pitchFamily="34" charset="0"/>
          </a:endParaRPr>
        </a:p>
      </dgm:t>
    </dgm:pt>
    <dgm:pt modelId="{AB6B8315-A4AF-4A40-AB9A-B708B21AAE88}" type="parTrans" cxnId="{739290F5-8EEB-46D2-9C34-1E47D2091F70}">
      <dgm:prSet/>
      <dgm:spPr/>
      <dgm:t>
        <a:bodyPr/>
        <a:lstStyle/>
        <a:p>
          <a:endParaRPr lang="es-MX"/>
        </a:p>
      </dgm:t>
    </dgm:pt>
    <dgm:pt modelId="{69AF49A2-5301-4754-884A-D6ADE943A3C0}" type="sibTrans" cxnId="{739290F5-8EEB-46D2-9C34-1E47D2091F70}">
      <dgm:prSet/>
      <dgm:spPr/>
      <dgm:t>
        <a:bodyPr/>
        <a:lstStyle/>
        <a:p>
          <a:endParaRPr lang="es-MX"/>
        </a:p>
      </dgm:t>
    </dgm:pt>
    <dgm:pt modelId="{33E52CFC-1920-46FD-A91C-F361C871CEBA}">
      <dgm:prSet phldrT="[Texto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La Secretaría y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los órganos de control interno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 los sujetos de esta Ley, en el ámbito de sus respectivas competencias,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quedan facultados para interpretar administrativamente esta Ley y expedir las disposiciones administrativas que resulten necesarias.</a:t>
          </a:r>
        </a:p>
        <a:p>
          <a:pPr marL="0"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6 Ley de Adquisiciones</a:t>
          </a:r>
        </a:p>
      </dgm:t>
    </dgm:pt>
    <dgm:pt modelId="{E5275CA0-C72B-4635-92B1-C4DB7F268305}" type="parTrans" cxnId="{97D7CD2F-15C9-462F-997B-422FB1982C28}">
      <dgm:prSet/>
      <dgm:spPr/>
      <dgm:t>
        <a:bodyPr/>
        <a:lstStyle/>
        <a:p>
          <a:endParaRPr lang="es-MX"/>
        </a:p>
      </dgm:t>
    </dgm:pt>
    <dgm:pt modelId="{3F1AAA96-8CF7-4216-B995-985FDEC4B4FB}" type="sibTrans" cxnId="{97D7CD2F-15C9-462F-997B-422FB1982C28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4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4" custScaleY="74181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3"/>
      <dgm:spPr/>
    </dgm:pt>
    <dgm:pt modelId="{5D116F47-3DCB-426C-8B08-F90C4E0E5EA8}" type="pres">
      <dgm:prSet presAssocID="{6E90570F-5982-4058-AF1B-787C1FB2B390}" presName="vertSpace2b" presStyleCnt="0"/>
      <dgm:spPr/>
    </dgm:pt>
    <dgm:pt modelId="{96539BE2-6778-480F-AF36-71780CAEDE90}" type="pres">
      <dgm:prSet presAssocID="{33E52CFC-1920-46FD-A91C-F361C871CEBA}" presName="horz2" presStyleCnt="0"/>
      <dgm:spPr/>
    </dgm:pt>
    <dgm:pt modelId="{FB905C36-8C51-4BA7-928C-A0773F46E590}" type="pres">
      <dgm:prSet presAssocID="{33E52CFC-1920-46FD-A91C-F361C871CEBA}" presName="horzSpace2" presStyleCnt="0"/>
      <dgm:spPr/>
    </dgm:pt>
    <dgm:pt modelId="{C1457D09-1F45-43CD-A465-1D4ACAEF5840}" type="pres">
      <dgm:prSet presAssocID="{33E52CFC-1920-46FD-A91C-F361C871CEBA}" presName="tx2" presStyleLbl="revTx" presStyleIdx="2" presStyleCnt="4" custScaleY="81376"/>
      <dgm:spPr/>
    </dgm:pt>
    <dgm:pt modelId="{848C4B19-9B8A-4702-B8AD-0240F95DA539}" type="pres">
      <dgm:prSet presAssocID="{33E52CFC-1920-46FD-A91C-F361C871CEBA}" presName="vert2" presStyleCnt="0"/>
      <dgm:spPr/>
    </dgm:pt>
    <dgm:pt modelId="{9BD7B99A-F5A3-416E-9A0A-58651A40CA98}" type="pres">
      <dgm:prSet presAssocID="{33E52CFC-1920-46FD-A91C-F361C871CEBA}" presName="thinLine2b" presStyleLbl="callout" presStyleIdx="1" presStyleCnt="3"/>
      <dgm:spPr/>
    </dgm:pt>
    <dgm:pt modelId="{7A5046BD-B204-4627-B0E4-45CBE9020311}" type="pres">
      <dgm:prSet presAssocID="{33E52CFC-1920-46FD-A91C-F361C871CEBA}" presName="vertSpace2b" presStyleCnt="0"/>
      <dgm:spPr/>
    </dgm:pt>
    <dgm:pt modelId="{AF0D5AE2-20DA-4B89-B004-C178DEC32F8C}" type="pres">
      <dgm:prSet presAssocID="{BD3C14AD-C25F-409C-9A57-B2312377EA63}" presName="horz2" presStyleCnt="0"/>
      <dgm:spPr/>
    </dgm:pt>
    <dgm:pt modelId="{27ECADD4-1B84-4228-9E10-30C2EAAAB9A4}" type="pres">
      <dgm:prSet presAssocID="{BD3C14AD-C25F-409C-9A57-B2312377EA63}" presName="horzSpace2" presStyleCnt="0"/>
      <dgm:spPr/>
    </dgm:pt>
    <dgm:pt modelId="{0687911A-2A4F-4E4D-B243-11C5B104C06F}" type="pres">
      <dgm:prSet presAssocID="{BD3C14AD-C25F-409C-9A57-B2312377EA63}" presName="tx2" presStyleLbl="revTx" presStyleIdx="3" presStyleCnt="4" custScaleY="73501"/>
      <dgm:spPr/>
    </dgm:pt>
    <dgm:pt modelId="{FD213D48-0E86-4CA5-B78D-8C74204B2018}" type="pres">
      <dgm:prSet presAssocID="{BD3C14AD-C25F-409C-9A57-B2312377EA63}" presName="vert2" presStyleCnt="0"/>
      <dgm:spPr/>
    </dgm:pt>
    <dgm:pt modelId="{A71F3D06-CD5E-4353-9984-A2AEA0D4B2F2}" type="pres">
      <dgm:prSet presAssocID="{BD3C14AD-C25F-409C-9A57-B2312377EA63}" presName="thinLine2b" presStyleLbl="callout" presStyleIdx="2" presStyleCnt="3"/>
      <dgm:spPr/>
    </dgm:pt>
    <dgm:pt modelId="{FB4D9BCB-2A26-4B48-9D16-60143F920FDB}" type="pres">
      <dgm:prSet presAssocID="{BD3C14AD-C25F-409C-9A57-B2312377EA63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7D7CD2F-15C9-462F-997B-422FB1982C28}" srcId="{DF869E19-0962-4FF7-8E08-4D971E10BAC0}" destId="{33E52CFC-1920-46FD-A91C-F361C871CEBA}" srcOrd="1" destOrd="0" parTransId="{E5275CA0-C72B-4635-92B1-C4DB7F268305}" sibTransId="{3F1AAA96-8CF7-4216-B995-985FDEC4B4FB}"/>
    <dgm:cxn modelId="{3D581087-DDB1-4904-912B-7ADEACDBCC96}" type="presOf" srcId="{33E52CFC-1920-46FD-A91C-F361C871CEBA}" destId="{C1457D09-1F45-43CD-A465-1D4ACAEF584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ADEA94E8-5C03-4D24-AE00-BD7D844DB277}" type="presOf" srcId="{BD3C14AD-C25F-409C-9A57-B2312377EA63}" destId="{0687911A-2A4F-4E4D-B243-11C5B104C06F}" srcOrd="0" destOrd="0" presId="urn:microsoft.com/office/officeart/2008/layout/LinedList"/>
    <dgm:cxn modelId="{739290F5-8EEB-46D2-9C34-1E47D2091F70}" srcId="{DF869E19-0962-4FF7-8E08-4D971E10BAC0}" destId="{BD3C14AD-C25F-409C-9A57-B2312377EA63}" srcOrd="2" destOrd="0" parTransId="{AB6B8315-A4AF-4A40-AB9A-B708B21AAE88}" sibTransId="{69AF49A2-5301-4754-884A-D6ADE943A3C0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F8DA1118-C953-473E-84D2-430F159E40A7}" type="presParOf" srcId="{BDB4CF05-CADB-4854-A904-856DEB82101F}" destId="{96539BE2-6778-480F-AF36-71780CAEDE90}" srcOrd="4" destOrd="0" presId="urn:microsoft.com/office/officeart/2008/layout/LinedList"/>
    <dgm:cxn modelId="{C5DE9D4A-5D9A-4E09-938E-B6908A5B6549}" type="presParOf" srcId="{96539BE2-6778-480F-AF36-71780CAEDE90}" destId="{FB905C36-8C51-4BA7-928C-A0773F46E590}" srcOrd="0" destOrd="0" presId="urn:microsoft.com/office/officeart/2008/layout/LinedList"/>
    <dgm:cxn modelId="{28E0AA87-13CA-495E-9C11-930066565688}" type="presParOf" srcId="{96539BE2-6778-480F-AF36-71780CAEDE90}" destId="{C1457D09-1F45-43CD-A465-1D4ACAEF5840}" srcOrd="1" destOrd="0" presId="urn:microsoft.com/office/officeart/2008/layout/LinedList"/>
    <dgm:cxn modelId="{D9ACA906-9AC6-4400-9397-F0F348512FE5}" type="presParOf" srcId="{96539BE2-6778-480F-AF36-71780CAEDE90}" destId="{848C4B19-9B8A-4702-B8AD-0240F95DA539}" srcOrd="2" destOrd="0" presId="urn:microsoft.com/office/officeart/2008/layout/LinedList"/>
    <dgm:cxn modelId="{420A5DC5-9ECB-4AEC-9848-E8B1006D80BD}" type="presParOf" srcId="{BDB4CF05-CADB-4854-A904-856DEB82101F}" destId="{9BD7B99A-F5A3-416E-9A0A-58651A40CA98}" srcOrd="5" destOrd="0" presId="urn:microsoft.com/office/officeart/2008/layout/LinedList"/>
    <dgm:cxn modelId="{68C4EC43-2F58-4859-97BC-8585EE31ED06}" type="presParOf" srcId="{BDB4CF05-CADB-4854-A904-856DEB82101F}" destId="{7A5046BD-B204-4627-B0E4-45CBE9020311}" srcOrd="6" destOrd="0" presId="urn:microsoft.com/office/officeart/2008/layout/LinedList"/>
    <dgm:cxn modelId="{CD9AD9EF-82C6-4E9C-868A-54D0A653A1E8}" type="presParOf" srcId="{BDB4CF05-CADB-4854-A904-856DEB82101F}" destId="{AF0D5AE2-20DA-4B89-B004-C178DEC32F8C}" srcOrd="7" destOrd="0" presId="urn:microsoft.com/office/officeart/2008/layout/LinedList"/>
    <dgm:cxn modelId="{E012A694-9B80-481A-BBCE-5B879B0F4159}" type="presParOf" srcId="{AF0D5AE2-20DA-4B89-B004-C178DEC32F8C}" destId="{27ECADD4-1B84-4228-9E10-30C2EAAAB9A4}" srcOrd="0" destOrd="0" presId="urn:microsoft.com/office/officeart/2008/layout/LinedList"/>
    <dgm:cxn modelId="{E40284C0-C202-4314-9AF6-82B24ECE5AAE}" type="presParOf" srcId="{AF0D5AE2-20DA-4B89-B004-C178DEC32F8C}" destId="{0687911A-2A4F-4E4D-B243-11C5B104C06F}" srcOrd="1" destOrd="0" presId="urn:microsoft.com/office/officeart/2008/layout/LinedList"/>
    <dgm:cxn modelId="{AABCF662-2669-484F-98A6-8CD59ED578B7}" type="presParOf" srcId="{AF0D5AE2-20DA-4B89-B004-C178DEC32F8C}" destId="{FD213D48-0E86-4CA5-B78D-8C74204B2018}" srcOrd="2" destOrd="0" presId="urn:microsoft.com/office/officeart/2008/layout/LinedList"/>
    <dgm:cxn modelId="{B51BB7B3-9357-4E90-9B51-4C796D4615B5}" type="presParOf" srcId="{BDB4CF05-CADB-4854-A904-856DEB82101F}" destId="{A71F3D06-CD5E-4353-9984-A2AEA0D4B2F2}" srcOrd="8" destOrd="0" presId="urn:microsoft.com/office/officeart/2008/layout/LinedList"/>
    <dgm:cxn modelId="{E680E251-B0EF-48F4-A305-5D8FA2F67F29}" type="presParOf" srcId="{BDB4CF05-CADB-4854-A904-856DEB82101F}" destId="{FB4D9BCB-2A26-4B48-9D16-60143F920FDB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gradFill rotWithShape="0">
          <a:gsLst>
            <a:gs pos="11000">
              <a:schemeClr val="accent2">
                <a:lumMod val="20000"/>
                <a:lumOff val="80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just"/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procedimiento de invitación a cuando menos tres personas se sujetará a lo siguiente:</a:t>
          </a:r>
        </a:p>
        <a:p>
          <a:pPr algn="just"/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I. El acto de presentación y apertura de proposiciones se llevará a cabo en dos etapas, para lo cual la apertura de los sobres podrá hacerse sin la presencia de los correspondientes licitantes, </a:t>
          </a:r>
          <a:r>
            <a:rPr lang="es-MX" sz="25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pero invariablemente se invitará a un representante del órgano de control </a:t>
          </a:r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que corresponda, así como a la Secretaría o Tesorería correspondiente;</a:t>
          </a:r>
        </a:p>
        <a:p>
          <a:pPr algn="just"/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sobres se entregarán cerrados con mecanismos de seguridad como sellos o rúbricas que garanticen su secreto, </a:t>
          </a:r>
          <a:r>
            <a:rPr lang="es-MX" sz="25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elementos que se verificarán por el órgano de control, </a:t>
          </a:r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al momento de la apertura de las propuestas recibidas.</a:t>
          </a:r>
        </a:p>
        <a:p>
          <a:pPr algn="just"/>
          <a:endParaRPr lang="es-MX" sz="20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algn="r"/>
          <a:r>
            <a:rPr lang="es-MX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39 Ley de Adquisiciones</a:t>
          </a:r>
        </a:p>
        <a:p>
          <a:pPr algn="just"/>
          <a:endParaRPr lang="es-MX" sz="1500" dirty="0">
            <a:latin typeface="Candara" panose="020E0502030303020204" pitchFamily="34" charset="0"/>
          </a:endParaRP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2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2" custScaleY="371686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1"/>
      <dgm:spPr/>
    </dgm:pt>
    <dgm:pt modelId="{5D116F47-3DCB-426C-8B08-F90C4E0E5EA8}" type="pres">
      <dgm:prSet presAssocID="{6E90570F-5982-4058-AF1B-787C1FB2B390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500" dirty="0">
              <a:latin typeface="Candara" panose="020E0502030303020204" pitchFamily="34" charset="0"/>
            </a:rPr>
            <a:t>Los sujetos de esta Ley </a:t>
          </a:r>
          <a:r>
            <a:rPr lang="es-MX" sz="2500" b="1" dirty="0">
              <a:latin typeface="Candara" panose="020E0502030303020204" pitchFamily="34" charset="0"/>
            </a:rPr>
            <a:t>remitirán a sus respectivos órganos de control,</a:t>
          </a:r>
          <a:r>
            <a:rPr lang="es-MX" sz="2500" dirty="0">
              <a:latin typeface="Candara" panose="020E0502030303020204" pitchFamily="34" charset="0"/>
            </a:rPr>
            <a:t> en las formas y términos que éstos determinen, </a:t>
          </a:r>
          <a:r>
            <a:rPr lang="es-MX" sz="2500" b="1" dirty="0">
              <a:latin typeface="Candara" panose="020E0502030303020204" pitchFamily="34" charset="0"/>
            </a:rPr>
            <a:t>la información relativa a los actos y contratos, así como los inventarios y registro de los bienes y servicios materia de esta Ley.</a:t>
          </a:r>
        </a:p>
        <a:p>
          <a:pPr algn="r"/>
          <a:endParaRPr lang="es-MX" sz="25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algn="r"/>
          <a:r>
            <a:rPr lang="es-MX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56 Ley de Adquisiciones</a:t>
          </a:r>
          <a:endParaRPr lang="es-MX" sz="2000" dirty="0">
            <a:latin typeface="Candara" panose="020E0502030303020204" pitchFamily="34" charset="0"/>
          </a:endParaRP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Los órganos de control de la convocante en el ejercicio de sus facultades, podrán verificar, en cualquier tiempo, que las adquisiciones, arrendamientos de bienes muebles e inmuebles y prestación de servicios de cualquier naturaleza se realicen conforme a lo establecido en esta Ley o en otras disposiciones aplicables</a:t>
          </a:r>
          <a:r>
            <a:rPr lang="es-MX" sz="2500" dirty="0">
              <a:latin typeface="Candara" panose="020E0502030303020204" pitchFamily="34" charset="0"/>
            </a:rPr>
            <a:t>.</a:t>
          </a:r>
        </a:p>
        <a:p>
          <a:pPr algn="r"/>
          <a:r>
            <a:rPr lang="es-MX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57 Ley de adquisiciones</a:t>
          </a:r>
          <a:endParaRPr lang="es-MX" sz="2000" dirty="0">
            <a:latin typeface="Candara" panose="020E0502030303020204" pitchFamily="34" charset="0"/>
          </a:endParaRPr>
        </a:p>
        <a:p>
          <a:pPr algn="r"/>
          <a:endParaRPr lang="es-MX" sz="25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700F8CE4-E109-4067-BF4B-698CC8AB7978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3" custScaleY="67842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2"/>
      <dgm:spPr/>
    </dgm:pt>
    <dgm:pt modelId="{5D116F47-3DCB-426C-8B08-F90C4E0E5EA8}" type="pres">
      <dgm:prSet presAssocID="{6E90570F-5982-4058-AF1B-787C1FB2B390}" presName="vertSpace2b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2" presStyleCnt="3" custScaleY="68993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1" presStyleCnt="2"/>
      <dgm:spPr/>
    </dgm:pt>
    <dgm:pt modelId="{30606032-150A-40C9-9CAB-1BD5AA8986FC}" type="pres">
      <dgm:prSet presAssocID="{11514406-AFB2-44EB-A50F-52AB49E75385}" presName="vertSpace2b" presStyleCnt="0"/>
      <dgm:spPr/>
    </dgm:pt>
  </dgm:ptLst>
  <dgm:cxnLst>
    <dgm:cxn modelId="{F36B280D-209C-4643-BBF0-C8125A3EC9B8}" type="presOf" srcId="{6E90570F-5982-4058-AF1B-787C1FB2B390}" destId="{F4994F0B-111A-4DBF-8BAF-A67A28A44B47}" srcOrd="0" destOrd="0" presId="urn:microsoft.com/office/officeart/2008/layout/LinedList"/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56782F6D-83C6-48FB-BD69-18474FF77789}" srcId="{DF869E19-0962-4FF7-8E08-4D971E10BAC0}" destId="{11514406-AFB2-44EB-A50F-52AB49E75385}" srcOrd="1" destOrd="0" parTransId="{1E499998-74E7-4665-AEEA-563A45E4BBDD}" sibTransId="{60B89F18-3DD7-4571-B933-C5D1B8F6BE6E}"/>
    <dgm:cxn modelId="{A56848BD-A745-4D8D-857E-293C178EAF49}" type="presOf" srcId="{11514406-AFB2-44EB-A50F-52AB49E75385}" destId="{AACC8C43-500C-4C41-B139-AAF7D22E2308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F14F9B01-9013-42B9-BDF5-94633BAA618B}" type="presParOf" srcId="{BDB4CF05-CADB-4854-A904-856DEB82101F}" destId="{700F8CE4-E109-4067-BF4B-698CC8AB7978}" srcOrd="0" destOrd="0" presId="urn:microsoft.com/office/officeart/2008/layout/LinedList"/>
    <dgm:cxn modelId="{58052B2D-848D-4532-B228-42318EE47E45}" type="presParOf" srcId="{BDB4CF05-CADB-4854-A904-856DEB82101F}" destId="{7A19EB6E-923B-4A01-A13F-4C91D74624E8}" srcOrd="1" destOrd="0" presId="urn:microsoft.com/office/officeart/2008/layout/LinedList"/>
    <dgm:cxn modelId="{707A1FF5-D243-4B6A-82C3-7791C18F8E3D}" type="presParOf" srcId="{7A19EB6E-923B-4A01-A13F-4C91D74624E8}" destId="{231BFD2E-C841-4D3F-A1F3-07DAD8923F0F}" srcOrd="0" destOrd="0" presId="urn:microsoft.com/office/officeart/2008/layout/LinedList"/>
    <dgm:cxn modelId="{6187B9F0-9E0D-4E71-95E2-06E28860B88E}" type="presParOf" srcId="{7A19EB6E-923B-4A01-A13F-4C91D74624E8}" destId="{F4994F0B-111A-4DBF-8BAF-A67A28A44B47}" srcOrd="1" destOrd="0" presId="urn:microsoft.com/office/officeart/2008/layout/LinedList"/>
    <dgm:cxn modelId="{DA757BE3-1A69-4F4E-A9F4-B8FA8F115DEC}" type="presParOf" srcId="{7A19EB6E-923B-4A01-A13F-4C91D74624E8}" destId="{FFCBCF9F-5F66-47A7-BD22-B18609B36644}" srcOrd="2" destOrd="0" presId="urn:microsoft.com/office/officeart/2008/layout/LinedList"/>
    <dgm:cxn modelId="{EA07C50C-1F72-493F-A31F-64AA2C10C5DF}" type="presParOf" srcId="{BDB4CF05-CADB-4854-A904-856DEB82101F}" destId="{24553A17-FEAC-4578-BE83-ADDE783A465D}" srcOrd="2" destOrd="0" presId="urn:microsoft.com/office/officeart/2008/layout/LinedList"/>
    <dgm:cxn modelId="{18F3F72D-E64D-471C-B532-2538499F3393}" type="presParOf" srcId="{BDB4CF05-CADB-4854-A904-856DEB82101F}" destId="{5D116F47-3DCB-426C-8B08-F90C4E0E5EA8}" srcOrd="3" destOrd="0" presId="urn:microsoft.com/office/officeart/2008/layout/LinedList"/>
    <dgm:cxn modelId="{5E41FA97-6368-45E0-B531-109E5A013A44}" type="presParOf" srcId="{BDB4CF05-CADB-4854-A904-856DEB82101F}" destId="{5598349C-4B02-4381-A804-F1C7FBEA08B4}" srcOrd="4" destOrd="0" presId="urn:microsoft.com/office/officeart/2008/layout/LinedList"/>
    <dgm:cxn modelId="{D5456F3A-FA41-4247-A46B-E089900D5831}" type="presParOf" srcId="{5598349C-4B02-4381-A804-F1C7FBEA08B4}" destId="{FD9BE597-8BCA-4F93-8378-B585D79F2FE5}" srcOrd="0" destOrd="0" presId="urn:microsoft.com/office/officeart/2008/layout/LinedList"/>
    <dgm:cxn modelId="{A08BFCDC-C861-43E7-B8CD-A8BAA885ECCD}" type="presParOf" srcId="{5598349C-4B02-4381-A804-F1C7FBEA08B4}" destId="{AACC8C43-500C-4C41-B139-AAF7D22E2308}" srcOrd="1" destOrd="0" presId="urn:microsoft.com/office/officeart/2008/layout/LinedList"/>
    <dgm:cxn modelId="{EF22AB68-4DA0-4E01-8626-4852DA59371C}" type="presParOf" srcId="{5598349C-4B02-4381-A804-F1C7FBEA08B4}" destId="{CF35249D-BBE5-41B1-98EE-18E2875168C1}" srcOrd="2" destOrd="0" presId="urn:microsoft.com/office/officeart/2008/layout/LinedList"/>
    <dgm:cxn modelId="{B56CF273-6741-4FD9-BD5E-E92A224367A6}" type="presParOf" srcId="{BDB4CF05-CADB-4854-A904-856DEB82101F}" destId="{7D30C23B-1F53-4155-BF9D-B959A0597978}" srcOrd="5" destOrd="0" presId="urn:microsoft.com/office/officeart/2008/layout/LinedList"/>
    <dgm:cxn modelId="{C43683C3-C390-4A2E-9D32-C3E512ECACAC}" type="presParOf" srcId="{BDB4CF05-CADB-4854-A904-856DEB82101F}" destId="{30606032-150A-40C9-9CAB-1BD5AA8986FC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6E90570F-5982-4058-AF1B-787C1FB2B390}">
      <dgm:prSet phldrT="[Texto]" custT="1"/>
      <dgm:sp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r>
            <a:rPr lang="es-MX" sz="2500" dirty="0">
              <a:latin typeface="Candara" panose="020E0502030303020204" pitchFamily="34" charset="0"/>
            </a:rPr>
            <a:t>Los Entes </a:t>
          </a:r>
          <a:r>
            <a:rPr lang="es-MX" sz="2500" b="1" dirty="0">
              <a:latin typeface="Candara" panose="020E0502030303020204" pitchFamily="34" charset="0"/>
            </a:rPr>
            <a:t>Públicos remitirán a su Órgano Interno de Control, en las formas y términos que estos determinen, la información relativa a los actos y contratos materia de esta Ley.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78 Ley de Obras Públicas</a:t>
          </a:r>
        </a:p>
      </dgm:t>
    </dgm:pt>
    <dgm:pt modelId="{48D7913A-8558-4549-B348-A4ADF9144383}" type="parTrans" cxnId="{BAAFBDCD-973F-4301-9AC7-7C5B251E789C}">
      <dgm:prSet/>
      <dgm:spPr/>
      <dgm:t>
        <a:bodyPr/>
        <a:lstStyle/>
        <a:p>
          <a:endParaRPr lang="es-MX"/>
        </a:p>
      </dgm:t>
    </dgm:pt>
    <dgm:pt modelId="{B05758A7-E872-4C0F-905A-B4B02D898B5A}" type="sibTrans" cxnId="{BAAFBDCD-973F-4301-9AC7-7C5B251E789C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marL="0"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El Órgano Interno de Control de los Entes Públicos, en ejercicio de sus facultades, </a:t>
          </a:r>
          <a:r>
            <a:rPr lang="es-MX" sz="2500" b="1" kern="1200" dirty="0">
              <a:latin typeface="Candara" panose="020E0502030303020204" pitchFamily="34" charset="0"/>
            </a:rPr>
            <a:t>podrá verificar, en cualquier tiempo, que las obras públicas y servicios se realicen conforme a lo establecido en esta Ley</a:t>
          </a:r>
          <a:r>
            <a:rPr lang="es-MX" sz="2500" kern="1200" dirty="0">
              <a:latin typeface="Candara" panose="020E0502030303020204" pitchFamily="34" charset="0"/>
            </a:rPr>
            <a:t> o en otras disposiciones aplicables.</a:t>
          </a:r>
        </a:p>
        <a:p>
          <a:pPr marL="0"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79 Ley de Obras Públicas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BFCCB52C-F2D9-405F-AEF8-C89A4ACE00F1}">
      <dgm:prSet phldrT="[Texto]" custT="1"/>
      <dgm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marL="0"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>
              <a:latin typeface="Candara" panose="020E0502030303020204" pitchFamily="34" charset="0"/>
            </a:rPr>
            <a:t>El </a:t>
          </a:r>
          <a:r>
            <a:rPr lang="es-MX" sz="2500" b="1" kern="1200" dirty="0">
              <a:latin typeface="Candara" panose="020E0502030303020204" pitchFamily="34" charset="0"/>
            </a:rPr>
            <a:t>órgano de control interno respectivo, verificará la calidad y el cumplimiento de los trabajos contratados</a:t>
          </a:r>
          <a:r>
            <a:rPr lang="es-MX" sz="2500" kern="1200" dirty="0">
              <a:latin typeface="Candara" panose="020E0502030303020204" pitchFamily="34" charset="0"/>
            </a:rPr>
            <a:t> a través de los laboratorios, instituciones educativas y de investigación o con las personas que determine.</a:t>
          </a:r>
        </a:p>
        <a:p>
          <a:pPr marL="0"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80 Ley de Obras Públicas</a:t>
          </a:r>
        </a:p>
      </dgm:t>
    </dgm:pt>
    <dgm:pt modelId="{87B47FF5-2D6B-45B8-992D-F114FA626142}" type="parTrans" cxnId="{9C14E1D9-3984-49D1-9A6E-E1CBD921DC97}">
      <dgm:prSet/>
      <dgm:spPr/>
      <dgm:t>
        <a:bodyPr/>
        <a:lstStyle/>
        <a:p>
          <a:endParaRPr lang="es-MX"/>
        </a:p>
      </dgm:t>
    </dgm:pt>
    <dgm:pt modelId="{B6DF9FB1-8633-4E5E-8073-E7A8CEB62891}" type="sibTrans" cxnId="{9C14E1D9-3984-49D1-9A6E-E1CBD921DC97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4"/>
      <dgm:spPr/>
    </dgm:pt>
    <dgm:pt modelId="{BDB4CF05-CADB-4854-A904-856DEB82101F}" type="pres">
      <dgm:prSet presAssocID="{DF869E19-0962-4FF7-8E08-4D971E10BAC0}" presName="vert1" presStyleCnt="0"/>
      <dgm:spPr/>
    </dgm:pt>
    <dgm:pt modelId="{9B07FF87-E904-440F-AF75-115AA1A4698F}" type="pres">
      <dgm:prSet presAssocID="{6E90570F-5982-4058-AF1B-787C1FB2B390}" presName="vertSpace2a" presStyleCnt="0"/>
      <dgm:spPr/>
    </dgm:pt>
    <dgm:pt modelId="{7A19EB6E-923B-4A01-A13F-4C91D74624E8}" type="pres">
      <dgm:prSet presAssocID="{6E90570F-5982-4058-AF1B-787C1FB2B390}" presName="horz2" presStyleCnt="0"/>
      <dgm:spPr/>
    </dgm:pt>
    <dgm:pt modelId="{231BFD2E-C841-4D3F-A1F3-07DAD8923F0F}" type="pres">
      <dgm:prSet presAssocID="{6E90570F-5982-4058-AF1B-787C1FB2B390}" presName="horzSpace2" presStyleCnt="0"/>
      <dgm:spPr/>
    </dgm:pt>
    <dgm:pt modelId="{F4994F0B-111A-4DBF-8BAF-A67A28A44B47}" type="pres">
      <dgm:prSet presAssocID="{6E90570F-5982-4058-AF1B-787C1FB2B390}" presName="tx2" presStyleLbl="revTx" presStyleIdx="1" presStyleCnt="4" custScaleY="84781"/>
      <dgm:spPr/>
    </dgm:pt>
    <dgm:pt modelId="{FFCBCF9F-5F66-47A7-BD22-B18609B36644}" type="pres">
      <dgm:prSet presAssocID="{6E90570F-5982-4058-AF1B-787C1FB2B390}" presName="vert2" presStyleCnt="0"/>
      <dgm:spPr/>
    </dgm:pt>
    <dgm:pt modelId="{24553A17-FEAC-4578-BE83-ADDE783A465D}" type="pres">
      <dgm:prSet presAssocID="{6E90570F-5982-4058-AF1B-787C1FB2B390}" presName="thinLine2b" presStyleLbl="callout" presStyleIdx="0" presStyleCnt="3"/>
      <dgm:spPr/>
    </dgm:pt>
    <dgm:pt modelId="{5D116F47-3DCB-426C-8B08-F90C4E0E5EA8}" type="pres">
      <dgm:prSet presAssocID="{6E90570F-5982-4058-AF1B-787C1FB2B390}" presName="vertSpace2b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2" presStyleCnt="4" custScaleY="110128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1" presStyleCnt="3"/>
      <dgm:spPr/>
    </dgm:pt>
    <dgm:pt modelId="{30606032-150A-40C9-9CAB-1BD5AA8986FC}" type="pres">
      <dgm:prSet presAssocID="{11514406-AFB2-44EB-A50F-52AB49E75385}" presName="vertSpace2b" presStyleCnt="0"/>
      <dgm:spPr/>
    </dgm:pt>
    <dgm:pt modelId="{AE851D61-10A0-4640-B4F5-32C8A0089644}" type="pres">
      <dgm:prSet presAssocID="{BFCCB52C-F2D9-405F-AEF8-C89A4ACE00F1}" presName="horz2" presStyleCnt="0"/>
      <dgm:spPr/>
    </dgm:pt>
    <dgm:pt modelId="{8B5E13A2-FE56-499F-BE5F-F0B17302C13E}" type="pres">
      <dgm:prSet presAssocID="{BFCCB52C-F2D9-405F-AEF8-C89A4ACE00F1}" presName="horzSpace2" presStyleCnt="0"/>
      <dgm:spPr/>
    </dgm:pt>
    <dgm:pt modelId="{21942179-2577-4BC3-98EE-87667F3B9DEC}" type="pres">
      <dgm:prSet presAssocID="{BFCCB52C-F2D9-405F-AEF8-C89A4ACE00F1}" presName="tx2" presStyleLbl="revTx" presStyleIdx="3" presStyleCnt="4"/>
      <dgm:spPr/>
    </dgm:pt>
    <dgm:pt modelId="{73163BAF-257B-45D2-923A-A901798E49EE}" type="pres">
      <dgm:prSet presAssocID="{BFCCB52C-F2D9-405F-AEF8-C89A4ACE00F1}" presName="vert2" presStyleCnt="0"/>
      <dgm:spPr/>
    </dgm:pt>
    <dgm:pt modelId="{4AC31D3B-50A3-4D5E-A325-3EE1119D10F9}" type="pres">
      <dgm:prSet presAssocID="{BFCCB52C-F2D9-405F-AEF8-C89A4ACE00F1}" presName="thinLine2b" presStyleLbl="callout" presStyleIdx="2" presStyleCnt="3"/>
      <dgm:spPr/>
    </dgm:pt>
    <dgm:pt modelId="{6EBF6EC9-1825-4D69-9FFF-9C6C4D9E2245}" type="pres">
      <dgm:prSet presAssocID="{BFCCB52C-F2D9-405F-AEF8-C89A4ACE00F1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106C3536-EAE4-434C-892C-097725221C73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1" destOrd="0" parTransId="{1E499998-74E7-4665-AEEA-563A45E4BBDD}" sibTransId="{60B89F18-3DD7-4571-B933-C5D1B8F6BE6E}"/>
    <dgm:cxn modelId="{CC071F50-F04B-44F3-A787-5224E38CBE67}" type="presOf" srcId="{BFCCB52C-F2D9-405F-AEF8-C89A4ACE00F1}" destId="{21942179-2577-4BC3-98EE-87667F3B9DEC}" srcOrd="0" destOrd="0" presId="urn:microsoft.com/office/officeart/2008/layout/LinedList"/>
    <dgm:cxn modelId="{BAAFBDCD-973F-4301-9AC7-7C5B251E789C}" srcId="{DF869E19-0962-4FF7-8E08-4D971E10BAC0}" destId="{6E90570F-5982-4058-AF1B-787C1FB2B390}" srcOrd="0" destOrd="0" parTransId="{48D7913A-8558-4549-B348-A4ADF9144383}" sibTransId="{B05758A7-E872-4C0F-905A-B4B02D898B5A}"/>
    <dgm:cxn modelId="{9C14E1D9-3984-49D1-9A6E-E1CBD921DC97}" srcId="{DF869E19-0962-4FF7-8E08-4D971E10BAC0}" destId="{BFCCB52C-F2D9-405F-AEF8-C89A4ACE00F1}" srcOrd="2" destOrd="0" parTransId="{87B47FF5-2D6B-45B8-992D-F114FA626142}" sibTransId="{B6DF9FB1-8633-4E5E-8073-E7A8CEB62891}"/>
    <dgm:cxn modelId="{FED56BEB-DD9D-4527-9BAA-A8C22CA388C5}" type="presOf" srcId="{6E90570F-5982-4058-AF1B-787C1FB2B390}" destId="{F4994F0B-111A-4DBF-8BAF-A67A28A44B47}" srcOrd="0" destOrd="0" presId="urn:microsoft.com/office/officeart/2008/layout/LinedList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8DBB6236-9C6F-4462-AF7E-482D6608CA3A}" type="presParOf" srcId="{BDB4CF05-CADB-4854-A904-856DEB82101F}" destId="{9B07FF87-E904-440F-AF75-115AA1A4698F}" srcOrd="0" destOrd="0" presId="urn:microsoft.com/office/officeart/2008/layout/LinedList"/>
    <dgm:cxn modelId="{1AE62568-DC70-494F-AA39-5356C98E9FE3}" type="presParOf" srcId="{BDB4CF05-CADB-4854-A904-856DEB82101F}" destId="{7A19EB6E-923B-4A01-A13F-4C91D74624E8}" srcOrd="1" destOrd="0" presId="urn:microsoft.com/office/officeart/2008/layout/LinedList"/>
    <dgm:cxn modelId="{277F9E05-2C74-4CDF-85EE-6EFEC8E341F3}" type="presParOf" srcId="{7A19EB6E-923B-4A01-A13F-4C91D74624E8}" destId="{231BFD2E-C841-4D3F-A1F3-07DAD8923F0F}" srcOrd="0" destOrd="0" presId="urn:microsoft.com/office/officeart/2008/layout/LinedList"/>
    <dgm:cxn modelId="{58B33510-79D6-4F48-9597-0C97B64086EF}" type="presParOf" srcId="{7A19EB6E-923B-4A01-A13F-4C91D74624E8}" destId="{F4994F0B-111A-4DBF-8BAF-A67A28A44B47}" srcOrd="1" destOrd="0" presId="urn:microsoft.com/office/officeart/2008/layout/LinedList"/>
    <dgm:cxn modelId="{E708D370-C572-4C8E-8C74-A1D7CAE90453}" type="presParOf" srcId="{7A19EB6E-923B-4A01-A13F-4C91D74624E8}" destId="{FFCBCF9F-5F66-47A7-BD22-B18609B36644}" srcOrd="2" destOrd="0" presId="urn:microsoft.com/office/officeart/2008/layout/LinedList"/>
    <dgm:cxn modelId="{D632BC6B-B12C-4795-9608-55256E8696D3}" type="presParOf" srcId="{BDB4CF05-CADB-4854-A904-856DEB82101F}" destId="{24553A17-FEAC-4578-BE83-ADDE783A465D}" srcOrd="2" destOrd="0" presId="urn:microsoft.com/office/officeart/2008/layout/LinedList"/>
    <dgm:cxn modelId="{5161D4E4-6C8D-444F-BE4E-CB00E311C4F0}" type="presParOf" srcId="{BDB4CF05-CADB-4854-A904-856DEB82101F}" destId="{5D116F47-3DCB-426C-8B08-F90C4E0E5EA8}" srcOrd="3" destOrd="0" presId="urn:microsoft.com/office/officeart/2008/layout/LinedList"/>
    <dgm:cxn modelId="{0F12C7B4-2CAD-4FBB-88DE-D78E6CD14BC0}" type="presParOf" srcId="{BDB4CF05-CADB-4854-A904-856DEB82101F}" destId="{5598349C-4B02-4381-A804-F1C7FBEA08B4}" srcOrd="4" destOrd="0" presId="urn:microsoft.com/office/officeart/2008/layout/LinedList"/>
    <dgm:cxn modelId="{8F66526C-80BE-448F-A345-95E1DBA8C834}" type="presParOf" srcId="{5598349C-4B02-4381-A804-F1C7FBEA08B4}" destId="{FD9BE597-8BCA-4F93-8378-B585D79F2FE5}" srcOrd="0" destOrd="0" presId="urn:microsoft.com/office/officeart/2008/layout/LinedList"/>
    <dgm:cxn modelId="{83E890CD-C529-4004-A222-3F7DFB792F55}" type="presParOf" srcId="{5598349C-4B02-4381-A804-F1C7FBEA08B4}" destId="{AACC8C43-500C-4C41-B139-AAF7D22E2308}" srcOrd="1" destOrd="0" presId="urn:microsoft.com/office/officeart/2008/layout/LinedList"/>
    <dgm:cxn modelId="{1F57C783-42DC-493A-9843-BE97CE5AF9BE}" type="presParOf" srcId="{5598349C-4B02-4381-A804-F1C7FBEA08B4}" destId="{CF35249D-BBE5-41B1-98EE-18E2875168C1}" srcOrd="2" destOrd="0" presId="urn:microsoft.com/office/officeart/2008/layout/LinedList"/>
    <dgm:cxn modelId="{8A0D1E14-EE60-464F-87FA-CA03653A414B}" type="presParOf" srcId="{BDB4CF05-CADB-4854-A904-856DEB82101F}" destId="{7D30C23B-1F53-4155-BF9D-B959A0597978}" srcOrd="5" destOrd="0" presId="urn:microsoft.com/office/officeart/2008/layout/LinedList"/>
    <dgm:cxn modelId="{2A6F3C59-5E2B-40D0-817E-8912C0411528}" type="presParOf" srcId="{BDB4CF05-CADB-4854-A904-856DEB82101F}" destId="{30606032-150A-40C9-9CAB-1BD5AA8986FC}" srcOrd="6" destOrd="0" presId="urn:microsoft.com/office/officeart/2008/layout/LinedList"/>
    <dgm:cxn modelId="{C9948AE2-C87E-4118-B818-881BEC22E310}" type="presParOf" srcId="{BDB4CF05-CADB-4854-A904-856DEB82101F}" destId="{AE851D61-10A0-4640-B4F5-32C8A0089644}" srcOrd="7" destOrd="0" presId="urn:microsoft.com/office/officeart/2008/layout/LinedList"/>
    <dgm:cxn modelId="{6FE4A8FF-CD1E-412D-B2E0-329518914703}" type="presParOf" srcId="{AE851D61-10A0-4640-B4F5-32C8A0089644}" destId="{8B5E13A2-FE56-499F-BE5F-F0B17302C13E}" srcOrd="0" destOrd="0" presId="urn:microsoft.com/office/officeart/2008/layout/LinedList"/>
    <dgm:cxn modelId="{4D8F978D-72CC-409C-90A6-F0C7D6440595}" type="presParOf" srcId="{AE851D61-10A0-4640-B4F5-32C8A0089644}" destId="{21942179-2577-4BC3-98EE-87667F3B9DEC}" srcOrd="1" destOrd="0" presId="urn:microsoft.com/office/officeart/2008/layout/LinedList"/>
    <dgm:cxn modelId="{27E3762B-B4D2-41DF-A492-2B5AF4D64439}" type="presParOf" srcId="{AE851D61-10A0-4640-B4F5-32C8A0089644}" destId="{73163BAF-257B-45D2-923A-A901798E49EE}" srcOrd="2" destOrd="0" presId="urn:microsoft.com/office/officeart/2008/layout/LinedList"/>
    <dgm:cxn modelId="{4C01492A-2626-4368-996A-596A9086CBAE}" type="presParOf" srcId="{BDB4CF05-CADB-4854-A904-856DEB82101F}" destId="{4AC31D3B-50A3-4D5E-A325-3EE1119D10F9}" srcOrd="8" destOrd="0" presId="urn:microsoft.com/office/officeart/2008/layout/LinedList"/>
    <dgm:cxn modelId="{954B46E2-F9D2-4A7D-AB3F-0D4A1026A477}" type="presParOf" srcId="{BDB4CF05-CADB-4854-A904-856DEB82101F}" destId="{6EBF6EC9-1825-4D69-9FFF-9C6C4D9E2245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El órgano de control interno </a:t>
          </a:r>
          <a:r>
            <a:rPr lang="es-MX" sz="2500" dirty="0">
              <a:latin typeface="Candara" panose="020E0502030303020204" pitchFamily="34" charset="0"/>
            </a:rPr>
            <a:t>respectivo, de las dependencias, entidades y gobiernos municipales, </a:t>
          </a:r>
          <a:r>
            <a:rPr lang="es-MX" sz="2500" b="1" dirty="0">
              <a:latin typeface="Candara" panose="020E0502030303020204" pitchFamily="34" charset="0"/>
            </a:rPr>
            <a:t>participará en las licitaciones públicas, invitación a cuando menos tres contratistas y en su caso en la adjudicación directa a un contratista</a:t>
          </a:r>
          <a:r>
            <a:rPr lang="es-MX" sz="2500" dirty="0">
              <a:latin typeface="Candara" panose="020E0502030303020204" pitchFamily="34" charset="0"/>
            </a:rPr>
            <a:t>, cuando así se determine en función de los acuerdos que establezca el Comité de Obras Públicas correspondiente.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81 Ley de Obras Públicas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952C2C42-1902-427E-AA09-C728D5203EE1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El Órgano Interno de Control </a:t>
          </a:r>
          <a:r>
            <a:rPr lang="es-MX" sz="2500" dirty="0">
              <a:latin typeface="Candara" panose="020E0502030303020204" pitchFamily="34" charset="0"/>
            </a:rPr>
            <a:t>de los Entes Públicos </a:t>
          </a:r>
          <a:r>
            <a:rPr lang="es-MX" sz="2500" b="1" dirty="0">
              <a:latin typeface="Candara" panose="020E0502030303020204" pitchFamily="34" charset="0"/>
            </a:rPr>
            <a:t>vigilará que se promuevan eficazmente las acciones necesarias ante los tribunales competentes, derivadas del incumplimiento de las obligaciones en que incurran los contratistas</a:t>
          </a:r>
          <a:r>
            <a:rPr lang="es-MX" sz="2500" dirty="0">
              <a:latin typeface="Candara" panose="020E0502030303020204" pitchFamily="34" charset="0"/>
            </a:rPr>
            <a:t>, con motivo de los contratos regulados por esta Ley.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84 Ley de Obras Públicas</a:t>
          </a:r>
        </a:p>
        <a:p>
          <a:pPr algn="just"/>
          <a:endParaRPr lang="es-MX" sz="1500" dirty="0">
            <a:latin typeface="Candara" panose="020E0502030303020204" pitchFamily="34" charset="0"/>
          </a:endParaRPr>
        </a:p>
      </dgm:t>
    </dgm:pt>
    <dgm:pt modelId="{93A7F720-73BD-4F26-A306-7F48EDF8A0B1}" type="parTrans" cxnId="{0A4732C4-9683-46BC-9A01-DF18006D5F63}">
      <dgm:prSet/>
      <dgm:spPr/>
      <dgm:t>
        <a:bodyPr/>
        <a:lstStyle/>
        <a:p>
          <a:endParaRPr lang="es-MX"/>
        </a:p>
      </dgm:t>
    </dgm:pt>
    <dgm:pt modelId="{FCC347ED-39B7-4BE8-B20B-301921B869A7}" type="sibTrans" cxnId="{0A4732C4-9683-46BC-9A01-DF18006D5F6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3" custScaleY="83027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2"/>
      <dgm:spPr/>
    </dgm:pt>
    <dgm:pt modelId="{30606032-150A-40C9-9CAB-1BD5AA8986FC}" type="pres">
      <dgm:prSet presAssocID="{11514406-AFB2-44EB-A50F-52AB49E75385}" presName="vertSpace2b" presStyleCnt="0"/>
      <dgm:spPr/>
    </dgm:pt>
    <dgm:pt modelId="{207199B7-DFAA-4911-B0E9-A9A4428AC651}" type="pres">
      <dgm:prSet presAssocID="{952C2C42-1902-427E-AA09-C728D5203EE1}" presName="horz2" presStyleCnt="0"/>
      <dgm:spPr/>
    </dgm:pt>
    <dgm:pt modelId="{5216E71B-1D31-4E57-BECC-3BDCC3E69DA6}" type="pres">
      <dgm:prSet presAssocID="{952C2C42-1902-427E-AA09-C728D5203EE1}" presName="horzSpace2" presStyleCnt="0"/>
      <dgm:spPr/>
    </dgm:pt>
    <dgm:pt modelId="{1FA95725-2FEA-4F94-BA21-3186C77F0141}" type="pres">
      <dgm:prSet presAssocID="{952C2C42-1902-427E-AA09-C728D5203EE1}" presName="tx2" presStyleLbl="revTx" presStyleIdx="2" presStyleCnt="3" custScaleY="78554"/>
      <dgm:spPr/>
    </dgm:pt>
    <dgm:pt modelId="{794F1D55-CA51-4DCD-AA12-2C81D3A691D9}" type="pres">
      <dgm:prSet presAssocID="{952C2C42-1902-427E-AA09-C728D5203EE1}" presName="vert2" presStyleCnt="0"/>
      <dgm:spPr/>
    </dgm:pt>
    <dgm:pt modelId="{BB72FEA5-D8DC-40DD-949A-BE1E9B87580E}" type="pres">
      <dgm:prSet presAssocID="{952C2C42-1902-427E-AA09-C728D5203EE1}" presName="thinLine2b" presStyleLbl="callout" presStyleIdx="1" presStyleCnt="2"/>
      <dgm:spPr/>
    </dgm:pt>
    <dgm:pt modelId="{E81DA154-13E6-488A-B276-81F40B3CC607}" type="pres">
      <dgm:prSet presAssocID="{952C2C42-1902-427E-AA09-C728D5203EE1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0A4732C4-9683-46BC-9A01-DF18006D5F63}" srcId="{DF869E19-0962-4FF7-8E08-4D971E10BAC0}" destId="{952C2C42-1902-427E-AA09-C728D5203EE1}" srcOrd="1" destOrd="0" parTransId="{93A7F720-73BD-4F26-A306-7F48EDF8A0B1}" sibTransId="{FCC347ED-39B7-4BE8-B20B-301921B869A7}"/>
    <dgm:cxn modelId="{167BE0D1-A271-4BE0-A051-DF90222BB77D}" type="presOf" srcId="{952C2C42-1902-427E-AA09-C728D5203EE1}" destId="{1FA95725-2FEA-4F94-BA21-3186C77F0141}" srcOrd="0" destOrd="0" presId="urn:microsoft.com/office/officeart/2008/layout/LinedList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  <dgm:cxn modelId="{838F7D11-CA8B-4E3E-A1C4-087FF0021B64}" type="presParOf" srcId="{BDB4CF05-CADB-4854-A904-856DEB82101F}" destId="{207199B7-DFAA-4911-B0E9-A9A4428AC651}" srcOrd="4" destOrd="0" presId="urn:microsoft.com/office/officeart/2008/layout/LinedList"/>
    <dgm:cxn modelId="{DD6C78A5-3E2C-48EA-924E-72F59A72B67F}" type="presParOf" srcId="{207199B7-DFAA-4911-B0E9-A9A4428AC651}" destId="{5216E71B-1D31-4E57-BECC-3BDCC3E69DA6}" srcOrd="0" destOrd="0" presId="urn:microsoft.com/office/officeart/2008/layout/LinedList"/>
    <dgm:cxn modelId="{D2720730-2747-44BB-9C80-04D33FE9985F}" type="presParOf" srcId="{207199B7-DFAA-4911-B0E9-A9A4428AC651}" destId="{1FA95725-2FEA-4F94-BA21-3186C77F0141}" srcOrd="1" destOrd="0" presId="urn:microsoft.com/office/officeart/2008/layout/LinedList"/>
    <dgm:cxn modelId="{63EADECA-6757-4679-B317-2B1E9F858559}" type="presParOf" srcId="{207199B7-DFAA-4911-B0E9-A9A4428AC651}" destId="{794F1D55-CA51-4DCD-AA12-2C81D3A691D9}" srcOrd="2" destOrd="0" presId="urn:microsoft.com/office/officeart/2008/layout/LinedList"/>
    <dgm:cxn modelId="{C7953BA5-CEF5-4788-9292-536721B574BA}" type="presParOf" srcId="{BDB4CF05-CADB-4854-A904-856DEB82101F}" destId="{BB72FEA5-D8DC-40DD-949A-BE1E9B87580E}" srcOrd="5" destOrd="0" presId="urn:microsoft.com/office/officeart/2008/layout/LinedList"/>
    <dgm:cxn modelId="{37D0C207-3386-446E-BE24-065D5DE21D3C}" type="presParOf" srcId="{BDB4CF05-CADB-4854-A904-856DEB82101F}" destId="{E81DA154-13E6-488A-B276-81F40B3CC60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El órgano de control interno </a:t>
          </a:r>
          <a:r>
            <a:rPr lang="es-MX" sz="2500" dirty="0">
              <a:latin typeface="Candara" panose="020E0502030303020204" pitchFamily="34" charset="0"/>
            </a:rPr>
            <a:t>respectivo, de las dependencias, entidades y gobiernos municipales, </a:t>
          </a:r>
          <a:r>
            <a:rPr lang="es-MX" sz="2500" b="1" dirty="0">
              <a:latin typeface="Candara" panose="020E0502030303020204" pitchFamily="34" charset="0"/>
            </a:rPr>
            <a:t>participará en las licitaciones públicas, invitación a cuando menos tres contratistas y en su caso en la adjudicación directa a un contratista</a:t>
          </a:r>
          <a:r>
            <a:rPr lang="es-MX" sz="2500" dirty="0">
              <a:latin typeface="Candara" panose="020E0502030303020204" pitchFamily="34" charset="0"/>
            </a:rPr>
            <a:t>, cuando así se determine en función de los acuerdos que establezca el Comité de Obras Públicas correspondiente.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81 Ley de Obras Públicas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952C2C42-1902-427E-AA09-C728D5203EE1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MX" sz="2500" b="1" dirty="0">
              <a:latin typeface="Candara" panose="020E0502030303020204" pitchFamily="34" charset="0"/>
            </a:rPr>
            <a:t>El Órgano Interno de Control </a:t>
          </a:r>
          <a:r>
            <a:rPr lang="es-MX" sz="2500" dirty="0">
              <a:latin typeface="Candara" panose="020E0502030303020204" pitchFamily="34" charset="0"/>
            </a:rPr>
            <a:t>de los Entes Públicos </a:t>
          </a:r>
          <a:r>
            <a:rPr lang="es-MX" sz="2500" b="1" dirty="0">
              <a:latin typeface="Candara" panose="020E0502030303020204" pitchFamily="34" charset="0"/>
            </a:rPr>
            <a:t>vigilará que se promuevan eficazmente las acciones necesarias ante los tribunales competentes, derivadas del incumplimiento de las obligaciones en que incurran los contratistas</a:t>
          </a:r>
          <a:r>
            <a:rPr lang="es-MX" sz="2500" dirty="0">
              <a:latin typeface="Candara" panose="020E0502030303020204" pitchFamily="34" charset="0"/>
            </a:rPr>
            <a:t>, con motivo de los contratos regulados por esta Ley.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84 Ley de Obras Públicas</a:t>
          </a:r>
        </a:p>
        <a:p>
          <a:pPr algn="just"/>
          <a:endParaRPr lang="es-MX" sz="1500" dirty="0">
            <a:latin typeface="Candara" panose="020E0502030303020204" pitchFamily="34" charset="0"/>
          </a:endParaRPr>
        </a:p>
      </dgm:t>
    </dgm:pt>
    <dgm:pt modelId="{93A7F720-73BD-4F26-A306-7F48EDF8A0B1}" type="parTrans" cxnId="{0A4732C4-9683-46BC-9A01-DF18006D5F63}">
      <dgm:prSet/>
      <dgm:spPr/>
      <dgm:t>
        <a:bodyPr/>
        <a:lstStyle/>
        <a:p>
          <a:endParaRPr lang="es-MX"/>
        </a:p>
      </dgm:t>
    </dgm:pt>
    <dgm:pt modelId="{FCC347ED-39B7-4BE8-B20B-301921B869A7}" type="sibTrans" cxnId="{0A4732C4-9683-46BC-9A01-DF18006D5F6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3" custScaleY="83027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2"/>
      <dgm:spPr/>
    </dgm:pt>
    <dgm:pt modelId="{30606032-150A-40C9-9CAB-1BD5AA8986FC}" type="pres">
      <dgm:prSet presAssocID="{11514406-AFB2-44EB-A50F-52AB49E75385}" presName="vertSpace2b" presStyleCnt="0"/>
      <dgm:spPr/>
    </dgm:pt>
    <dgm:pt modelId="{207199B7-DFAA-4911-B0E9-A9A4428AC651}" type="pres">
      <dgm:prSet presAssocID="{952C2C42-1902-427E-AA09-C728D5203EE1}" presName="horz2" presStyleCnt="0"/>
      <dgm:spPr/>
    </dgm:pt>
    <dgm:pt modelId="{5216E71B-1D31-4E57-BECC-3BDCC3E69DA6}" type="pres">
      <dgm:prSet presAssocID="{952C2C42-1902-427E-AA09-C728D5203EE1}" presName="horzSpace2" presStyleCnt="0"/>
      <dgm:spPr/>
    </dgm:pt>
    <dgm:pt modelId="{1FA95725-2FEA-4F94-BA21-3186C77F0141}" type="pres">
      <dgm:prSet presAssocID="{952C2C42-1902-427E-AA09-C728D5203EE1}" presName="tx2" presStyleLbl="revTx" presStyleIdx="2" presStyleCnt="3" custScaleY="78554"/>
      <dgm:spPr/>
    </dgm:pt>
    <dgm:pt modelId="{794F1D55-CA51-4DCD-AA12-2C81D3A691D9}" type="pres">
      <dgm:prSet presAssocID="{952C2C42-1902-427E-AA09-C728D5203EE1}" presName="vert2" presStyleCnt="0"/>
      <dgm:spPr/>
    </dgm:pt>
    <dgm:pt modelId="{BB72FEA5-D8DC-40DD-949A-BE1E9B87580E}" type="pres">
      <dgm:prSet presAssocID="{952C2C42-1902-427E-AA09-C728D5203EE1}" presName="thinLine2b" presStyleLbl="callout" presStyleIdx="1" presStyleCnt="2"/>
      <dgm:spPr/>
    </dgm:pt>
    <dgm:pt modelId="{E81DA154-13E6-488A-B276-81F40B3CC607}" type="pres">
      <dgm:prSet presAssocID="{952C2C42-1902-427E-AA09-C728D5203EE1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0A4732C4-9683-46BC-9A01-DF18006D5F63}" srcId="{DF869E19-0962-4FF7-8E08-4D971E10BAC0}" destId="{952C2C42-1902-427E-AA09-C728D5203EE1}" srcOrd="1" destOrd="0" parTransId="{93A7F720-73BD-4F26-A306-7F48EDF8A0B1}" sibTransId="{FCC347ED-39B7-4BE8-B20B-301921B869A7}"/>
    <dgm:cxn modelId="{167BE0D1-A271-4BE0-A051-DF90222BB77D}" type="presOf" srcId="{952C2C42-1902-427E-AA09-C728D5203EE1}" destId="{1FA95725-2FEA-4F94-BA21-3186C77F0141}" srcOrd="0" destOrd="0" presId="urn:microsoft.com/office/officeart/2008/layout/LinedList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  <dgm:cxn modelId="{838F7D11-CA8B-4E3E-A1C4-087FF0021B64}" type="presParOf" srcId="{BDB4CF05-CADB-4854-A904-856DEB82101F}" destId="{207199B7-DFAA-4911-B0E9-A9A4428AC651}" srcOrd="4" destOrd="0" presId="urn:microsoft.com/office/officeart/2008/layout/LinedList"/>
    <dgm:cxn modelId="{DD6C78A5-3E2C-48EA-924E-72F59A72B67F}" type="presParOf" srcId="{207199B7-DFAA-4911-B0E9-A9A4428AC651}" destId="{5216E71B-1D31-4E57-BECC-3BDCC3E69DA6}" srcOrd="0" destOrd="0" presId="urn:microsoft.com/office/officeart/2008/layout/LinedList"/>
    <dgm:cxn modelId="{D2720730-2747-44BB-9C80-04D33FE9985F}" type="presParOf" srcId="{207199B7-DFAA-4911-B0E9-A9A4428AC651}" destId="{1FA95725-2FEA-4F94-BA21-3186C77F0141}" srcOrd="1" destOrd="0" presId="urn:microsoft.com/office/officeart/2008/layout/LinedList"/>
    <dgm:cxn modelId="{63EADECA-6757-4679-B317-2B1E9F858559}" type="presParOf" srcId="{207199B7-DFAA-4911-B0E9-A9A4428AC651}" destId="{794F1D55-CA51-4DCD-AA12-2C81D3A691D9}" srcOrd="2" destOrd="0" presId="urn:microsoft.com/office/officeart/2008/layout/LinedList"/>
    <dgm:cxn modelId="{C7953BA5-CEF5-4788-9292-536721B574BA}" type="presParOf" srcId="{BDB4CF05-CADB-4854-A904-856DEB82101F}" destId="{BB72FEA5-D8DC-40DD-949A-BE1E9B87580E}" srcOrd="5" destOrd="0" presId="urn:microsoft.com/office/officeart/2008/layout/LinedList"/>
    <dgm:cxn modelId="{37D0C207-3386-446E-BE24-065D5DE21D3C}" type="presParOf" srcId="{BDB4CF05-CADB-4854-A904-856DEB82101F}" destId="{E81DA154-13E6-488A-B276-81F40B3CC60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control y cuidado de los bienes muebles e inmuebles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es-MX" sz="2000" dirty="0">
              <a:latin typeface="Candara" panose="020E0502030303020204" pitchFamily="34" charset="0"/>
            </a:rPr>
            <a:t>Los Entes Públicos, bajo cuya responsabilidad quede una obra pública concluida, estarán obligados, por conducto del área responsable de su operación, a mantenerla en niveles apropiados de funcionamiento, y </a:t>
          </a:r>
          <a:r>
            <a:rPr lang="es-MX" sz="2000" b="1" dirty="0">
              <a:latin typeface="Candara" panose="020E0502030303020204" pitchFamily="34" charset="0"/>
            </a:rPr>
            <a:t>en caso de incumplimiento deberá intervenir el Órgano Interno de Control del Ente Público para iniciar y substanciar el procedimiento administrativo sancionador respectivo</a:t>
          </a:r>
          <a:r>
            <a:rPr lang="es-MX" sz="2000" dirty="0">
              <a:latin typeface="Candara" panose="020E0502030303020204" pitchFamily="34" charset="0"/>
            </a:rPr>
            <a:t>, y en su caso se aplicará la Ley General de Responsabilidades Administrativas.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Artículo 73 Ley de Obras Públicas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952C2C42-1902-427E-AA09-C728D5203EE1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300" dirty="0">
              <a:latin typeface="Candara" panose="020E0502030303020204" pitchFamily="34" charset="0"/>
            </a:rPr>
            <a:t>Los servidores públicos responsables del control y protección de los bienes muebles </a:t>
          </a:r>
          <a:r>
            <a:rPr lang="es-MX" sz="2300" b="1" dirty="0">
              <a:latin typeface="Candara" panose="020E0502030303020204" pitchFamily="34" charset="0"/>
            </a:rPr>
            <a:t>darán parte al Órgano Interno de Control o su equivalente en los entes públicos, con el fin de que analicen la documentación relativa al extravío, robo o pérdida total, y, en su caso, proceda a sustanciar el procedimiento administrativo </a:t>
          </a:r>
          <a:r>
            <a:rPr lang="es-MX" sz="2300" dirty="0">
              <a:latin typeface="Candara" panose="020E0502030303020204" pitchFamily="34" charset="0"/>
            </a:rPr>
            <a:t>de determinación de responsabilidades y sanciones correspondientes, de conformidad con la legislación en la materia.</a:t>
          </a:r>
        </a:p>
        <a:p>
          <a:pPr algn="r"/>
          <a:r>
            <a:rPr lang="es-MX" sz="1500" dirty="0">
              <a:latin typeface="Candara" panose="020E0502030303020204" pitchFamily="34" charset="0"/>
            </a:rPr>
            <a:t>Numeral 3.2 Lineamientos para la baja, desincorporación y destino final</a:t>
          </a:r>
        </a:p>
        <a:p>
          <a:pPr algn="just"/>
          <a:endParaRPr lang="es-MX" sz="1500" dirty="0">
            <a:latin typeface="Candara" panose="020E0502030303020204" pitchFamily="34" charset="0"/>
          </a:endParaRPr>
        </a:p>
      </dgm:t>
    </dgm:pt>
    <dgm:pt modelId="{93A7F720-73BD-4F26-A306-7F48EDF8A0B1}" type="parTrans" cxnId="{0A4732C4-9683-46BC-9A01-DF18006D5F63}">
      <dgm:prSet/>
      <dgm:spPr/>
      <dgm:t>
        <a:bodyPr/>
        <a:lstStyle/>
        <a:p>
          <a:endParaRPr lang="es-MX"/>
        </a:p>
      </dgm:t>
    </dgm:pt>
    <dgm:pt modelId="{FCC347ED-39B7-4BE8-B20B-301921B869A7}" type="sibTrans" cxnId="{0A4732C4-9683-46BC-9A01-DF18006D5F6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3" custScaleY="66873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2"/>
      <dgm:spPr/>
    </dgm:pt>
    <dgm:pt modelId="{30606032-150A-40C9-9CAB-1BD5AA8986FC}" type="pres">
      <dgm:prSet presAssocID="{11514406-AFB2-44EB-A50F-52AB49E75385}" presName="vertSpace2b" presStyleCnt="0"/>
      <dgm:spPr/>
    </dgm:pt>
    <dgm:pt modelId="{207199B7-DFAA-4911-B0E9-A9A4428AC651}" type="pres">
      <dgm:prSet presAssocID="{952C2C42-1902-427E-AA09-C728D5203EE1}" presName="horz2" presStyleCnt="0"/>
      <dgm:spPr/>
    </dgm:pt>
    <dgm:pt modelId="{5216E71B-1D31-4E57-BECC-3BDCC3E69DA6}" type="pres">
      <dgm:prSet presAssocID="{952C2C42-1902-427E-AA09-C728D5203EE1}" presName="horzSpace2" presStyleCnt="0"/>
      <dgm:spPr/>
    </dgm:pt>
    <dgm:pt modelId="{1FA95725-2FEA-4F94-BA21-3186C77F0141}" type="pres">
      <dgm:prSet presAssocID="{952C2C42-1902-427E-AA09-C728D5203EE1}" presName="tx2" presStyleLbl="revTx" presStyleIdx="2" presStyleCnt="3" custScaleY="78554"/>
      <dgm:spPr/>
    </dgm:pt>
    <dgm:pt modelId="{794F1D55-CA51-4DCD-AA12-2C81D3A691D9}" type="pres">
      <dgm:prSet presAssocID="{952C2C42-1902-427E-AA09-C728D5203EE1}" presName="vert2" presStyleCnt="0"/>
      <dgm:spPr/>
    </dgm:pt>
    <dgm:pt modelId="{BB72FEA5-D8DC-40DD-949A-BE1E9B87580E}" type="pres">
      <dgm:prSet presAssocID="{952C2C42-1902-427E-AA09-C728D5203EE1}" presName="thinLine2b" presStyleLbl="callout" presStyleIdx="1" presStyleCnt="2"/>
      <dgm:spPr/>
    </dgm:pt>
    <dgm:pt modelId="{E81DA154-13E6-488A-B276-81F40B3CC607}" type="pres">
      <dgm:prSet presAssocID="{952C2C42-1902-427E-AA09-C728D5203EE1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0A4732C4-9683-46BC-9A01-DF18006D5F63}" srcId="{DF869E19-0962-4FF7-8E08-4D971E10BAC0}" destId="{952C2C42-1902-427E-AA09-C728D5203EE1}" srcOrd="1" destOrd="0" parTransId="{93A7F720-73BD-4F26-A306-7F48EDF8A0B1}" sibTransId="{FCC347ED-39B7-4BE8-B20B-301921B869A7}"/>
    <dgm:cxn modelId="{167BE0D1-A271-4BE0-A051-DF90222BB77D}" type="presOf" srcId="{952C2C42-1902-427E-AA09-C728D5203EE1}" destId="{1FA95725-2FEA-4F94-BA21-3186C77F0141}" srcOrd="0" destOrd="0" presId="urn:microsoft.com/office/officeart/2008/layout/LinedList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  <dgm:cxn modelId="{838F7D11-CA8B-4E3E-A1C4-087FF0021B64}" type="presParOf" srcId="{BDB4CF05-CADB-4854-A904-856DEB82101F}" destId="{207199B7-DFAA-4911-B0E9-A9A4428AC651}" srcOrd="4" destOrd="0" presId="urn:microsoft.com/office/officeart/2008/layout/LinedList"/>
    <dgm:cxn modelId="{DD6C78A5-3E2C-48EA-924E-72F59A72B67F}" type="presParOf" srcId="{207199B7-DFAA-4911-B0E9-A9A4428AC651}" destId="{5216E71B-1D31-4E57-BECC-3BDCC3E69DA6}" srcOrd="0" destOrd="0" presId="urn:microsoft.com/office/officeart/2008/layout/LinedList"/>
    <dgm:cxn modelId="{D2720730-2747-44BB-9C80-04D33FE9985F}" type="presParOf" srcId="{207199B7-DFAA-4911-B0E9-A9A4428AC651}" destId="{1FA95725-2FEA-4F94-BA21-3186C77F0141}" srcOrd="1" destOrd="0" presId="urn:microsoft.com/office/officeart/2008/layout/LinedList"/>
    <dgm:cxn modelId="{63EADECA-6757-4679-B317-2B1E9F858559}" type="presParOf" srcId="{207199B7-DFAA-4911-B0E9-A9A4428AC651}" destId="{794F1D55-CA51-4DCD-AA12-2C81D3A691D9}" srcOrd="2" destOrd="0" presId="urn:microsoft.com/office/officeart/2008/layout/LinedList"/>
    <dgm:cxn modelId="{C7953BA5-CEF5-4788-9292-536721B574BA}" type="presParOf" srcId="{BDB4CF05-CADB-4854-A904-856DEB82101F}" destId="{BB72FEA5-D8DC-40DD-949A-BE1E9B87580E}" srcOrd="5" destOrd="0" presId="urn:microsoft.com/office/officeart/2008/layout/LinedList"/>
    <dgm:cxn modelId="{37D0C207-3386-446E-BE24-065D5DE21D3C}" type="presParOf" srcId="{BDB4CF05-CADB-4854-A904-856DEB82101F}" destId="{E81DA154-13E6-488A-B276-81F40B3CC60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control y cuidado de los bienes muebles e inmuebles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500" dirty="0">
              <a:latin typeface="Candara" panose="020E0502030303020204" pitchFamily="34" charset="0"/>
            </a:rPr>
            <a:t>En el acto de destrucción de los bienes muebles, los servidores públicos responsables del control y protección de los bienes, solicitaran la intervención del </a:t>
          </a:r>
          <a:r>
            <a:rPr lang="es-MX" sz="2500" b="1" dirty="0">
              <a:latin typeface="Candara" panose="020E0502030303020204" pitchFamily="34" charset="0"/>
            </a:rPr>
            <a:t>Órgano Interno de Control </a:t>
          </a:r>
          <a:r>
            <a:rPr lang="es-MX" sz="2500" dirty="0">
              <a:latin typeface="Candara" panose="020E0502030303020204" pitchFamily="34" charset="0"/>
            </a:rPr>
            <a:t>o su equivalente en los entes públicos, quién </a:t>
          </a:r>
          <a:r>
            <a:rPr lang="es-MX" sz="2500" b="1" dirty="0">
              <a:latin typeface="Candara" panose="020E0502030303020204" pitchFamily="34" charset="0"/>
            </a:rPr>
            <a:t>levantará un acta pormenorizada de la destrucción de los mismos… </a:t>
          </a:r>
        </a:p>
        <a:p>
          <a:pPr algn="r"/>
          <a:r>
            <a:rPr lang="es-MX" sz="1500" dirty="0">
              <a:latin typeface="Candara" panose="020E0502030303020204" pitchFamily="34" charset="0"/>
            </a:rPr>
            <a:t>Numeral 6.3 Lineamientos para la baja, desincorporación y destino final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952C2C42-1902-427E-AA09-C728D5203EE1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 dirty="0"/>
            <a:t>El </a:t>
          </a:r>
          <a:r>
            <a:rPr lang="es-MX" sz="2300" b="1" kern="1200" dirty="0"/>
            <a:t>Órgano Interno de Control</a:t>
          </a:r>
          <a:r>
            <a:rPr lang="es-MX" sz="2300" kern="1200" dirty="0"/>
            <a:t>, en el ámbito de su competencia </a:t>
          </a:r>
          <a:r>
            <a:rPr lang="es-MX" sz="2300" b="1" kern="1200" dirty="0"/>
            <a:t>verificará la estricta observancia de las disposiciones legales y administrativas aplicables, relacionadas con los actos de baja, desincorporación y disposición final de bienes muebles propiedad del ente público</a:t>
          </a:r>
          <a:r>
            <a:rPr lang="es-MX" sz="2300" kern="1200" dirty="0"/>
            <a:t>. Su inobservancia e incumplimiento motivará el fincamiento de responsabilidades y la aplicación de las sanciones administrativas que procedan. </a:t>
          </a:r>
        </a:p>
        <a:p>
          <a:pPr marL="0"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Numeral 9.1 Lineamientos para la baja, desincorporación y destino final</a:t>
          </a:r>
        </a:p>
      </dgm:t>
    </dgm:pt>
    <dgm:pt modelId="{93A7F720-73BD-4F26-A306-7F48EDF8A0B1}" type="parTrans" cxnId="{0A4732C4-9683-46BC-9A01-DF18006D5F63}">
      <dgm:prSet/>
      <dgm:spPr/>
      <dgm:t>
        <a:bodyPr/>
        <a:lstStyle/>
        <a:p>
          <a:endParaRPr lang="es-MX"/>
        </a:p>
      </dgm:t>
    </dgm:pt>
    <dgm:pt modelId="{FCC347ED-39B7-4BE8-B20B-301921B869A7}" type="sibTrans" cxnId="{0A4732C4-9683-46BC-9A01-DF18006D5F63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3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3" custScaleY="66873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2"/>
      <dgm:spPr/>
    </dgm:pt>
    <dgm:pt modelId="{30606032-150A-40C9-9CAB-1BD5AA8986FC}" type="pres">
      <dgm:prSet presAssocID="{11514406-AFB2-44EB-A50F-52AB49E75385}" presName="vertSpace2b" presStyleCnt="0"/>
      <dgm:spPr/>
    </dgm:pt>
    <dgm:pt modelId="{207199B7-DFAA-4911-B0E9-A9A4428AC651}" type="pres">
      <dgm:prSet presAssocID="{952C2C42-1902-427E-AA09-C728D5203EE1}" presName="horz2" presStyleCnt="0"/>
      <dgm:spPr/>
    </dgm:pt>
    <dgm:pt modelId="{5216E71B-1D31-4E57-BECC-3BDCC3E69DA6}" type="pres">
      <dgm:prSet presAssocID="{952C2C42-1902-427E-AA09-C728D5203EE1}" presName="horzSpace2" presStyleCnt="0"/>
      <dgm:spPr/>
    </dgm:pt>
    <dgm:pt modelId="{1FA95725-2FEA-4F94-BA21-3186C77F0141}" type="pres">
      <dgm:prSet presAssocID="{952C2C42-1902-427E-AA09-C728D5203EE1}" presName="tx2" presStyleLbl="revTx" presStyleIdx="2" presStyleCnt="3" custScaleY="78554"/>
      <dgm:spPr/>
    </dgm:pt>
    <dgm:pt modelId="{794F1D55-CA51-4DCD-AA12-2C81D3A691D9}" type="pres">
      <dgm:prSet presAssocID="{952C2C42-1902-427E-AA09-C728D5203EE1}" presName="vert2" presStyleCnt="0"/>
      <dgm:spPr/>
    </dgm:pt>
    <dgm:pt modelId="{BB72FEA5-D8DC-40DD-949A-BE1E9B87580E}" type="pres">
      <dgm:prSet presAssocID="{952C2C42-1902-427E-AA09-C728D5203EE1}" presName="thinLine2b" presStyleLbl="callout" presStyleIdx="1" presStyleCnt="2"/>
      <dgm:spPr/>
    </dgm:pt>
    <dgm:pt modelId="{E81DA154-13E6-488A-B276-81F40B3CC607}" type="pres">
      <dgm:prSet presAssocID="{952C2C42-1902-427E-AA09-C728D5203EE1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0A4732C4-9683-46BC-9A01-DF18006D5F63}" srcId="{DF869E19-0962-4FF7-8E08-4D971E10BAC0}" destId="{952C2C42-1902-427E-AA09-C728D5203EE1}" srcOrd="1" destOrd="0" parTransId="{93A7F720-73BD-4F26-A306-7F48EDF8A0B1}" sibTransId="{FCC347ED-39B7-4BE8-B20B-301921B869A7}"/>
    <dgm:cxn modelId="{167BE0D1-A271-4BE0-A051-DF90222BB77D}" type="presOf" srcId="{952C2C42-1902-427E-AA09-C728D5203EE1}" destId="{1FA95725-2FEA-4F94-BA21-3186C77F0141}" srcOrd="0" destOrd="0" presId="urn:microsoft.com/office/officeart/2008/layout/LinedList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  <dgm:cxn modelId="{838F7D11-CA8B-4E3E-A1C4-087FF0021B64}" type="presParOf" srcId="{BDB4CF05-CADB-4854-A904-856DEB82101F}" destId="{207199B7-DFAA-4911-B0E9-A9A4428AC651}" srcOrd="4" destOrd="0" presId="urn:microsoft.com/office/officeart/2008/layout/LinedList"/>
    <dgm:cxn modelId="{DD6C78A5-3E2C-48EA-924E-72F59A72B67F}" type="presParOf" srcId="{207199B7-DFAA-4911-B0E9-A9A4428AC651}" destId="{5216E71B-1D31-4E57-BECC-3BDCC3E69DA6}" srcOrd="0" destOrd="0" presId="urn:microsoft.com/office/officeart/2008/layout/LinedList"/>
    <dgm:cxn modelId="{D2720730-2747-44BB-9C80-04D33FE9985F}" type="presParOf" srcId="{207199B7-DFAA-4911-B0E9-A9A4428AC651}" destId="{1FA95725-2FEA-4F94-BA21-3186C77F0141}" srcOrd="1" destOrd="0" presId="urn:microsoft.com/office/officeart/2008/layout/LinedList"/>
    <dgm:cxn modelId="{63EADECA-6757-4679-B317-2B1E9F858559}" type="presParOf" srcId="{207199B7-DFAA-4911-B0E9-A9A4428AC651}" destId="{794F1D55-CA51-4DCD-AA12-2C81D3A691D9}" srcOrd="2" destOrd="0" presId="urn:microsoft.com/office/officeart/2008/layout/LinedList"/>
    <dgm:cxn modelId="{C7953BA5-CEF5-4788-9292-536721B574BA}" type="presParOf" srcId="{BDB4CF05-CADB-4854-A904-856DEB82101F}" destId="{BB72FEA5-D8DC-40DD-949A-BE1E9B87580E}" srcOrd="5" destOrd="0" presId="urn:microsoft.com/office/officeart/2008/layout/LinedList"/>
    <dgm:cxn modelId="{37D0C207-3386-446E-BE24-065D5DE21D3C}" type="presParOf" srcId="{BDB4CF05-CADB-4854-A904-856DEB82101F}" destId="{E81DA154-13E6-488A-B276-81F40B3CC60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Realizar Auditorías Archivísticas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endParaRPr lang="es-MX" sz="1000" dirty="0">
            <a:latin typeface="Candara" panose="020E0502030303020204" pitchFamily="34" charset="0"/>
          </a:endParaRPr>
        </a:p>
        <a:p>
          <a:pPr algn="just"/>
          <a:r>
            <a:rPr lang="es-MX" sz="4000" dirty="0">
              <a:latin typeface="Candara" panose="020E0502030303020204" pitchFamily="34" charset="0"/>
            </a:rPr>
            <a:t>Los órganos internos de control, contralorías o equivalentes de los sujetos obligados </a:t>
          </a:r>
          <a:r>
            <a:rPr lang="es-MX" sz="4000" b="1" dirty="0">
              <a:latin typeface="Candara" panose="020E0502030303020204" pitchFamily="34" charset="0"/>
            </a:rPr>
            <a:t>vigilarán el estricto cumplimiento de la presente Ley</a:t>
          </a:r>
          <a:r>
            <a:rPr lang="es-MX" sz="4000" dirty="0">
              <a:latin typeface="Candara" panose="020E0502030303020204" pitchFamily="34" charset="0"/>
            </a:rPr>
            <a:t>, de acuerdo con sus competencias e </a:t>
          </a:r>
          <a:r>
            <a:rPr lang="es-MX" sz="4000" b="1" dirty="0">
              <a:latin typeface="Candara" panose="020E0502030303020204" pitchFamily="34" charset="0"/>
            </a:rPr>
            <a:t>integrarán auditorías archivísticas en sus programas anuales de trabajo.</a:t>
          </a:r>
        </a:p>
        <a:p>
          <a:pPr algn="just"/>
          <a:endParaRPr lang="es-MX" sz="1000" dirty="0">
            <a:latin typeface="Candara" panose="020E0502030303020204" pitchFamily="34" charset="0"/>
          </a:endParaRPr>
        </a:p>
        <a:p>
          <a:pPr algn="r"/>
          <a:r>
            <a:rPr lang="es-MX" sz="2000" dirty="0">
              <a:latin typeface="Candara" panose="020E0502030303020204" pitchFamily="34" charset="0"/>
            </a:rPr>
            <a:t>Art.  13 segundo párrafo  Ley de Archivos del Estado </a:t>
          </a: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2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2" custScaleY="97533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1"/>
      <dgm:spPr/>
    </dgm:pt>
    <dgm:pt modelId="{30606032-150A-40C9-9CAB-1BD5AA8986FC}" type="pres">
      <dgm:prSet presAssocID="{11514406-AFB2-44EB-A50F-52AB49E75385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7FB2AB9-3260-436A-9370-9C94B1AD8A0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F869E19-0962-4FF7-8E08-4D971E10BAC0}">
      <dgm:prSet phldrT="[Texto]"/>
      <dgm:spPr/>
      <dgm:t>
        <a:bodyPr/>
        <a:lstStyle/>
        <a:p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Autoridades garantes responsables de proteger el derecho de acceso a la información pública</a:t>
          </a:r>
        </a:p>
      </dgm:t>
    </dgm:pt>
    <dgm:pt modelId="{6B177E60-1BB8-400A-8F5F-6DFC724081D3}" type="parTrans" cxnId="{5430EC0F-65A7-4A4F-8FD8-DC81603BB4C0}">
      <dgm:prSet/>
      <dgm:spPr/>
      <dgm:t>
        <a:bodyPr/>
        <a:lstStyle/>
        <a:p>
          <a:endParaRPr lang="es-MX"/>
        </a:p>
      </dgm:t>
    </dgm:pt>
    <dgm:pt modelId="{009FCE43-230B-4AA7-A2E7-47514620C905}" type="sibTrans" cxnId="{5430EC0F-65A7-4A4F-8FD8-DC81603BB4C0}">
      <dgm:prSet/>
      <dgm:spPr/>
      <dgm:t>
        <a:bodyPr/>
        <a:lstStyle/>
        <a:p>
          <a:endParaRPr lang="es-MX"/>
        </a:p>
      </dgm:t>
    </dgm:pt>
    <dgm:pt modelId="{11514406-AFB2-44EB-A50F-52AB49E75385}">
      <dgm:prSet phldrT="[Texto]" custT="1"/>
      <dgm:sp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endParaRPr lang="es-MX" sz="1000" dirty="0">
            <a:latin typeface="Candara" panose="020E0502030303020204" pitchFamily="34" charset="0"/>
          </a:endParaRPr>
        </a:p>
        <a:p>
          <a:pPr algn="just"/>
          <a:r>
            <a:rPr lang="es-MX" sz="36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Las </a:t>
          </a:r>
          <a:r>
            <a:rPr lang="es-MX" sz="36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contralorías</a:t>
          </a:r>
          <a:r>
            <a:rPr lang="es-MX" sz="36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u homólogos de los poderes Ejecutivo, Legislativo y Judicial, así como de los órganos constitucionales autónomos, </a:t>
          </a:r>
          <a:r>
            <a:rPr lang="es-MX" sz="36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serán las autoridades garantes, y estarán a cargo de la protección, en el ámbito de su competencia, de los derechos de acceso a la información pública y de protección de datos personales…</a:t>
          </a:r>
          <a:endParaRPr lang="es-MX" sz="3600" b="1" dirty="0">
            <a:latin typeface="Candara" panose="020E0502030303020204" pitchFamily="34" charset="0"/>
          </a:endParaRPr>
        </a:p>
        <a:p>
          <a:pPr algn="r"/>
          <a:endParaRPr lang="es-MX" sz="500" dirty="0">
            <a:latin typeface="Candara" panose="020E0502030303020204" pitchFamily="34" charset="0"/>
          </a:endParaRPr>
        </a:p>
        <a:p>
          <a:pPr algn="r"/>
          <a:r>
            <a:rPr lang="es-MX" sz="1800" dirty="0">
              <a:latin typeface="Candara" panose="020E0502030303020204" pitchFamily="34" charset="0"/>
            </a:rPr>
            <a:t>Art. 19 Fracción V último párrafo CPET</a:t>
          </a:r>
        </a:p>
        <a:p>
          <a:pPr algn="r"/>
          <a:r>
            <a:rPr lang="es-MX" sz="1800" dirty="0">
              <a:latin typeface="Candara" panose="020E0502030303020204" pitchFamily="34" charset="0"/>
            </a:rPr>
            <a:t>Artículo segundo transitorio segundo párrafo (reforma 30 de junio de 2025)</a:t>
          </a:r>
        </a:p>
        <a:p>
          <a:pPr algn="r"/>
          <a:endParaRPr lang="es-MX" sz="2500" dirty="0">
            <a:latin typeface="Candara" panose="020E0502030303020204" pitchFamily="34" charset="0"/>
          </a:endParaRPr>
        </a:p>
        <a:p>
          <a:pPr algn="r"/>
          <a:endParaRPr lang="es-MX" sz="2000" dirty="0">
            <a:latin typeface="Candara" panose="020E0502030303020204" pitchFamily="34" charset="0"/>
          </a:endParaRPr>
        </a:p>
      </dgm:t>
    </dgm:pt>
    <dgm:pt modelId="{1E499998-74E7-4665-AEEA-563A45E4BBDD}" type="parTrans" cxnId="{56782F6D-83C6-48FB-BD69-18474FF77789}">
      <dgm:prSet/>
      <dgm:spPr/>
      <dgm:t>
        <a:bodyPr/>
        <a:lstStyle/>
        <a:p>
          <a:endParaRPr lang="es-MX"/>
        </a:p>
      </dgm:t>
    </dgm:pt>
    <dgm:pt modelId="{60B89F18-3DD7-4571-B933-C5D1B8F6BE6E}" type="sibTrans" cxnId="{56782F6D-83C6-48FB-BD69-18474FF77789}">
      <dgm:prSet/>
      <dgm:spPr/>
      <dgm:t>
        <a:bodyPr/>
        <a:lstStyle/>
        <a:p>
          <a:endParaRPr lang="es-MX"/>
        </a:p>
      </dgm:t>
    </dgm:pt>
    <dgm:pt modelId="{7C332AC6-06BF-4EBB-BC57-5F13DE16D8B0}" type="pres">
      <dgm:prSet presAssocID="{47FB2AB9-3260-436A-9370-9C94B1AD8A06}" presName="vert0" presStyleCnt="0">
        <dgm:presLayoutVars>
          <dgm:dir/>
          <dgm:animOne val="branch"/>
          <dgm:animLvl val="lvl"/>
        </dgm:presLayoutVars>
      </dgm:prSet>
      <dgm:spPr/>
    </dgm:pt>
    <dgm:pt modelId="{E9922BCE-8C19-4219-8BF1-97783784542E}" type="pres">
      <dgm:prSet presAssocID="{DF869E19-0962-4FF7-8E08-4D971E10BAC0}" presName="thickLine" presStyleLbl="alignNode1" presStyleIdx="0" presStyleCnt="1"/>
      <dgm:spPr/>
    </dgm:pt>
    <dgm:pt modelId="{E7225619-9F7B-4F4A-B6D8-62B2074A007C}" type="pres">
      <dgm:prSet presAssocID="{DF869E19-0962-4FF7-8E08-4D971E10BAC0}" presName="horz1" presStyleCnt="0"/>
      <dgm:spPr/>
    </dgm:pt>
    <dgm:pt modelId="{6998E983-8547-4594-BC72-50722BAAC042}" type="pres">
      <dgm:prSet presAssocID="{DF869E19-0962-4FF7-8E08-4D971E10BAC0}" presName="tx1" presStyleLbl="revTx" presStyleIdx="0" presStyleCnt="2"/>
      <dgm:spPr/>
    </dgm:pt>
    <dgm:pt modelId="{BDB4CF05-CADB-4854-A904-856DEB82101F}" type="pres">
      <dgm:prSet presAssocID="{DF869E19-0962-4FF7-8E08-4D971E10BAC0}" presName="vert1" presStyleCnt="0"/>
      <dgm:spPr/>
    </dgm:pt>
    <dgm:pt modelId="{8220D4DB-F491-48A1-861E-217A95095142}" type="pres">
      <dgm:prSet presAssocID="{11514406-AFB2-44EB-A50F-52AB49E75385}" presName="vertSpace2a" presStyleCnt="0"/>
      <dgm:spPr/>
    </dgm:pt>
    <dgm:pt modelId="{5598349C-4B02-4381-A804-F1C7FBEA08B4}" type="pres">
      <dgm:prSet presAssocID="{11514406-AFB2-44EB-A50F-52AB49E75385}" presName="horz2" presStyleCnt="0"/>
      <dgm:spPr/>
    </dgm:pt>
    <dgm:pt modelId="{FD9BE597-8BCA-4F93-8378-B585D79F2FE5}" type="pres">
      <dgm:prSet presAssocID="{11514406-AFB2-44EB-A50F-52AB49E75385}" presName="horzSpace2" presStyleCnt="0"/>
      <dgm:spPr/>
    </dgm:pt>
    <dgm:pt modelId="{AACC8C43-500C-4C41-B139-AAF7D22E2308}" type="pres">
      <dgm:prSet presAssocID="{11514406-AFB2-44EB-A50F-52AB49E75385}" presName="tx2" presStyleLbl="revTx" presStyleIdx="1" presStyleCnt="2" custScaleY="97533"/>
      <dgm:spPr/>
    </dgm:pt>
    <dgm:pt modelId="{CF35249D-BBE5-41B1-98EE-18E2875168C1}" type="pres">
      <dgm:prSet presAssocID="{11514406-AFB2-44EB-A50F-52AB49E75385}" presName="vert2" presStyleCnt="0"/>
      <dgm:spPr/>
    </dgm:pt>
    <dgm:pt modelId="{7D30C23B-1F53-4155-BF9D-B959A0597978}" type="pres">
      <dgm:prSet presAssocID="{11514406-AFB2-44EB-A50F-52AB49E75385}" presName="thinLine2b" presStyleLbl="callout" presStyleIdx="0" presStyleCnt="1"/>
      <dgm:spPr/>
    </dgm:pt>
    <dgm:pt modelId="{30606032-150A-40C9-9CAB-1BD5AA8986FC}" type="pres">
      <dgm:prSet presAssocID="{11514406-AFB2-44EB-A50F-52AB49E75385}" presName="vertSpace2b" presStyleCnt="0"/>
      <dgm:spPr/>
    </dgm:pt>
  </dgm:ptLst>
  <dgm:cxnLst>
    <dgm:cxn modelId="{5430EC0F-65A7-4A4F-8FD8-DC81603BB4C0}" srcId="{47FB2AB9-3260-436A-9370-9C94B1AD8A06}" destId="{DF869E19-0962-4FF7-8E08-4D971E10BAC0}" srcOrd="0" destOrd="0" parTransId="{6B177E60-1BB8-400A-8F5F-6DFC724081D3}" sibTransId="{009FCE43-230B-4AA7-A2E7-47514620C905}"/>
    <dgm:cxn modelId="{70A2C620-8B2F-4B98-8A3D-675EDD3F2CFB}" type="presOf" srcId="{DF869E19-0962-4FF7-8E08-4D971E10BAC0}" destId="{6998E983-8547-4594-BC72-50722BAAC042}" srcOrd="0" destOrd="0" presId="urn:microsoft.com/office/officeart/2008/layout/LinedList"/>
    <dgm:cxn modelId="{691A952E-3CE5-4ABF-8661-8BAEB3176EA3}" type="presOf" srcId="{47FB2AB9-3260-436A-9370-9C94B1AD8A06}" destId="{7C332AC6-06BF-4EBB-BC57-5F13DE16D8B0}" srcOrd="0" destOrd="0" presId="urn:microsoft.com/office/officeart/2008/layout/LinedList"/>
    <dgm:cxn modelId="{902AB037-53C8-4AD5-8F5B-31820B3D7234}" type="presOf" srcId="{11514406-AFB2-44EB-A50F-52AB49E75385}" destId="{AACC8C43-500C-4C41-B139-AAF7D22E2308}" srcOrd="0" destOrd="0" presId="urn:microsoft.com/office/officeart/2008/layout/LinedList"/>
    <dgm:cxn modelId="{56782F6D-83C6-48FB-BD69-18474FF77789}" srcId="{DF869E19-0962-4FF7-8E08-4D971E10BAC0}" destId="{11514406-AFB2-44EB-A50F-52AB49E75385}" srcOrd="0" destOrd="0" parTransId="{1E499998-74E7-4665-AEEA-563A45E4BBDD}" sibTransId="{60B89F18-3DD7-4571-B933-C5D1B8F6BE6E}"/>
    <dgm:cxn modelId="{769645E5-9056-436C-BFFC-5594B4192EB1}" type="presParOf" srcId="{7C332AC6-06BF-4EBB-BC57-5F13DE16D8B0}" destId="{E9922BCE-8C19-4219-8BF1-97783784542E}" srcOrd="0" destOrd="0" presId="urn:microsoft.com/office/officeart/2008/layout/LinedList"/>
    <dgm:cxn modelId="{1E984F0F-361A-47D1-841E-67A004CD8D71}" type="presParOf" srcId="{7C332AC6-06BF-4EBB-BC57-5F13DE16D8B0}" destId="{E7225619-9F7B-4F4A-B6D8-62B2074A007C}" srcOrd="1" destOrd="0" presId="urn:microsoft.com/office/officeart/2008/layout/LinedList"/>
    <dgm:cxn modelId="{C0144FA2-3973-487C-BAEF-D47AFAED0010}" type="presParOf" srcId="{E7225619-9F7B-4F4A-B6D8-62B2074A007C}" destId="{6998E983-8547-4594-BC72-50722BAAC042}" srcOrd="0" destOrd="0" presId="urn:microsoft.com/office/officeart/2008/layout/LinedList"/>
    <dgm:cxn modelId="{06406D30-8B31-44E2-B79F-C00E72FCE8D3}" type="presParOf" srcId="{E7225619-9F7B-4F4A-B6D8-62B2074A007C}" destId="{BDB4CF05-CADB-4854-A904-856DEB82101F}" srcOrd="1" destOrd="0" presId="urn:microsoft.com/office/officeart/2008/layout/LinedList"/>
    <dgm:cxn modelId="{D300D03C-38C0-40F7-A065-6C781ECBC114}" type="presParOf" srcId="{BDB4CF05-CADB-4854-A904-856DEB82101F}" destId="{8220D4DB-F491-48A1-861E-217A95095142}" srcOrd="0" destOrd="0" presId="urn:microsoft.com/office/officeart/2008/layout/LinedList"/>
    <dgm:cxn modelId="{0E3CBB3D-69B1-4780-BD49-7120F561BA28}" type="presParOf" srcId="{BDB4CF05-CADB-4854-A904-856DEB82101F}" destId="{5598349C-4B02-4381-A804-F1C7FBEA08B4}" srcOrd="1" destOrd="0" presId="urn:microsoft.com/office/officeart/2008/layout/LinedList"/>
    <dgm:cxn modelId="{95D57274-B259-4EB2-B356-022E596A0FD6}" type="presParOf" srcId="{5598349C-4B02-4381-A804-F1C7FBEA08B4}" destId="{FD9BE597-8BCA-4F93-8378-B585D79F2FE5}" srcOrd="0" destOrd="0" presId="urn:microsoft.com/office/officeart/2008/layout/LinedList"/>
    <dgm:cxn modelId="{145B06A3-D24C-41B9-A10F-F44DACFD1170}" type="presParOf" srcId="{5598349C-4B02-4381-A804-F1C7FBEA08B4}" destId="{AACC8C43-500C-4C41-B139-AAF7D22E2308}" srcOrd="1" destOrd="0" presId="urn:microsoft.com/office/officeart/2008/layout/LinedList"/>
    <dgm:cxn modelId="{A0C26EDB-B53D-4F94-B372-7EF39A5E7E8E}" type="presParOf" srcId="{5598349C-4B02-4381-A804-F1C7FBEA08B4}" destId="{CF35249D-BBE5-41B1-98EE-18E2875168C1}" srcOrd="2" destOrd="0" presId="urn:microsoft.com/office/officeart/2008/layout/LinedList"/>
    <dgm:cxn modelId="{6DEC31EB-6AA9-4B9D-BB69-6A9B151C6E7A}" type="presParOf" srcId="{BDB4CF05-CADB-4854-A904-856DEB82101F}" destId="{7D30C23B-1F53-4155-BF9D-B959A0597978}" srcOrd="2" destOrd="0" presId="urn:microsoft.com/office/officeart/2008/layout/LinedList"/>
    <dgm:cxn modelId="{5ACF9160-9DCC-46B3-B421-1A7B6ECC7479}" type="presParOf" srcId="{BDB4CF05-CADB-4854-A904-856DEB82101F}" destId="{30606032-150A-40C9-9CAB-1BD5AA8986FC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CE982F-0FCB-47CC-B01F-99AF2783DFF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</dgm:pt>
    <dgm:pt modelId="{4D8D8DAC-00CF-4A16-A81C-6597FD8E7034}">
      <dgm:prSet custT="1"/>
      <dgm:spPr>
        <a:gradFill flip="none" rotWithShape="1">
          <a:gsLst>
            <a:gs pos="0">
              <a:schemeClr val="accent2">
                <a:lumMod val="67000"/>
              </a:schemeClr>
            </a:gs>
            <a:gs pos="21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</dgm:spPr>
      <dgm:t>
        <a:bodyPr/>
        <a:lstStyle/>
        <a:p>
          <a:r>
            <a:rPr lang="es-MX" sz="3000" b="1" dirty="0">
              <a:solidFill>
                <a:schemeClr val="tx1"/>
              </a:solidFill>
            </a:rPr>
            <a:t>Artículo 115 LGRA</a:t>
          </a:r>
        </a:p>
      </dgm:t>
    </dgm:pt>
    <dgm:pt modelId="{F5C3AA2A-58A0-4544-9DB4-CF2DD0C150C6}" type="parTrans" cxnId="{B3402C2F-044D-4245-8EE0-4C73DD91C5AC}">
      <dgm:prSet/>
      <dgm:spPr/>
      <dgm:t>
        <a:bodyPr/>
        <a:lstStyle/>
        <a:p>
          <a:endParaRPr lang="es-MX"/>
        </a:p>
      </dgm:t>
    </dgm:pt>
    <dgm:pt modelId="{0F517DFC-3DF7-41D1-898D-6B46A061606E}" type="sibTrans" cxnId="{B3402C2F-044D-4245-8EE0-4C73DD91C5AC}">
      <dgm:prSet/>
      <dgm:spPr/>
      <dgm:t>
        <a:bodyPr/>
        <a:lstStyle/>
        <a:p>
          <a:endParaRPr lang="es-MX"/>
        </a:p>
      </dgm:t>
    </dgm:pt>
    <dgm:pt modelId="{A73EB301-5418-4AEA-B25D-4475C40D136F}">
      <dgm:prSet/>
      <dgm:spPr>
        <a:solidFill>
          <a:schemeClr val="bg1">
            <a:lumMod val="95000"/>
          </a:schemeClr>
        </a:solidFill>
      </dgm:spPr>
      <dgm:t>
        <a:bodyPr/>
        <a:lstStyle/>
        <a:p>
          <a:pPr algn="just"/>
          <a:r>
            <a:rPr lang="es-MX" b="1" dirty="0">
              <a:latin typeface="Candara" panose="020E0502030303020204" pitchFamily="34" charset="0"/>
            </a:rPr>
            <a:t>La autoridad a quien se encomiende la substanciación y, en su caso, resolución del procedimiento de responsabilidad administrativa, deberá ser distinto de aquél o aquellos encargados de la investigación</a:t>
          </a:r>
          <a:r>
            <a:rPr lang="es-MX" dirty="0">
              <a:latin typeface="Candara" panose="020E0502030303020204" pitchFamily="34" charset="0"/>
            </a:rPr>
            <a:t>. Para tal efecto, las Secretarías, </a:t>
          </a:r>
          <a:r>
            <a:rPr lang="es-MX" b="1" dirty="0">
              <a:latin typeface="Candara" panose="020E0502030303020204" pitchFamily="34" charset="0"/>
            </a:rPr>
            <a:t>los Órganos internos de control</a:t>
          </a:r>
          <a:r>
            <a:rPr lang="es-MX" dirty="0">
              <a:latin typeface="Candara" panose="020E0502030303020204" pitchFamily="34" charset="0"/>
            </a:rPr>
            <a:t>, la Auditoría Superior, las entidades de fiscalización superior de las entidades federativas, así como las unidades de responsabilidades de las empresas productivas del Estado, </a:t>
          </a:r>
          <a:r>
            <a:rPr lang="es-MX" b="1" dirty="0">
              <a:latin typeface="Candara" panose="020E0502030303020204" pitchFamily="34" charset="0"/>
            </a:rPr>
            <a:t>contarán con la estructura orgánica necesaria para realizar las funciones correspondientes a las autoridades investigadoras y substanciadoras, y garantizarán la independencia entre ambas en el ejercicio de sus funciones.</a:t>
          </a:r>
        </a:p>
      </dgm:t>
    </dgm:pt>
    <dgm:pt modelId="{8F9F84B3-74EA-45D6-9C6C-8BE052A214C8}" type="parTrans" cxnId="{67F42899-3367-4D79-B489-95A684A3D8D1}">
      <dgm:prSet/>
      <dgm:spPr/>
      <dgm:t>
        <a:bodyPr/>
        <a:lstStyle/>
        <a:p>
          <a:endParaRPr lang="es-MX"/>
        </a:p>
      </dgm:t>
    </dgm:pt>
    <dgm:pt modelId="{E87A45C0-0811-4369-B287-94FA6F9BC802}" type="sibTrans" cxnId="{67F42899-3367-4D79-B489-95A684A3D8D1}">
      <dgm:prSet/>
      <dgm:spPr/>
      <dgm:t>
        <a:bodyPr/>
        <a:lstStyle/>
        <a:p>
          <a:endParaRPr lang="es-MX"/>
        </a:p>
      </dgm:t>
    </dgm:pt>
    <dgm:pt modelId="{D19ACC96-9D31-4B7A-8F42-5B4306CA125E}" type="pres">
      <dgm:prSet presAssocID="{86CE982F-0FCB-47CC-B01F-99AF2783DFF7}" presName="Name0" presStyleCnt="0">
        <dgm:presLayoutVars>
          <dgm:dir/>
          <dgm:animLvl val="lvl"/>
          <dgm:resizeHandles val="exact"/>
        </dgm:presLayoutVars>
      </dgm:prSet>
      <dgm:spPr/>
    </dgm:pt>
    <dgm:pt modelId="{4D9F7BF8-94A8-4472-8761-7719F4D5C7DE}" type="pres">
      <dgm:prSet presAssocID="{4D8D8DAC-00CF-4A16-A81C-6597FD8E7034}" presName="composite" presStyleCnt="0"/>
      <dgm:spPr/>
    </dgm:pt>
    <dgm:pt modelId="{2D9C2122-89FF-45DC-97DA-C6BAB4827DB4}" type="pres">
      <dgm:prSet presAssocID="{4D8D8DAC-00CF-4A16-A81C-6597FD8E7034}" presName="parTx" presStyleLbl="alignNode1" presStyleIdx="0" presStyleCnt="1" custLinFactNeighborX="7426" custLinFactNeighborY="8987">
        <dgm:presLayoutVars>
          <dgm:chMax val="0"/>
          <dgm:chPref val="0"/>
          <dgm:bulletEnabled val="1"/>
        </dgm:presLayoutVars>
      </dgm:prSet>
      <dgm:spPr/>
    </dgm:pt>
    <dgm:pt modelId="{CE9A2E99-8E72-448A-BDF1-1ABDC585A8CF}" type="pres">
      <dgm:prSet presAssocID="{4D8D8DAC-00CF-4A16-A81C-6597FD8E7034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B3402C2F-044D-4245-8EE0-4C73DD91C5AC}" srcId="{86CE982F-0FCB-47CC-B01F-99AF2783DFF7}" destId="{4D8D8DAC-00CF-4A16-A81C-6597FD8E7034}" srcOrd="0" destOrd="0" parTransId="{F5C3AA2A-58A0-4544-9DB4-CF2DD0C150C6}" sibTransId="{0F517DFC-3DF7-41D1-898D-6B46A061606E}"/>
    <dgm:cxn modelId="{DA102A7E-6790-44A6-B291-97AA8E02B190}" type="presOf" srcId="{4D8D8DAC-00CF-4A16-A81C-6597FD8E7034}" destId="{2D9C2122-89FF-45DC-97DA-C6BAB4827DB4}" srcOrd="0" destOrd="0" presId="urn:microsoft.com/office/officeart/2005/8/layout/hList1"/>
    <dgm:cxn modelId="{FBFE448D-6443-4986-B3DE-999260BD76EC}" type="presOf" srcId="{86CE982F-0FCB-47CC-B01F-99AF2783DFF7}" destId="{D19ACC96-9D31-4B7A-8F42-5B4306CA125E}" srcOrd="0" destOrd="0" presId="urn:microsoft.com/office/officeart/2005/8/layout/hList1"/>
    <dgm:cxn modelId="{67F42899-3367-4D79-B489-95A684A3D8D1}" srcId="{4D8D8DAC-00CF-4A16-A81C-6597FD8E7034}" destId="{A73EB301-5418-4AEA-B25D-4475C40D136F}" srcOrd="0" destOrd="0" parTransId="{8F9F84B3-74EA-45D6-9C6C-8BE052A214C8}" sibTransId="{E87A45C0-0811-4369-B287-94FA6F9BC802}"/>
    <dgm:cxn modelId="{FF6F10EF-DB31-4A9C-85D5-83317C3FD2A3}" type="presOf" srcId="{A73EB301-5418-4AEA-B25D-4475C40D136F}" destId="{CE9A2E99-8E72-448A-BDF1-1ABDC585A8CF}" srcOrd="0" destOrd="0" presId="urn:microsoft.com/office/officeart/2005/8/layout/hList1"/>
    <dgm:cxn modelId="{967EF53E-FDA1-49C8-B5DB-FE06689A3DA8}" type="presParOf" srcId="{D19ACC96-9D31-4B7A-8F42-5B4306CA125E}" destId="{4D9F7BF8-94A8-4472-8761-7719F4D5C7DE}" srcOrd="0" destOrd="0" presId="urn:microsoft.com/office/officeart/2005/8/layout/hList1"/>
    <dgm:cxn modelId="{7FC516D0-F189-4091-BA9C-34EC98CE1F5E}" type="presParOf" srcId="{4D9F7BF8-94A8-4472-8761-7719F4D5C7DE}" destId="{2D9C2122-89FF-45DC-97DA-C6BAB4827DB4}" srcOrd="0" destOrd="0" presId="urn:microsoft.com/office/officeart/2005/8/layout/hList1"/>
    <dgm:cxn modelId="{7FCCA33E-B9C4-448C-A726-31F276BBA5A3}" type="presParOf" srcId="{4D9F7BF8-94A8-4472-8761-7719F4D5C7DE}" destId="{CE9A2E99-8E72-448A-BDF1-1ABDC585A8C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AB72EB-4083-4271-AB2B-DDDBD1B2B4A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MX"/>
        </a:p>
      </dgm:t>
    </dgm:pt>
    <dgm:pt modelId="{9709EB08-10D5-40EA-8CFC-B95208D7197F}">
      <dgm:prSet phldrT="[Texto]"/>
      <dgm:spPr>
        <a:solidFill>
          <a:schemeClr val="accent1">
            <a:lumMod val="50000"/>
            <a:alpha val="80000"/>
          </a:schemeClr>
        </a:solidFill>
      </dgm:spPr>
      <dgm:t>
        <a:bodyPr/>
        <a:lstStyle/>
        <a:p>
          <a:r>
            <a:rPr lang="es-MX" dirty="0">
              <a:solidFill>
                <a:schemeClr val="bg1"/>
              </a:solidFill>
            </a:rPr>
            <a:t>Art. 3 LGRA</a:t>
          </a:r>
        </a:p>
      </dgm:t>
    </dgm:pt>
    <dgm:pt modelId="{BAFCFF42-78DF-4B85-9F5B-FD9FE86E9568}" type="parTrans" cxnId="{21F06120-2C40-4CD3-8F4A-E9017FEAEC6D}">
      <dgm:prSet/>
      <dgm:spPr/>
      <dgm:t>
        <a:bodyPr/>
        <a:lstStyle/>
        <a:p>
          <a:endParaRPr lang="es-MX"/>
        </a:p>
      </dgm:t>
    </dgm:pt>
    <dgm:pt modelId="{BD72DC1E-1308-4E3C-8DFE-F4CA98E1C45A}" type="sibTrans" cxnId="{21F06120-2C40-4CD3-8F4A-E9017FEAEC6D}">
      <dgm:prSet/>
      <dgm:spPr/>
      <dgm:t>
        <a:bodyPr/>
        <a:lstStyle/>
        <a:p>
          <a:endParaRPr lang="es-MX"/>
        </a:p>
      </dgm:t>
    </dgm:pt>
    <dgm:pt modelId="{97E9C252-3948-4657-97B5-805FD7D3ED5C}">
      <dgm:prSet phldrT="[Texto]" custT="1"/>
      <dgm:spPr>
        <a:solidFill>
          <a:schemeClr val="tx2">
            <a:lumMod val="20000"/>
            <a:lumOff val="80000"/>
            <a:alpha val="70000"/>
          </a:schemeClr>
        </a:solidFill>
      </dgm:spPr>
      <dgm:t>
        <a:bodyPr/>
        <a:lstStyle/>
        <a:p>
          <a:pPr algn="just"/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II.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Autoridad investigadora: La autoridad 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en los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Órganos internos de control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,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encargada de la investigación de Faltas administrativas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;</a:t>
          </a:r>
        </a:p>
      </dgm:t>
    </dgm:pt>
    <dgm:pt modelId="{D3E2BF6E-399F-431D-A50E-E143BC84624E}" type="parTrans" cxnId="{B5623835-F67B-434E-8010-88F1B506F1EB}">
      <dgm:prSet/>
      <dgm:spPr/>
      <dgm:t>
        <a:bodyPr/>
        <a:lstStyle/>
        <a:p>
          <a:endParaRPr lang="es-MX"/>
        </a:p>
      </dgm:t>
    </dgm:pt>
    <dgm:pt modelId="{4D95A0AD-3FD1-400A-A6EF-65E87535CDD4}" type="sibTrans" cxnId="{B5623835-F67B-434E-8010-88F1B506F1EB}">
      <dgm:prSet/>
      <dgm:spPr/>
      <dgm:t>
        <a:bodyPr/>
        <a:lstStyle/>
        <a:p>
          <a:endParaRPr lang="es-MX"/>
        </a:p>
      </dgm:t>
    </dgm:pt>
    <dgm:pt modelId="{862DF143-B634-4BF9-8347-E1767D667EC0}">
      <dgm:prSet phldrT="[Texto]" custT="1"/>
      <dgm:spPr>
        <a:solidFill>
          <a:schemeClr val="tx2">
            <a:lumMod val="60000"/>
            <a:lumOff val="40000"/>
            <a:alpha val="70000"/>
          </a:schemeClr>
        </a:solidFill>
      </dgm:spPr>
      <dgm:t>
        <a:bodyPr/>
        <a:lstStyle/>
        <a:p>
          <a:pPr algn="just"/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III.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Autoridad substanciadora: La autoridad en 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los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Órganos internos de control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, en el ámbito de su competencia,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dirigen y conducen el procedimiento de responsabilidades administrativas desde la admisión del Informe de presunta responsabilidad administrativa y hasta la conclusión de la audiencia inicial. </a:t>
          </a:r>
          <a:r>
            <a:rPr lang="es-MX" sz="2000" b="1" u="sng" dirty="0">
              <a:solidFill>
                <a:schemeClr val="tx1"/>
              </a:solidFill>
              <a:latin typeface="Candara" panose="020E0502030303020204" pitchFamily="34" charset="0"/>
            </a:rPr>
            <a:t>La función de la Autoridad substanciadora, en ningún caso podrá ser ejercida por una Autoridad investigadora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;</a:t>
          </a:r>
        </a:p>
      </dgm:t>
    </dgm:pt>
    <dgm:pt modelId="{EDBE3DE4-C90C-418F-B037-0E22F5CD7DAC}" type="parTrans" cxnId="{BD7BD521-0A31-4657-878B-3F778D2F7835}">
      <dgm:prSet/>
      <dgm:spPr/>
      <dgm:t>
        <a:bodyPr/>
        <a:lstStyle/>
        <a:p>
          <a:endParaRPr lang="es-MX"/>
        </a:p>
      </dgm:t>
    </dgm:pt>
    <dgm:pt modelId="{FF49B255-F834-4AA7-9CF8-4943661D50B6}" type="sibTrans" cxnId="{BD7BD521-0A31-4657-878B-3F778D2F7835}">
      <dgm:prSet/>
      <dgm:spPr/>
      <dgm:t>
        <a:bodyPr/>
        <a:lstStyle/>
        <a:p>
          <a:endParaRPr lang="es-MX"/>
        </a:p>
      </dgm:t>
    </dgm:pt>
    <dgm:pt modelId="{26193967-9278-4D03-A0BD-28FA3D0A2B92}">
      <dgm:prSet custT="1"/>
      <dgm:spPr>
        <a:solidFill>
          <a:schemeClr val="tx2">
            <a:lumMod val="40000"/>
            <a:lumOff val="60000"/>
            <a:alpha val="70000"/>
          </a:schemeClr>
        </a:solidFill>
      </dgm:spPr>
      <dgm:t>
        <a:bodyPr/>
        <a:lstStyle/>
        <a:p>
          <a:pPr algn="just"/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IV.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Autoridad resolutora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: Tratándose de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Faltas administrativas no graves 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lo será la unidad de responsabilidades administrativas o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el servidor público asignado en los Órganos internos de control. 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Para las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Faltas administrativas graves</a:t>
          </a:r>
          <a:r>
            <a:rPr lang="es-MX" sz="2000" dirty="0">
              <a:solidFill>
                <a:schemeClr val="tx1"/>
              </a:solidFill>
              <a:latin typeface="Candara" panose="020E0502030303020204" pitchFamily="34" charset="0"/>
            </a:rPr>
            <a:t>, así como para las Faltas de particulares, </a:t>
          </a:r>
          <a:r>
            <a:rPr lang="es-MX" sz="2000" b="1" dirty="0">
              <a:solidFill>
                <a:schemeClr val="tx1"/>
              </a:solidFill>
              <a:latin typeface="Candara" panose="020E0502030303020204" pitchFamily="34" charset="0"/>
            </a:rPr>
            <a:t>lo será el Tribunal competente;</a:t>
          </a:r>
        </a:p>
      </dgm:t>
    </dgm:pt>
    <dgm:pt modelId="{78C6E5B6-518B-4B36-AC2B-5DAF1BFDF1CF}" type="parTrans" cxnId="{486855EC-9E04-4C7A-B9EF-EDF8E8F09259}">
      <dgm:prSet/>
      <dgm:spPr/>
      <dgm:t>
        <a:bodyPr/>
        <a:lstStyle/>
        <a:p>
          <a:endParaRPr lang="es-MX"/>
        </a:p>
      </dgm:t>
    </dgm:pt>
    <dgm:pt modelId="{31FB8F56-DC03-459B-99F8-82261F50515E}" type="sibTrans" cxnId="{486855EC-9E04-4C7A-B9EF-EDF8E8F09259}">
      <dgm:prSet/>
      <dgm:spPr/>
      <dgm:t>
        <a:bodyPr/>
        <a:lstStyle/>
        <a:p>
          <a:endParaRPr lang="es-MX"/>
        </a:p>
      </dgm:t>
    </dgm:pt>
    <dgm:pt modelId="{2EF3A766-6E35-43AE-BCE9-867E5732B2ED}" type="pres">
      <dgm:prSet presAssocID="{12AB72EB-4083-4271-AB2B-DDDBD1B2B4A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3BBFE71-E555-4346-A470-E19F6C7A8132}" type="pres">
      <dgm:prSet presAssocID="{9709EB08-10D5-40EA-8CFC-B95208D7197F}" presName="root1" presStyleCnt="0"/>
      <dgm:spPr/>
    </dgm:pt>
    <dgm:pt modelId="{41AE24FC-10C3-451B-BBDC-A01FD4B2D59B}" type="pres">
      <dgm:prSet presAssocID="{9709EB08-10D5-40EA-8CFC-B95208D7197F}" presName="LevelOneTextNode" presStyleLbl="node0" presStyleIdx="0" presStyleCnt="1" custScaleY="90970">
        <dgm:presLayoutVars>
          <dgm:chPref val="3"/>
        </dgm:presLayoutVars>
      </dgm:prSet>
      <dgm:spPr/>
    </dgm:pt>
    <dgm:pt modelId="{2F5C26AB-8701-436A-8CB6-960775E36925}" type="pres">
      <dgm:prSet presAssocID="{9709EB08-10D5-40EA-8CFC-B95208D7197F}" presName="level2hierChild" presStyleCnt="0"/>
      <dgm:spPr/>
    </dgm:pt>
    <dgm:pt modelId="{7BD3CCB6-94F0-4D03-AE00-F31D89D7935E}" type="pres">
      <dgm:prSet presAssocID="{D3E2BF6E-399F-431D-A50E-E143BC84624E}" presName="conn2-1" presStyleLbl="parChTrans1D2" presStyleIdx="0" presStyleCnt="3"/>
      <dgm:spPr/>
    </dgm:pt>
    <dgm:pt modelId="{D5FA7D44-43F8-43F1-977B-A494972DC084}" type="pres">
      <dgm:prSet presAssocID="{D3E2BF6E-399F-431D-A50E-E143BC84624E}" presName="connTx" presStyleLbl="parChTrans1D2" presStyleIdx="0" presStyleCnt="3"/>
      <dgm:spPr/>
    </dgm:pt>
    <dgm:pt modelId="{D5F2F14F-F798-4A29-BEF3-1F0B8CB6AD6C}" type="pres">
      <dgm:prSet presAssocID="{97E9C252-3948-4657-97B5-805FD7D3ED5C}" presName="root2" presStyleCnt="0"/>
      <dgm:spPr/>
    </dgm:pt>
    <dgm:pt modelId="{CD0C4BC6-C07D-440E-A288-D6B62CA39642}" type="pres">
      <dgm:prSet presAssocID="{97E9C252-3948-4657-97B5-805FD7D3ED5C}" presName="LevelTwoTextNode" presStyleLbl="node2" presStyleIdx="0" presStyleCnt="3" custScaleX="326117" custScaleY="181794">
        <dgm:presLayoutVars>
          <dgm:chPref val="3"/>
        </dgm:presLayoutVars>
      </dgm:prSet>
      <dgm:spPr/>
    </dgm:pt>
    <dgm:pt modelId="{A99B3A24-593F-469F-BF3D-68053DED73B5}" type="pres">
      <dgm:prSet presAssocID="{97E9C252-3948-4657-97B5-805FD7D3ED5C}" presName="level3hierChild" presStyleCnt="0"/>
      <dgm:spPr/>
    </dgm:pt>
    <dgm:pt modelId="{1F9A7B11-36C0-4F42-A116-696AFE4A5BCA}" type="pres">
      <dgm:prSet presAssocID="{EDBE3DE4-C90C-418F-B037-0E22F5CD7DAC}" presName="conn2-1" presStyleLbl="parChTrans1D2" presStyleIdx="1" presStyleCnt="3"/>
      <dgm:spPr/>
    </dgm:pt>
    <dgm:pt modelId="{93798D8E-5B47-40EF-8EB4-66E0BB108898}" type="pres">
      <dgm:prSet presAssocID="{EDBE3DE4-C90C-418F-B037-0E22F5CD7DAC}" presName="connTx" presStyleLbl="parChTrans1D2" presStyleIdx="1" presStyleCnt="3"/>
      <dgm:spPr/>
    </dgm:pt>
    <dgm:pt modelId="{43BE7EED-717D-47CB-A015-411103DE3F64}" type="pres">
      <dgm:prSet presAssocID="{862DF143-B634-4BF9-8347-E1767D667EC0}" presName="root2" presStyleCnt="0"/>
      <dgm:spPr/>
    </dgm:pt>
    <dgm:pt modelId="{A4050EA4-A930-45ED-8DBB-6D27C174F143}" type="pres">
      <dgm:prSet presAssocID="{862DF143-B634-4BF9-8347-E1767D667EC0}" presName="LevelTwoTextNode" presStyleLbl="node2" presStyleIdx="1" presStyleCnt="3" custScaleX="327389" custScaleY="193069">
        <dgm:presLayoutVars>
          <dgm:chPref val="3"/>
        </dgm:presLayoutVars>
      </dgm:prSet>
      <dgm:spPr/>
    </dgm:pt>
    <dgm:pt modelId="{020D1952-3C04-4490-9015-5F4A26DBC8BF}" type="pres">
      <dgm:prSet presAssocID="{862DF143-B634-4BF9-8347-E1767D667EC0}" presName="level3hierChild" presStyleCnt="0"/>
      <dgm:spPr/>
    </dgm:pt>
    <dgm:pt modelId="{4596EF42-CE0B-40E4-A6F7-DD77C38F2CA2}" type="pres">
      <dgm:prSet presAssocID="{78C6E5B6-518B-4B36-AC2B-5DAF1BFDF1CF}" presName="conn2-1" presStyleLbl="parChTrans1D2" presStyleIdx="2" presStyleCnt="3"/>
      <dgm:spPr/>
    </dgm:pt>
    <dgm:pt modelId="{6A9CCDA3-790F-45F4-8CCE-BE1111F92D86}" type="pres">
      <dgm:prSet presAssocID="{78C6E5B6-518B-4B36-AC2B-5DAF1BFDF1CF}" presName="connTx" presStyleLbl="parChTrans1D2" presStyleIdx="2" presStyleCnt="3"/>
      <dgm:spPr/>
    </dgm:pt>
    <dgm:pt modelId="{630DD009-A89C-458B-8E52-7A829135DD37}" type="pres">
      <dgm:prSet presAssocID="{26193967-9278-4D03-A0BD-28FA3D0A2B92}" presName="root2" presStyleCnt="0"/>
      <dgm:spPr/>
    </dgm:pt>
    <dgm:pt modelId="{7BD5347C-69EB-46B9-B1B9-6E0145696315}" type="pres">
      <dgm:prSet presAssocID="{26193967-9278-4D03-A0BD-28FA3D0A2B92}" presName="LevelTwoTextNode" presStyleLbl="node2" presStyleIdx="2" presStyleCnt="3" custScaleX="329935" custScaleY="204835">
        <dgm:presLayoutVars>
          <dgm:chPref val="3"/>
        </dgm:presLayoutVars>
      </dgm:prSet>
      <dgm:spPr/>
    </dgm:pt>
    <dgm:pt modelId="{4DA7F251-DD85-4E43-88FC-A23998C54AE2}" type="pres">
      <dgm:prSet presAssocID="{26193967-9278-4D03-A0BD-28FA3D0A2B92}" presName="level3hierChild" presStyleCnt="0"/>
      <dgm:spPr/>
    </dgm:pt>
  </dgm:ptLst>
  <dgm:cxnLst>
    <dgm:cxn modelId="{21F06120-2C40-4CD3-8F4A-E9017FEAEC6D}" srcId="{12AB72EB-4083-4271-AB2B-DDDBD1B2B4AE}" destId="{9709EB08-10D5-40EA-8CFC-B95208D7197F}" srcOrd="0" destOrd="0" parTransId="{BAFCFF42-78DF-4B85-9F5B-FD9FE86E9568}" sibTransId="{BD72DC1E-1308-4E3C-8DFE-F4CA98E1C45A}"/>
    <dgm:cxn modelId="{BD7BD521-0A31-4657-878B-3F778D2F7835}" srcId="{9709EB08-10D5-40EA-8CFC-B95208D7197F}" destId="{862DF143-B634-4BF9-8347-E1767D667EC0}" srcOrd="1" destOrd="0" parTransId="{EDBE3DE4-C90C-418F-B037-0E22F5CD7DAC}" sibTransId="{FF49B255-F834-4AA7-9CF8-4943661D50B6}"/>
    <dgm:cxn modelId="{88488E28-F492-4E5E-A21D-5F954FB2585C}" type="presOf" srcId="{D3E2BF6E-399F-431D-A50E-E143BC84624E}" destId="{7BD3CCB6-94F0-4D03-AE00-F31D89D7935E}" srcOrd="0" destOrd="0" presId="urn:microsoft.com/office/officeart/2008/layout/HorizontalMultiLevelHierarchy"/>
    <dgm:cxn modelId="{B5623835-F67B-434E-8010-88F1B506F1EB}" srcId="{9709EB08-10D5-40EA-8CFC-B95208D7197F}" destId="{97E9C252-3948-4657-97B5-805FD7D3ED5C}" srcOrd="0" destOrd="0" parTransId="{D3E2BF6E-399F-431D-A50E-E143BC84624E}" sibTransId="{4D95A0AD-3FD1-400A-A6EF-65E87535CDD4}"/>
    <dgm:cxn modelId="{25DECC46-BA0B-487B-8BF7-2928DDE8E6BA}" type="presOf" srcId="{78C6E5B6-518B-4B36-AC2B-5DAF1BFDF1CF}" destId="{6A9CCDA3-790F-45F4-8CCE-BE1111F92D86}" srcOrd="1" destOrd="0" presId="urn:microsoft.com/office/officeart/2008/layout/HorizontalMultiLevelHierarchy"/>
    <dgm:cxn modelId="{BE69EE4D-BE99-4458-B150-2FB0452ED017}" type="presOf" srcId="{862DF143-B634-4BF9-8347-E1767D667EC0}" destId="{A4050EA4-A930-45ED-8DBB-6D27C174F143}" srcOrd="0" destOrd="0" presId="urn:microsoft.com/office/officeart/2008/layout/HorizontalMultiLevelHierarchy"/>
    <dgm:cxn modelId="{B76D195A-124D-4B4A-9085-CF23A189F389}" type="presOf" srcId="{EDBE3DE4-C90C-418F-B037-0E22F5CD7DAC}" destId="{93798D8E-5B47-40EF-8EB4-66E0BB108898}" srcOrd="1" destOrd="0" presId="urn:microsoft.com/office/officeart/2008/layout/HorizontalMultiLevelHierarchy"/>
    <dgm:cxn modelId="{8C0774B0-F510-4409-9A82-EB9694C78E1C}" type="presOf" srcId="{26193967-9278-4D03-A0BD-28FA3D0A2B92}" destId="{7BD5347C-69EB-46B9-B1B9-6E0145696315}" srcOrd="0" destOrd="0" presId="urn:microsoft.com/office/officeart/2008/layout/HorizontalMultiLevelHierarchy"/>
    <dgm:cxn modelId="{4AED6DB4-06C0-42C4-BE8E-F794F82AE0B8}" type="presOf" srcId="{D3E2BF6E-399F-431D-A50E-E143BC84624E}" destId="{D5FA7D44-43F8-43F1-977B-A494972DC084}" srcOrd="1" destOrd="0" presId="urn:microsoft.com/office/officeart/2008/layout/HorizontalMultiLevelHierarchy"/>
    <dgm:cxn modelId="{D1F56BC7-EA14-495B-B7A1-2062200CF637}" type="presOf" srcId="{9709EB08-10D5-40EA-8CFC-B95208D7197F}" destId="{41AE24FC-10C3-451B-BBDC-A01FD4B2D59B}" srcOrd="0" destOrd="0" presId="urn:microsoft.com/office/officeart/2008/layout/HorizontalMultiLevelHierarchy"/>
    <dgm:cxn modelId="{BB9A67EC-0A59-4255-97D7-EFFF6FC36C80}" type="presOf" srcId="{12AB72EB-4083-4271-AB2B-DDDBD1B2B4AE}" destId="{2EF3A766-6E35-43AE-BCE9-867E5732B2ED}" srcOrd="0" destOrd="0" presId="urn:microsoft.com/office/officeart/2008/layout/HorizontalMultiLevelHierarchy"/>
    <dgm:cxn modelId="{486855EC-9E04-4C7A-B9EF-EDF8E8F09259}" srcId="{9709EB08-10D5-40EA-8CFC-B95208D7197F}" destId="{26193967-9278-4D03-A0BD-28FA3D0A2B92}" srcOrd="2" destOrd="0" parTransId="{78C6E5B6-518B-4B36-AC2B-5DAF1BFDF1CF}" sibTransId="{31FB8F56-DC03-459B-99F8-82261F50515E}"/>
    <dgm:cxn modelId="{16C95DEF-E9CD-46EC-ACFB-A8255C0E6CA1}" type="presOf" srcId="{EDBE3DE4-C90C-418F-B037-0E22F5CD7DAC}" destId="{1F9A7B11-36C0-4F42-A116-696AFE4A5BCA}" srcOrd="0" destOrd="0" presId="urn:microsoft.com/office/officeart/2008/layout/HorizontalMultiLevelHierarchy"/>
    <dgm:cxn modelId="{53D278EF-CE0A-43D1-94AD-DAF01D93F588}" type="presOf" srcId="{97E9C252-3948-4657-97B5-805FD7D3ED5C}" destId="{CD0C4BC6-C07D-440E-A288-D6B62CA39642}" srcOrd="0" destOrd="0" presId="urn:microsoft.com/office/officeart/2008/layout/HorizontalMultiLevelHierarchy"/>
    <dgm:cxn modelId="{5FCD96F4-0B95-4494-B891-A62C341E46DD}" type="presOf" srcId="{78C6E5B6-518B-4B36-AC2B-5DAF1BFDF1CF}" destId="{4596EF42-CE0B-40E4-A6F7-DD77C38F2CA2}" srcOrd="0" destOrd="0" presId="urn:microsoft.com/office/officeart/2008/layout/HorizontalMultiLevelHierarchy"/>
    <dgm:cxn modelId="{C145E4FA-1A13-4B1C-A54F-80F86E3BD527}" type="presParOf" srcId="{2EF3A766-6E35-43AE-BCE9-867E5732B2ED}" destId="{83BBFE71-E555-4346-A470-E19F6C7A8132}" srcOrd="0" destOrd="0" presId="urn:microsoft.com/office/officeart/2008/layout/HorizontalMultiLevelHierarchy"/>
    <dgm:cxn modelId="{9D06B10C-96F1-47C9-ACCF-2AA445135CAC}" type="presParOf" srcId="{83BBFE71-E555-4346-A470-E19F6C7A8132}" destId="{41AE24FC-10C3-451B-BBDC-A01FD4B2D59B}" srcOrd="0" destOrd="0" presId="urn:microsoft.com/office/officeart/2008/layout/HorizontalMultiLevelHierarchy"/>
    <dgm:cxn modelId="{AC46AEC6-3041-4558-9CCD-F7788B739D73}" type="presParOf" srcId="{83BBFE71-E555-4346-A470-E19F6C7A8132}" destId="{2F5C26AB-8701-436A-8CB6-960775E36925}" srcOrd="1" destOrd="0" presId="urn:microsoft.com/office/officeart/2008/layout/HorizontalMultiLevelHierarchy"/>
    <dgm:cxn modelId="{42B76528-09B4-4298-B9D2-0943A873FFE0}" type="presParOf" srcId="{2F5C26AB-8701-436A-8CB6-960775E36925}" destId="{7BD3CCB6-94F0-4D03-AE00-F31D89D7935E}" srcOrd="0" destOrd="0" presId="urn:microsoft.com/office/officeart/2008/layout/HorizontalMultiLevelHierarchy"/>
    <dgm:cxn modelId="{332FBD47-6CF4-4CAB-9CF4-924EC133D3CE}" type="presParOf" srcId="{7BD3CCB6-94F0-4D03-AE00-F31D89D7935E}" destId="{D5FA7D44-43F8-43F1-977B-A494972DC084}" srcOrd="0" destOrd="0" presId="urn:microsoft.com/office/officeart/2008/layout/HorizontalMultiLevelHierarchy"/>
    <dgm:cxn modelId="{51D485B5-302C-42C6-AFF1-55D57D9EA5FA}" type="presParOf" srcId="{2F5C26AB-8701-436A-8CB6-960775E36925}" destId="{D5F2F14F-F798-4A29-BEF3-1F0B8CB6AD6C}" srcOrd="1" destOrd="0" presId="urn:microsoft.com/office/officeart/2008/layout/HorizontalMultiLevelHierarchy"/>
    <dgm:cxn modelId="{A4EB989E-2B1E-4EF4-9BE6-BF61A9E85BE6}" type="presParOf" srcId="{D5F2F14F-F798-4A29-BEF3-1F0B8CB6AD6C}" destId="{CD0C4BC6-C07D-440E-A288-D6B62CA39642}" srcOrd="0" destOrd="0" presId="urn:microsoft.com/office/officeart/2008/layout/HorizontalMultiLevelHierarchy"/>
    <dgm:cxn modelId="{2718AFDA-E376-4E59-A432-D15CE127ADDC}" type="presParOf" srcId="{D5F2F14F-F798-4A29-BEF3-1F0B8CB6AD6C}" destId="{A99B3A24-593F-469F-BF3D-68053DED73B5}" srcOrd="1" destOrd="0" presId="urn:microsoft.com/office/officeart/2008/layout/HorizontalMultiLevelHierarchy"/>
    <dgm:cxn modelId="{D001E9B1-3A52-456A-8FF2-40D5D7423FF3}" type="presParOf" srcId="{2F5C26AB-8701-436A-8CB6-960775E36925}" destId="{1F9A7B11-36C0-4F42-A116-696AFE4A5BCA}" srcOrd="2" destOrd="0" presId="urn:microsoft.com/office/officeart/2008/layout/HorizontalMultiLevelHierarchy"/>
    <dgm:cxn modelId="{511EC78C-FF4F-4653-8809-DCE8E97E566E}" type="presParOf" srcId="{1F9A7B11-36C0-4F42-A116-696AFE4A5BCA}" destId="{93798D8E-5B47-40EF-8EB4-66E0BB108898}" srcOrd="0" destOrd="0" presId="urn:microsoft.com/office/officeart/2008/layout/HorizontalMultiLevelHierarchy"/>
    <dgm:cxn modelId="{EAD5C2EA-0F71-4B74-8C9C-D3DFCBDF100C}" type="presParOf" srcId="{2F5C26AB-8701-436A-8CB6-960775E36925}" destId="{43BE7EED-717D-47CB-A015-411103DE3F64}" srcOrd="3" destOrd="0" presId="urn:microsoft.com/office/officeart/2008/layout/HorizontalMultiLevelHierarchy"/>
    <dgm:cxn modelId="{7C32E5CA-8CF3-4C92-B7EF-9BC1940B3A7B}" type="presParOf" srcId="{43BE7EED-717D-47CB-A015-411103DE3F64}" destId="{A4050EA4-A930-45ED-8DBB-6D27C174F143}" srcOrd="0" destOrd="0" presId="urn:microsoft.com/office/officeart/2008/layout/HorizontalMultiLevelHierarchy"/>
    <dgm:cxn modelId="{16192BD2-76C1-4235-B051-0FD790A07638}" type="presParOf" srcId="{43BE7EED-717D-47CB-A015-411103DE3F64}" destId="{020D1952-3C04-4490-9015-5F4A26DBC8BF}" srcOrd="1" destOrd="0" presId="urn:microsoft.com/office/officeart/2008/layout/HorizontalMultiLevelHierarchy"/>
    <dgm:cxn modelId="{F6D97AE0-2E21-4DDB-AAE4-89C5D3322AF6}" type="presParOf" srcId="{2F5C26AB-8701-436A-8CB6-960775E36925}" destId="{4596EF42-CE0B-40E4-A6F7-DD77C38F2CA2}" srcOrd="4" destOrd="0" presId="urn:microsoft.com/office/officeart/2008/layout/HorizontalMultiLevelHierarchy"/>
    <dgm:cxn modelId="{15D9A96A-563A-42C6-9754-AAAA4BC7BF10}" type="presParOf" srcId="{4596EF42-CE0B-40E4-A6F7-DD77C38F2CA2}" destId="{6A9CCDA3-790F-45F4-8CCE-BE1111F92D86}" srcOrd="0" destOrd="0" presId="urn:microsoft.com/office/officeart/2008/layout/HorizontalMultiLevelHierarchy"/>
    <dgm:cxn modelId="{E5E9CDA2-FD50-41FC-BBCA-F4A364AF4AA6}" type="presParOf" srcId="{2F5C26AB-8701-436A-8CB6-960775E36925}" destId="{630DD009-A89C-458B-8E52-7A829135DD37}" srcOrd="5" destOrd="0" presId="urn:microsoft.com/office/officeart/2008/layout/HorizontalMultiLevelHierarchy"/>
    <dgm:cxn modelId="{48CFC9C8-F442-472E-AAD7-AA86A93718AF}" type="presParOf" srcId="{630DD009-A89C-458B-8E52-7A829135DD37}" destId="{7BD5347C-69EB-46B9-B1B9-6E0145696315}" srcOrd="0" destOrd="0" presId="urn:microsoft.com/office/officeart/2008/layout/HorizontalMultiLevelHierarchy"/>
    <dgm:cxn modelId="{354DD51E-638F-43C0-A935-93623F28844B}" type="presParOf" srcId="{630DD009-A89C-458B-8E52-7A829135DD37}" destId="{4DA7F251-DD85-4E43-88FC-A23998C54AE2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21826E-32C1-4913-844B-76DDA209D4D1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9DD7F4E-C21A-4DE7-8EEB-98276463D36A}">
      <dgm:prSet phldrT="[Texto]"/>
      <dgm:spPr>
        <a:solidFill>
          <a:schemeClr val="bg1">
            <a:lumMod val="85000"/>
          </a:schemeClr>
        </a:solidFill>
      </dgm:spPr>
      <dgm:t>
        <a:bodyPr/>
        <a:lstStyle/>
        <a:p>
          <a:pPr algn="just"/>
          <a:r>
            <a:rPr lang="es-MX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Para la selección de los integrantes de los Órganos internos de control se deberán observar, además de los requisitos establecidos para su nombramiento, </a:t>
          </a:r>
          <a:r>
            <a:rPr lang="es-MX" b="1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un sistema que garantice la igualdad de oportunidades </a:t>
          </a:r>
          <a:r>
            <a:rPr lang="es-MX" b="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en el acceso a la función pública </a:t>
          </a:r>
          <a:r>
            <a:rPr lang="es-MX" b="1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con base en el mérito y los mecanismos más adecuados y eficientes para su adecuada profesionalización, atrayendo a los mejores candidatos para ocupar los puestos a través de procedimientos transparentes, objetivos y equitativos. </a:t>
          </a:r>
        </a:p>
        <a:p>
          <a:pPr algn="r"/>
          <a:r>
            <a:rPr lang="es-MX" b="1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20 LGRA</a:t>
          </a:r>
          <a:endParaRPr lang="es-MX" dirty="0">
            <a:solidFill>
              <a:schemeClr val="tx1"/>
            </a:solidFill>
          </a:endParaRPr>
        </a:p>
      </dgm:t>
    </dgm:pt>
    <dgm:pt modelId="{C48BFD7A-5399-414F-B3F0-8467328D3BD0}" type="parTrans" cxnId="{CC6F4B98-F6D1-4FB6-BC68-0B688F4AD9EE}">
      <dgm:prSet/>
      <dgm:spPr/>
      <dgm:t>
        <a:bodyPr/>
        <a:lstStyle/>
        <a:p>
          <a:endParaRPr lang="es-MX"/>
        </a:p>
      </dgm:t>
    </dgm:pt>
    <dgm:pt modelId="{615B0524-1B22-40A6-8362-0B6AB9243E11}" type="sibTrans" cxnId="{CC6F4B98-F6D1-4FB6-BC68-0B688F4AD9EE}">
      <dgm:prSet/>
      <dgm:spPr>
        <a:blipFill rotWithShape="1">
          <a:blip xmlns:r="http://schemas.openxmlformats.org/officeDocument/2006/relationships" r:embed="rId1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MX"/>
        </a:p>
      </dgm:t>
    </dgm:pt>
    <dgm:pt modelId="{A2747D0C-AEA6-43D1-8F93-510BD2A7BBBB}" type="pres">
      <dgm:prSet presAssocID="{6521826E-32C1-4913-844B-76DDA209D4D1}" presName="Name0" presStyleCnt="0">
        <dgm:presLayoutVars>
          <dgm:chMax val="7"/>
          <dgm:chPref val="7"/>
          <dgm:dir/>
        </dgm:presLayoutVars>
      </dgm:prSet>
      <dgm:spPr/>
    </dgm:pt>
    <dgm:pt modelId="{4031388C-5C34-487B-ADE7-41028DA87675}" type="pres">
      <dgm:prSet presAssocID="{D9DD7F4E-C21A-4DE7-8EEB-98276463D36A}" presName="parTx1" presStyleLbl="node1" presStyleIdx="0" presStyleCnt="1" custScaleX="131927" custScaleY="248292"/>
      <dgm:spPr/>
    </dgm:pt>
    <dgm:pt modelId="{85480BE0-8CFE-4E7C-8A86-471266C165E9}" type="pres">
      <dgm:prSet presAssocID="{615B0524-1B22-40A6-8362-0B6AB9243E11}" presName="picture1" presStyleCnt="0"/>
      <dgm:spPr/>
    </dgm:pt>
    <dgm:pt modelId="{6E3C9AD6-3FC2-4E70-94EE-AB77712DC566}" type="pres">
      <dgm:prSet presAssocID="{615B0524-1B22-40A6-8362-0B6AB9243E11}" presName="imageRepeatNode" presStyleLbl="fgImgPlace1" presStyleIdx="0" presStyleCnt="1" custScaleX="72383" custScaleY="71367" custLinFactNeighborX="-13571" custLinFactNeighborY="-5416"/>
      <dgm:spPr/>
    </dgm:pt>
  </dgm:ptLst>
  <dgm:cxnLst>
    <dgm:cxn modelId="{A0FA5D5B-DD32-4F7F-A6D6-21D28AF749CF}" type="presOf" srcId="{615B0524-1B22-40A6-8362-0B6AB9243E11}" destId="{6E3C9AD6-3FC2-4E70-94EE-AB77712DC566}" srcOrd="0" destOrd="0" presId="urn:microsoft.com/office/officeart/2008/layout/AscendingPictureAccentProcess"/>
    <dgm:cxn modelId="{3C373866-6CAB-49CB-A08C-74F36C1615DB}" type="presOf" srcId="{6521826E-32C1-4913-844B-76DDA209D4D1}" destId="{A2747D0C-AEA6-43D1-8F93-510BD2A7BBBB}" srcOrd="0" destOrd="0" presId="urn:microsoft.com/office/officeart/2008/layout/AscendingPictureAccentProcess"/>
    <dgm:cxn modelId="{CC6F4B98-F6D1-4FB6-BC68-0B688F4AD9EE}" srcId="{6521826E-32C1-4913-844B-76DDA209D4D1}" destId="{D9DD7F4E-C21A-4DE7-8EEB-98276463D36A}" srcOrd="0" destOrd="0" parTransId="{C48BFD7A-5399-414F-B3F0-8467328D3BD0}" sibTransId="{615B0524-1B22-40A6-8362-0B6AB9243E11}"/>
    <dgm:cxn modelId="{17696EBC-E515-415F-ADB4-88526A0FA717}" type="presOf" srcId="{D9DD7F4E-C21A-4DE7-8EEB-98276463D36A}" destId="{4031388C-5C34-487B-ADE7-41028DA87675}" srcOrd="0" destOrd="0" presId="urn:microsoft.com/office/officeart/2008/layout/AscendingPictureAccentProcess"/>
    <dgm:cxn modelId="{19D6B85C-8B76-4F68-95A0-0A78ABF6649C}" type="presParOf" srcId="{A2747D0C-AEA6-43D1-8F93-510BD2A7BBBB}" destId="{4031388C-5C34-487B-ADE7-41028DA87675}" srcOrd="0" destOrd="0" presId="urn:microsoft.com/office/officeart/2008/layout/AscendingPictureAccentProcess"/>
    <dgm:cxn modelId="{0F5B10A3-F96D-47F1-8668-A63DDC0FAF75}" type="presParOf" srcId="{A2747D0C-AEA6-43D1-8F93-510BD2A7BBBB}" destId="{85480BE0-8CFE-4E7C-8A86-471266C165E9}" srcOrd="1" destOrd="0" presId="urn:microsoft.com/office/officeart/2008/layout/AscendingPictureAccentProcess"/>
    <dgm:cxn modelId="{7966DA4B-E51C-4950-9F5F-965610F4CE13}" type="presParOf" srcId="{85480BE0-8CFE-4E7C-8A86-471266C165E9}" destId="{6E3C9AD6-3FC2-4E70-94EE-AB77712DC56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65CE60-EAEC-4E5E-A8B3-3C0C25B2D26A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MX"/>
        </a:p>
      </dgm:t>
    </dgm:pt>
    <dgm:pt modelId="{3C14CCB0-7C60-422C-9245-4B2FD440461B}">
      <dgm:prSet phldrT="[Texto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Promover, evaluar y fortalecer el buen funcionamiento del control interno</a:t>
          </a:r>
        </a:p>
      </dgm:t>
    </dgm:pt>
    <dgm:pt modelId="{60AFBCD9-A743-4D18-A738-79CAE459970A}" type="parTrans" cxnId="{83A6F264-6025-4141-8AFF-B4AF0B7DBAB3}">
      <dgm:prSet/>
      <dgm:spPr/>
      <dgm:t>
        <a:bodyPr/>
        <a:lstStyle/>
        <a:p>
          <a:endParaRPr lang="es-MX"/>
        </a:p>
      </dgm:t>
    </dgm:pt>
    <dgm:pt modelId="{8A535BDC-049B-404E-B28A-8E4A2E866D17}" type="sibTrans" cxnId="{83A6F264-6025-4141-8AFF-B4AF0B7DBAB3}">
      <dgm:prSet/>
      <dgm:spPr/>
      <dgm:t>
        <a:bodyPr/>
        <a:lstStyle/>
        <a:p>
          <a:endParaRPr lang="es-MX"/>
        </a:p>
      </dgm:t>
    </dgm:pt>
    <dgm:pt modelId="{03DF82F1-BE96-46AC-84C5-1CFDED1FA535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Prevenir la comisión de faltas administrativas y hechos de corrupción</a:t>
          </a:r>
        </a:p>
      </dgm:t>
    </dgm:pt>
    <dgm:pt modelId="{3367BE66-3014-41FF-B0C4-9BC108A37FC0}" type="parTrans" cxnId="{C5D284A0-0DD7-49F7-A3AB-BDC6E06458E7}">
      <dgm:prSet/>
      <dgm:spPr/>
      <dgm:t>
        <a:bodyPr/>
        <a:lstStyle/>
        <a:p>
          <a:endParaRPr lang="es-MX"/>
        </a:p>
      </dgm:t>
    </dgm:pt>
    <dgm:pt modelId="{5B4ED1E0-B3FE-4BEA-9E4A-6BF3ADA647C6}" type="sibTrans" cxnId="{C5D284A0-0DD7-49F7-A3AB-BDC6E06458E7}">
      <dgm:prSet/>
      <dgm:spPr/>
      <dgm:t>
        <a:bodyPr/>
        <a:lstStyle/>
        <a:p>
          <a:endParaRPr lang="es-MX"/>
        </a:p>
      </dgm:t>
    </dgm:pt>
    <dgm:pt modelId="{56878887-EDD4-4BFD-A4FB-09DFF25281A8}">
      <dgm:prSet phldrT="[Texto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Competentes para investigar, substanciar y resolver los procedimientos de responsabilidad administrativa.</a:t>
          </a:r>
        </a:p>
      </dgm:t>
    </dgm:pt>
    <dgm:pt modelId="{842A973F-08A5-42AE-8940-F8EA52EEF5C0}" type="parTrans" cxnId="{84B8D5E4-803E-4A30-B3DF-27FE1914855C}">
      <dgm:prSet/>
      <dgm:spPr/>
      <dgm:t>
        <a:bodyPr/>
        <a:lstStyle/>
        <a:p>
          <a:endParaRPr lang="es-MX"/>
        </a:p>
      </dgm:t>
    </dgm:pt>
    <dgm:pt modelId="{C9C68E45-737A-4D93-8E30-7A1C167BBD18}" type="sibTrans" cxnId="{84B8D5E4-803E-4A30-B3DF-27FE1914855C}">
      <dgm:prSet/>
      <dgm:spPr/>
      <dgm:t>
        <a:bodyPr/>
        <a:lstStyle/>
        <a:p>
          <a:endParaRPr lang="es-MX"/>
        </a:p>
      </dgm:t>
    </dgm:pt>
    <dgm:pt modelId="{C9E6A6CC-5B70-4F1C-99A0-5DE5C8123179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Fiscalizar la aplicación de recursos públicos</a:t>
          </a:r>
        </a:p>
      </dgm:t>
    </dgm:pt>
    <dgm:pt modelId="{AAAA549A-1FC1-4D23-BC90-A32B56AAC9B1}" type="parTrans" cxnId="{19607FF1-49FE-4F02-90A8-0AD773C93ACD}">
      <dgm:prSet/>
      <dgm:spPr/>
      <dgm:t>
        <a:bodyPr/>
        <a:lstStyle/>
        <a:p>
          <a:endParaRPr lang="es-MX"/>
        </a:p>
      </dgm:t>
    </dgm:pt>
    <dgm:pt modelId="{44D1CEF7-EA60-47FF-851F-E20403BF9DE6}" type="sibTrans" cxnId="{19607FF1-49FE-4F02-90A8-0AD773C93ACD}">
      <dgm:prSet/>
      <dgm:spPr/>
      <dgm:t>
        <a:bodyPr/>
        <a:lstStyle/>
        <a:p>
          <a:endParaRPr lang="es-MX"/>
        </a:p>
      </dgm:t>
    </dgm:pt>
    <dgm:pt modelId="{9F9BB339-757E-4B16-B2F2-40CF9BA91780}">
      <dgm:prSet phldrT="[Texto]" custT="1"/>
      <dgm:spPr/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Evaluar la gestión y el desempeño sobre el ejercicio del presupuesto con relación a la ejecución de los programas.</a:t>
          </a:r>
        </a:p>
      </dgm:t>
    </dgm:pt>
    <dgm:pt modelId="{11437ED9-933B-4A30-AF6F-320839CA4EAD}" type="parTrans" cxnId="{20277345-2DE8-4E28-9ED8-953981DB135A}">
      <dgm:prSet/>
      <dgm:spPr/>
      <dgm:t>
        <a:bodyPr/>
        <a:lstStyle/>
        <a:p>
          <a:endParaRPr lang="es-MX"/>
        </a:p>
      </dgm:t>
    </dgm:pt>
    <dgm:pt modelId="{14BB1DBF-2668-4D36-BC12-73ABB9341CF3}" type="sibTrans" cxnId="{20277345-2DE8-4E28-9ED8-953981DB135A}">
      <dgm:prSet/>
      <dgm:spPr/>
      <dgm:t>
        <a:bodyPr/>
        <a:lstStyle/>
        <a:p>
          <a:endParaRPr lang="es-MX"/>
        </a:p>
      </dgm:t>
    </dgm:pt>
    <dgm:pt modelId="{830AC3DF-2352-4A91-962F-EB0181A94A70}">
      <dgm:prSet phldrT="[Texto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Presentar denuncias en materia penal</a:t>
          </a:r>
        </a:p>
      </dgm:t>
    </dgm:pt>
    <dgm:pt modelId="{6CCEC101-289A-48D8-97E2-47DC4D5393C1}" type="parTrans" cxnId="{4551701B-3D45-4C00-8B4F-678F68B1F2BB}">
      <dgm:prSet/>
      <dgm:spPr/>
    </dgm:pt>
    <dgm:pt modelId="{F1FD3024-B31F-457B-A0C1-D8597CF8E68D}" type="sibTrans" cxnId="{4551701B-3D45-4C00-8B4F-678F68B1F2BB}">
      <dgm:prSet/>
      <dgm:spPr/>
    </dgm:pt>
    <dgm:pt modelId="{1B6038AE-5333-4350-B7FA-4FBCEBC9489B}" type="pres">
      <dgm:prSet presAssocID="{1965CE60-EAEC-4E5E-A8B3-3C0C25B2D26A}" presName="Name0" presStyleCnt="0">
        <dgm:presLayoutVars>
          <dgm:chMax val="7"/>
          <dgm:chPref val="7"/>
          <dgm:dir/>
        </dgm:presLayoutVars>
      </dgm:prSet>
      <dgm:spPr/>
    </dgm:pt>
    <dgm:pt modelId="{87EAA928-D183-4568-8061-0849BD20EB34}" type="pres">
      <dgm:prSet presAssocID="{1965CE60-EAEC-4E5E-A8B3-3C0C25B2D26A}" presName="Name1" presStyleCnt="0"/>
      <dgm:spPr/>
    </dgm:pt>
    <dgm:pt modelId="{5603D152-6B7D-4C70-997D-2C54A5CC6C70}" type="pres">
      <dgm:prSet presAssocID="{1965CE60-EAEC-4E5E-A8B3-3C0C25B2D26A}" presName="cycle" presStyleCnt="0"/>
      <dgm:spPr/>
    </dgm:pt>
    <dgm:pt modelId="{189E87BA-5747-4587-9113-3373191BF235}" type="pres">
      <dgm:prSet presAssocID="{1965CE60-EAEC-4E5E-A8B3-3C0C25B2D26A}" presName="srcNode" presStyleLbl="node1" presStyleIdx="0" presStyleCnt="6"/>
      <dgm:spPr/>
    </dgm:pt>
    <dgm:pt modelId="{98C7DA48-8928-4717-B740-38F2C6C54AAB}" type="pres">
      <dgm:prSet presAssocID="{1965CE60-EAEC-4E5E-A8B3-3C0C25B2D26A}" presName="conn" presStyleLbl="parChTrans1D2" presStyleIdx="0" presStyleCnt="1"/>
      <dgm:spPr/>
    </dgm:pt>
    <dgm:pt modelId="{72752960-890A-4E58-BDAC-83B48ACBBA28}" type="pres">
      <dgm:prSet presAssocID="{1965CE60-EAEC-4E5E-A8B3-3C0C25B2D26A}" presName="extraNode" presStyleLbl="node1" presStyleIdx="0" presStyleCnt="6"/>
      <dgm:spPr/>
    </dgm:pt>
    <dgm:pt modelId="{AAB6BC44-11DD-4650-BE2F-010E95B441E9}" type="pres">
      <dgm:prSet presAssocID="{1965CE60-EAEC-4E5E-A8B3-3C0C25B2D26A}" presName="dstNode" presStyleLbl="node1" presStyleIdx="0" presStyleCnt="6"/>
      <dgm:spPr/>
    </dgm:pt>
    <dgm:pt modelId="{E59D37F7-EEEC-4F01-9633-CEB6CDBEC167}" type="pres">
      <dgm:prSet presAssocID="{3C14CCB0-7C60-422C-9245-4B2FD440461B}" presName="text_1" presStyleLbl="node1" presStyleIdx="0" presStyleCnt="6">
        <dgm:presLayoutVars>
          <dgm:bulletEnabled val="1"/>
        </dgm:presLayoutVars>
      </dgm:prSet>
      <dgm:spPr/>
    </dgm:pt>
    <dgm:pt modelId="{92A76B1B-B230-4202-BCDF-87B6CDCAB2A2}" type="pres">
      <dgm:prSet presAssocID="{3C14CCB0-7C60-422C-9245-4B2FD440461B}" presName="accent_1" presStyleCnt="0"/>
      <dgm:spPr/>
    </dgm:pt>
    <dgm:pt modelId="{255483A9-58C5-4C2E-8C27-1464CABEF1E1}" type="pres">
      <dgm:prSet presAssocID="{3C14CCB0-7C60-422C-9245-4B2FD440461B}" presName="accentRepeatNode" presStyleLbl="solidFgAcc1" presStyleIdx="0" presStyleCnt="6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2A9D0B94-C451-4DCB-941C-BC043EC7F1FF}" type="pres">
      <dgm:prSet presAssocID="{03DF82F1-BE96-46AC-84C5-1CFDED1FA535}" presName="text_2" presStyleLbl="node1" presStyleIdx="1" presStyleCnt="6">
        <dgm:presLayoutVars>
          <dgm:bulletEnabled val="1"/>
        </dgm:presLayoutVars>
      </dgm:prSet>
      <dgm:spPr/>
    </dgm:pt>
    <dgm:pt modelId="{BD701919-73A1-4E4F-8539-FF044F0EC3FD}" type="pres">
      <dgm:prSet presAssocID="{03DF82F1-BE96-46AC-84C5-1CFDED1FA535}" presName="accent_2" presStyleCnt="0"/>
      <dgm:spPr/>
    </dgm:pt>
    <dgm:pt modelId="{DA5DDDEC-6C5E-4BCC-BD25-F22FE72D8645}" type="pres">
      <dgm:prSet presAssocID="{03DF82F1-BE96-46AC-84C5-1CFDED1FA535}" presName="accentRepeatNode" presStyleLbl="solidFgAcc1" presStyleIdx="1" presStyleCnt="6"/>
      <dgm:spPr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1DF45648-C1BE-49B5-B3F7-967D90731021}" type="pres">
      <dgm:prSet presAssocID="{56878887-EDD4-4BFD-A4FB-09DFF25281A8}" presName="text_3" presStyleLbl="node1" presStyleIdx="2" presStyleCnt="6" custScaleY="145980">
        <dgm:presLayoutVars>
          <dgm:bulletEnabled val="1"/>
        </dgm:presLayoutVars>
      </dgm:prSet>
      <dgm:spPr/>
    </dgm:pt>
    <dgm:pt modelId="{EB19D9F9-AB96-4E0B-A9B6-0408BBEB63B6}" type="pres">
      <dgm:prSet presAssocID="{56878887-EDD4-4BFD-A4FB-09DFF25281A8}" presName="accent_3" presStyleCnt="0"/>
      <dgm:spPr/>
    </dgm:pt>
    <dgm:pt modelId="{B163FC34-947C-4C61-AEB2-C8827F616A91}" type="pres">
      <dgm:prSet presAssocID="{56878887-EDD4-4BFD-A4FB-09DFF25281A8}" presName="accentRepeatNode" presStyleLbl="solidFgAcc1" presStyleIdx="2" presStyleCnt="6"/>
      <dgm:spPr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5007BBB1-4E5D-4CEC-9FA2-0FA1E1EB91C8}" type="pres">
      <dgm:prSet presAssocID="{830AC3DF-2352-4A91-962F-EB0181A94A70}" presName="text_4" presStyleLbl="node1" presStyleIdx="3" presStyleCnt="6">
        <dgm:presLayoutVars>
          <dgm:bulletEnabled val="1"/>
        </dgm:presLayoutVars>
      </dgm:prSet>
      <dgm:spPr/>
    </dgm:pt>
    <dgm:pt modelId="{CE9275E1-38C2-419A-8F64-DA7D35FB6D77}" type="pres">
      <dgm:prSet presAssocID="{830AC3DF-2352-4A91-962F-EB0181A94A70}" presName="accent_4" presStyleCnt="0"/>
      <dgm:spPr/>
    </dgm:pt>
    <dgm:pt modelId="{5A09D374-0272-464B-85EA-4F4C5F3349FB}" type="pres">
      <dgm:prSet presAssocID="{830AC3DF-2352-4A91-962F-EB0181A94A70}" presName="accentRepeatNode" presStyleLbl="solidFgAcc1" presStyleIdx="3" presStyleCnt="6"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435666F-582C-45DF-AEB1-49AD3A2943E8}" type="pres">
      <dgm:prSet presAssocID="{C9E6A6CC-5B70-4F1C-99A0-5DE5C8123179}" presName="text_5" presStyleLbl="node1" presStyleIdx="4" presStyleCnt="6">
        <dgm:presLayoutVars>
          <dgm:bulletEnabled val="1"/>
        </dgm:presLayoutVars>
      </dgm:prSet>
      <dgm:spPr/>
    </dgm:pt>
    <dgm:pt modelId="{3BC34F85-A521-4C2E-934B-0A46C96A7A78}" type="pres">
      <dgm:prSet presAssocID="{C9E6A6CC-5B70-4F1C-99A0-5DE5C8123179}" presName="accent_5" presStyleCnt="0"/>
      <dgm:spPr/>
    </dgm:pt>
    <dgm:pt modelId="{828071F2-A03A-4E41-BE70-60FC75B7A579}" type="pres">
      <dgm:prSet presAssocID="{C9E6A6CC-5B70-4F1C-99A0-5DE5C8123179}" presName="accentRepeatNode" presStyleLbl="solidFgAcc1" presStyleIdx="4" presStyleCnt="6"/>
      <dgm:spPr>
        <a:blipFill rotWithShape="0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F18C9C3D-6AFA-455A-8BF0-B69A32109B29}" type="pres">
      <dgm:prSet presAssocID="{9F9BB339-757E-4B16-B2F2-40CF9BA91780}" presName="text_6" presStyleLbl="node1" presStyleIdx="5" presStyleCnt="6">
        <dgm:presLayoutVars>
          <dgm:bulletEnabled val="1"/>
        </dgm:presLayoutVars>
      </dgm:prSet>
      <dgm:spPr/>
    </dgm:pt>
    <dgm:pt modelId="{8E914269-FE56-443A-A802-8E438815CE54}" type="pres">
      <dgm:prSet presAssocID="{9F9BB339-757E-4B16-B2F2-40CF9BA91780}" presName="accent_6" presStyleCnt="0"/>
      <dgm:spPr/>
    </dgm:pt>
    <dgm:pt modelId="{0A5AA19E-C700-4131-99FB-68EA3884C5DC}" type="pres">
      <dgm:prSet presAssocID="{9F9BB339-757E-4B16-B2F2-40CF9BA91780}" presName="accentRepeatNode" presStyleLbl="solidFgAcc1" presStyleIdx="5" presStyleCnt="6"/>
      <dgm:spPr>
        <a:blipFill rotWithShape="0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</dgm:ptLst>
  <dgm:cxnLst>
    <dgm:cxn modelId="{4551701B-3D45-4C00-8B4F-678F68B1F2BB}" srcId="{1965CE60-EAEC-4E5E-A8B3-3C0C25B2D26A}" destId="{830AC3DF-2352-4A91-962F-EB0181A94A70}" srcOrd="3" destOrd="0" parTransId="{6CCEC101-289A-48D8-97E2-47DC4D5393C1}" sibTransId="{F1FD3024-B31F-457B-A0C1-D8597CF8E68D}"/>
    <dgm:cxn modelId="{A9AE8B61-BED9-45AD-8DC4-960E76FA5F74}" type="presOf" srcId="{830AC3DF-2352-4A91-962F-EB0181A94A70}" destId="{5007BBB1-4E5D-4CEC-9FA2-0FA1E1EB91C8}" srcOrd="0" destOrd="0" presId="urn:microsoft.com/office/officeart/2008/layout/VerticalCurvedList"/>
    <dgm:cxn modelId="{83A6F264-6025-4141-8AFF-B4AF0B7DBAB3}" srcId="{1965CE60-EAEC-4E5E-A8B3-3C0C25B2D26A}" destId="{3C14CCB0-7C60-422C-9245-4B2FD440461B}" srcOrd="0" destOrd="0" parTransId="{60AFBCD9-A743-4D18-A738-79CAE459970A}" sibTransId="{8A535BDC-049B-404E-B28A-8E4A2E866D17}"/>
    <dgm:cxn modelId="{20277345-2DE8-4E28-9ED8-953981DB135A}" srcId="{1965CE60-EAEC-4E5E-A8B3-3C0C25B2D26A}" destId="{9F9BB339-757E-4B16-B2F2-40CF9BA91780}" srcOrd="5" destOrd="0" parTransId="{11437ED9-933B-4A30-AF6F-320839CA4EAD}" sibTransId="{14BB1DBF-2668-4D36-BC12-73ABB9341CF3}"/>
    <dgm:cxn modelId="{342B2350-BA08-4497-9C53-89BF50431BC9}" type="presOf" srcId="{C9E6A6CC-5B70-4F1C-99A0-5DE5C8123179}" destId="{7435666F-582C-45DF-AEB1-49AD3A2943E8}" srcOrd="0" destOrd="0" presId="urn:microsoft.com/office/officeart/2008/layout/VerticalCurvedList"/>
    <dgm:cxn modelId="{D2B1C18D-143E-4572-88B3-3F9A0459B2C8}" type="presOf" srcId="{56878887-EDD4-4BFD-A4FB-09DFF25281A8}" destId="{1DF45648-C1BE-49B5-B3F7-967D90731021}" srcOrd="0" destOrd="0" presId="urn:microsoft.com/office/officeart/2008/layout/VerticalCurvedList"/>
    <dgm:cxn modelId="{7FAB5294-92D2-4099-8DED-E78E1315CFAB}" type="presOf" srcId="{8A535BDC-049B-404E-B28A-8E4A2E866D17}" destId="{98C7DA48-8928-4717-B740-38F2C6C54AAB}" srcOrd="0" destOrd="0" presId="urn:microsoft.com/office/officeart/2008/layout/VerticalCurvedList"/>
    <dgm:cxn modelId="{E76D2A9F-9F4B-4276-87FF-8B96028D8ECD}" type="presOf" srcId="{03DF82F1-BE96-46AC-84C5-1CFDED1FA535}" destId="{2A9D0B94-C451-4DCB-941C-BC043EC7F1FF}" srcOrd="0" destOrd="0" presId="urn:microsoft.com/office/officeart/2008/layout/VerticalCurvedList"/>
    <dgm:cxn modelId="{C5D284A0-0DD7-49F7-A3AB-BDC6E06458E7}" srcId="{1965CE60-EAEC-4E5E-A8B3-3C0C25B2D26A}" destId="{03DF82F1-BE96-46AC-84C5-1CFDED1FA535}" srcOrd="1" destOrd="0" parTransId="{3367BE66-3014-41FF-B0C4-9BC108A37FC0}" sibTransId="{5B4ED1E0-B3FE-4BEA-9E4A-6BF3ADA647C6}"/>
    <dgm:cxn modelId="{CDECDCA5-370D-48F1-B358-160A0343B9C7}" type="presOf" srcId="{3C14CCB0-7C60-422C-9245-4B2FD440461B}" destId="{E59D37F7-EEEC-4F01-9633-CEB6CDBEC167}" srcOrd="0" destOrd="0" presId="urn:microsoft.com/office/officeart/2008/layout/VerticalCurvedList"/>
    <dgm:cxn modelId="{84B8D5E4-803E-4A30-B3DF-27FE1914855C}" srcId="{1965CE60-EAEC-4E5E-A8B3-3C0C25B2D26A}" destId="{56878887-EDD4-4BFD-A4FB-09DFF25281A8}" srcOrd="2" destOrd="0" parTransId="{842A973F-08A5-42AE-8940-F8EA52EEF5C0}" sibTransId="{C9C68E45-737A-4D93-8E30-7A1C167BBD18}"/>
    <dgm:cxn modelId="{19607FF1-49FE-4F02-90A8-0AD773C93ACD}" srcId="{1965CE60-EAEC-4E5E-A8B3-3C0C25B2D26A}" destId="{C9E6A6CC-5B70-4F1C-99A0-5DE5C8123179}" srcOrd="4" destOrd="0" parTransId="{AAAA549A-1FC1-4D23-BC90-A32B56AAC9B1}" sibTransId="{44D1CEF7-EA60-47FF-851F-E20403BF9DE6}"/>
    <dgm:cxn modelId="{97125BF3-4CDB-4AA9-97D9-A8FF5D937F8F}" type="presOf" srcId="{1965CE60-EAEC-4E5E-A8B3-3C0C25B2D26A}" destId="{1B6038AE-5333-4350-B7FA-4FBCEBC9489B}" srcOrd="0" destOrd="0" presId="urn:microsoft.com/office/officeart/2008/layout/VerticalCurvedList"/>
    <dgm:cxn modelId="{999C9EFE-2AAE-4302-AD98-AA9003DE0678}" type="presOf" srcId="{9F9BB339-757E-4B16-B2F2-40CF9BA91780}" destId="{F18C9C3D-6AFA-455A-8BF0-B69A32109B29}" srcOrd="0" destOrd="0" presId="urn:microsoft.com/office/officeart/2008/layout/VerticalCurvedList"/>
    <dgm:cxn modelId="{5D19D693-5171-4EA8-9FCF-3571FD38CBC8}" type="presParOf" srcId="{1B6038AE-5333-4350-B7FA-4FBCEBC9489B}" destId="{87EAA928-D183-4568-8061-0849BD20EB34}" srcOrd="0" destOrd="0" presId="urn:microsoft.com/office/officeart/2008/layout/VerticalCurvedList"/>
    <dgm:cxn modelId="{8FF0AD3A-145F-495E-96E4-EDDE025B21E7}" type="presParOf" srcId="{87EAA928-D183-4568-8061-0849BD20EB34}" destId="{5603D152-6B7D-4C70-997D-2C54A5CC6C70}" srcOrd="0" destOrd="0" presId="urn:microsoft.com/office/officeart/2008/layout/VerticalCurvedList"/>
    <dgm:cxn modelId="{78BDD1D1-4127-4E43-8A81-9D7ADDB2E8F8}" type="presParOf" srcId="{5603D152-6B7D-4C70-997D-2C54A5CC6C70}" destId="{189E87BA-5747-4587-9113-3373191BF235}" srcOrd="0" destOrd="0" presId="urn:microsoft.com/office/officeart/2008/layout/VerticalCurvedList"/>
    <dgm:cxn modelId="{377BF79D-AB37-4F56-B158-5BE92CA2D35A}" type="presParOf" srcId="{5603D152-6B7D-4C70-997D-2C54A5CC6C70}" destId="{98C7DA48-8928-4717-B740-38F2C6C54AAB}" srcOrd="1" destOrd="0" presId="urn:microsoft.com/office/officeart/2008/layout/VerticalCurvedList"/>
    <dgm:cxn modelId="{5F15C1E1-60F5-4F9C-A12E-C583E9B91B66}" type="presParOf" srcId="{5603D152-6B7D-4C70-997D-2C54A5CC6C70}" destId="{72752960-890A-4E58-BDAC-83B48ACBBA28}" srcOrd="2" destOrd="0" presId="urn:microsoft.com/office/officeart/2008/layout/VerticalCurvedList"/>
    <dgm:cxn modelId="{9C38E7B4-E152-4874-B066-4D0CADAE7967}" type="presParOf" srcId="{5603D152-6B7D-4C70-997D-2C54A5CC6C70}" destId="{AAB6BC44-11DD-4650-BE2F-010E95B441E9}" srcOrd="3" destOrd="0" presId="urn:microsoft.com/office/officeart/2008/layout/VerticalCurvedList"/>
    <dgm:cxn modelId="{6B9EE608-0CA3-4F76-8BA3-EBF83D90E97E}" type="presParOf" srcId="{87EAA928-D183-4568-8061-0849BD20EB34}" destId="{E59D37F7-EEEC-4F01-9633-CEB6CDBEC167}" srcOrd="1" destOrd="0" presId="urn:microsoft.com/office/officeart/2008/layout/VerticalCurvedList"/>
    <dgm:cxn modelId="{8A5D5B1C-07BA-4C88-9EE5-FC57E132BE91}" type="presParOf" srcId="{87EAA928-D183-4568-8061-0849BD20EB34}" destId="{92A76B1B-B230-4202-BCDF-87B6CDCAB2A2}" srcOrd="2" destOrd="0" presId="urn:microsoft.com/office/officeart/2008/layout/VerticalCurvedList"/>
    <dgm:cxn modelId="{4CF7E398-4C2A-4867-B586-6397FD02AE40}" type="presParOf" srcId="{92A76B1B-B230-4202-BCDF-87B6CDCAB2A2}" destId="{255483A9-58C5-4C2E-8C27-1464CABEF1E1}" srcOrd="0" destOrd="0" presId="urn:microsoft.com/office/officeart/2008/layout/VerticalCurvedList"/>
    <dgm:cxn modelId="{E57CCFCB-902B-425C-93EF-693E54E46EEF}" type="presParOf" srcId="{87EAA928-D183-4568-8061-0849BD20EB34}" destId="{2A9D0B94-C451-4DCB-941C-BC043EC7F1FF}" srcOrd="3" destOrd="0" presId="urn:microsoft.com/office/officeart/2008/layout/VerticalCurvedList"/>
    <dgm:cxn modelId="{9C3BFC78-E00B-4638-9C11-AD89D62A8A78}" type="presParOf" srcId="{87EAA928-D183-4568-8061-0849BD20EB34}" destId="{BD701919-73A1-4E4F-8539-FF044F0EC3FD}" srcOrd="4" destOrd="0" presId="urn:microsoft.com/office/officeart/2008/layout/VerticalCurvedList"/>
    <dgm:cxn modelId="{4F5894B7-E52D-4224-96DF-07EF5553020C}" type="presParOf" srcId="{BD701919-73A1-4E4F-8539-FF044F0EC3FD}" destId="{DA5DDDEC-6C5E-4BCC-BD25-F22FE72D8645}" srcOrd="0" destOrd="0" presId="urn:microsoft.com/office/officeart/2008/layout/VerticalCurvedList"/>
    <dgm:cxn modelId="{D8852923-1353-4B06-9DE4-E84CFCDAFB0A}" type="presParOf" srcId="{87EAA928-D183-4568-8061-0849BD20EB34}" destId="{1DF45648-C1BE-49B5-B3F7-967D90731021}" srcOrd="5" destOrd="0" presId="urn:microsoft.com/office/officeart/2008/layout/VerticalCurvedList"/>
    <dgm:cxn modelId="{A9454591-845D-4DD1-B2D1-FFCA00D7222C}" type="presParOf" srcId="{87EAA928-D183-4568-8061-0849BD20EB34}" destId="{EB19D9F9-AB96-4E0B-A9B6-0408BBEB63B6}" srcOrd="6" destOrd="0" presId="urn:microsoft.com/office/officeart/2008/layout/VerticalCurvedList"/>
    <dgm:cxn modelId="{CF1E6753-1B14-4A57-A991-EBDEC647EF18}" type="presParOf" srcId="{EB19D9F9-AB96-4E0B-A9B6-0408BBEB63B6}" destId="{B163FC34-947C-4C61-AEB2-C8827F616A91}" srcOrd="0" destOrd="0" presId="urn:microsoft.com/office/officeart/2008/layout/VerticalCurvedList"/>
    <dgm:cxn modelId="{784DB447-4756-4CC0-A25B-A5BE99A5D501}" type="presParOf" srcId="{87EAA928-D183-4568-8061-0849BD20EB34}" destId="{5007BBB1-4E5D-4CEC-9FA2-0FA1E1EB91C8}" srcOrd="7" destOrd="0" presId="urn:microsoft.com/office/officeart/2008/layout/VerticalCurvedList"/>
    <dgm:cxn modelId="{6F6CBF3E-B645-4051-A366-81C6B0E690B2}" type="presParOf" srcId="{87EAA928-D183-4568-8061-0849BD20EB34}" destId="{CE9275E1-38C2-419A-8F64-DA7D35FB6D77}" srcOrd="8" destOrd="0" presId="urn:microsoft.com/office/officeart/2008/layout/VerticalCurvedList"/>
    <dgm:cxn modelId="{CC491A4A-9D7E-4469-8D41-ED4827AF6F91}" type="presParOf" srcId="{CE9275E1-38C2-419A-8F64-DA7D35FB6D77}" destId="{5A09D374-0272-464B-85EA-4F4C5F3349FB}" srcOrd="0" destOrd="0" presId="urn:microsoft.com/office/officeart/2008/layout/VerticalCurvedList"/>
    <dgm:cxn modelId="{FD7EBF9F-C15B-4E2A-B116-A1DB258E78DB}" type="presParOf" srcId="{87EAA928-D183-4568-8061-0849BD20EB34}" destId="{7435666F-582C-45DF-AEB1-49AD3A2943E8}" srcOrd="9" destOrd="0" presId="urn:microsoft.com/office/officeart/2008/layout/VerticalCurvedList"/>
    <dgm:cxn modelId="{75E8B6D9-0FFD-4328-B9C5-C73D186C8260}" type="presParOf" srcId="{87EAA928-D183-4568-8061-0849BD20EB34}" destId="{3BC34F85-A521-4C2E-934B-0A46C96A7A78}" srcOrd="10" destOrd="0" presId="urn:microsoft.com/office/officeart/2008/layout/VerticalCurvedList"/>
    <dgm:cxn modelId="{E7F99067-9E58-48D8-9EB0-EB8DD26370FE}" type="presParOf" srcId="{3BC34F85-A521-4C2E-934B-0A46C96A7A78}" destId="{828071F2-A03A-4E41-BE70-60FC75B7A579}" srcOrd="0" destOrd="0" presId="urn:microsoft.com/office/officeart/2008/layout/VerticalCurvedList"/>
    <dgm:cxn modelId="{7C297866-1261-434C-B542-57A3E918C354}" type="presParOf" srcId="{87EAA928-D183-4568-8061-0849BD20EB34}" destId="{F18C9C3D-6AFA-455A-8BF0-B69A32109B29}" srcOrd="11" destOrd="0" presId="urn:microsoft.com/office/officeart/2008/layout/VerticalCurvedList"/>
    <dgm:cxn modelId="{4A893BA7-912D-4849-ABB1-453694F741AE}" type="presParOf" srcId="{87EAA928-D183-4568-8061-0849BD20EB34}" destId="{8E914269-FE56-443A-A802-8E438815CE54}" srcOrd="12" destOrd="0" presId="urn:microsoft.com/office/officeart/2008/layout/VerticalCurvedList"/>
    <dgm:cxn modelId="{9AD18083-D9DF-4929-91EA-B23078F48769}" type="presParOf" srcId="{8E914269-FE56-443A-A802-8E438815CE54}" destId="{0A5AA19E-C700-4131-99FB-68EA3884C5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965CE60-EAEC-4E5E-A8B3-3C0C25B2D26A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MX"/>
        </a:p>
      </dgm:t>
    </dgm:pt>
    <dgm:pt modelId="{BA6F0F40-40F3-4FD8-9FD5-F53CB49D600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Emitir el Código de ética.</a:t>
          </a:r>
        </a:p>
      </dgm:t>
    </dgm:pt>
    <dgm:pt modelId="{7A0FBE44-0A86-451A-8BD0-F79449844529}" type="parTrans" cxnId="{A40D90C8-584A-422D-AECF-3A4CCC30153D}">
      <dgm:prSet/>
      <dgm:spPr/>
      <dgm:t>
        <a:bodyPr/>
        <a:lstStyle/>
        <a:p>
          <a:endParaRPr lang="es-MX"/>
        </a:p>
      </dgm:t>
    </dgm:pt>
    <dgm:pt modelId="{8C949E8D-DA9B-43E0-9186-F7176387A213}" type="sibTrans" cxnId="{A40D90C8-584A-422D-AECF-3A4CCC30153D}">
      <dgm:prSet/>
      <dgm:spPr/>
      <dgm:t>
        <a:bodyPr/>
        <a:lstStyle/>
        <a:p>
          <a:endParaRPr lang="es-MX"/>
        </a:p>
      </dgm:t>
    </dgm:pt>
    <dgm:pt modelId="{4BA0F0AA-B302-4B61-9BF9-467EC8293499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Vigilar el cumplimiento de la presentación de la declaración patrimonial y verificar la evaluación patrimonial.</a:t>
          </a:r>
        </a:p>
      </dgm:t>
    </dgm:pt>
    <dgm:pt modelId="{540A5852-61D6-4820-A354-C1FF5CF57C54}" type="parTrans" cxnId="{4C3B4A2C-B058-4882-AC9B-112D60F16BF6}">
      <dgm:prSet/>
      <dgm:spPr/>
      <dgm:t>
        <a:bodyPr/>
        <a:lstStyle/>
        <a:p>
          <a:endParaRPr lang="es-MX"/>
        </a:p>
      </dgm:t>
    </dgm:pt>
    <dgm:pt modelId="{4ECF9DCA-97E9-4811-AF58-0DDFFA58A175}" type="sibTrans" cxnId="{4C3B4A2C-B058-4882-AC9B-112D60F16BF6}">
      <dgm:prSet/>
      <dgm:spPr/>
      <dgm:t>
        <a:bodyPr/>
        <a:lstStyle/>
        <a:p>
          <a:endParaRPr lang="es-MX"/>
        </a:p>
      </dgm:t>
    </dgm:pt>
    <dgm:pt modelId="{8DDD4E97-F2DB-4A26-8701-E2F0D3675827}">
      <dgm:prSet custT="1"/>
      <dgm:spPr>
        <a:solidFill>
          <a:schemeClr val="accent2"/>
        </a:solidFill>
      </dgm:spPr>
      <dgm:t>
        <a:bodyPr/>
        <a:lstStyle/>
        <a:p>
          <a:pPr algn="just"/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Participar en los procesos de adjudicación de recursos materiales, servicios y obra pública.</a:t>
          </a:r>
        </a:p>
      </dgm:t>
    </dgm:pt>
    <dgm:pt modelId="{84262C0C-A710-4555-AAD0-E6D7AA4BF450}" type="parTrans" cxnId="{E591AC54-B4EE-4658-98FF-5B299520A56E}">
      <dgm:prSet/>
      <dgm:spPr/>
      <dgm:t>
        <a:bodyPr/>
        <a:lstStyle/>
        <a:p>
          <a:endParaRPr lang="es-MX"/>
        </a:p>
      </dgm:t>
    </dgm:pt>
    <dgm:pt modelId="{45005DA1-8141-4FAB-B1EF-00AAA9A7EBDA}" type="sibTrans" cxnId="{E591AC54-B4EE-4658-98FF-5B299520A56E}">
      <dgm:prSet/>
      <dgm:spPr/>
      <dgm:t>
        <a:bodyPr/>
        <a:lstStyle/>
        <a:p>
          <a:endParaRPr lang="es-MX"/>
        </a:p>
      </dgm:t>
    </dgm:pt>
    <dgm:pt modelId="{CE3BF1A0-7484-43A3-ACDD-25BDEAC561C5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Vigilar el control y cuidado de los bienes muebles e inmuebles de los entes públicos.</a:t>
          </a:r>
        </a:p>
      </dgm:t>
    </dgm:pt>
    <dgm:pt modelId="{2ABF0561-6024-4723-BE22-5F20FCA55195}" type="parTrans" cxnId="{A50F3BB1-06BC-4242-8F7E-EB207D8AD5A4}">
      <dgm:prSet/>
      <dgm:spPr/>
      <dgm:t>
        <a:bodyPr/>
        <a:lstStyle/>
        <a:p>
          <a:endParaRPr lang="es-MX"/>
        </a:p>
      </dgm:t>
    </dgm:pt>
    <dgm:pt modelId="{A3B982B8-2331-4486-A30C-47529A914AA2}" type="sibTrans" cxnId="{A50F3BB1-06BC-4242-8F7E-EB207D8AD5A4}">
      <dgm:prSet/>
      <dgm:spPr/>
      <dgm:t>
        <a:bodyPr/>
        <a:lstStyle/>
        <a:p>
          <a:endParaRPr lang="es-MX"/>
        </a:p>
      </dgm:t>
    </dgm:pt>
    <dgm:pt modelId="{ACB2F0C5-198C-4FBA-9AFD-07B6C693DC78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MX" sz="2500" dirty="0">
              <a:solidFill>
                <a:schemeClr val="tx1"/>
              </a:solidFill>
              <a:latin typeface="Candara" panose="020E0502030303020204" pitchFamily="34" charset="0"/>
            </a:rPr>
            <a:t>Realizar auditorías archivísticas</a:t>
          </a:r>
        </a:p>
      </dgm:t>
    </dgm:pt>
    <dgm:pt modelId="{D764233F-8530-4A4B-AF46-EABCC54E2FCA}" type="parTrans" cxnId="{41AAABFB-5CA4-4C46-8F6B-0A3B939892E5}">
      <dgm:prSet/>
      <dgm:spPr/>
    </dgm:pt>
    <dgm:pt modelId="{1F90929D-D489-47CD-9DC7-23340BFC248A}" type="sibTrans" cxnId="{41AAABFB-5CA4-4C46-8F6B-0A3B939892E5}">
      <dgm:prSet/>
      <dgm:spPr/>
    </dgm:pt>
    <dgm:pt modelId="{1B6038AE-5333-4350-B7FA-4FBCEBC9489B}" type="pres">
      <dgm:prSet presAssocID="{1965CE60-EAEC-4E5E-A8B3-3C0C25B2D26A}" presName="Name0" presStyleCnt="0">
        <dgm:presLayoutVars>
          <dgm:chMax val="7"/>
          <dgm:chPref val="7"/>
          <dgm:dir/>
        </dgm:presLayoutVars>
      </dgm:prSet>
      <dgm:spPr/>
    </dgm:pt>
    <dgm:pt modelId="{87EAA928-D183-4568-8061-0849BD20EB34}" type="pres">
      <dgm:prSet presAssocID="{1965CE60-EAEC-4E5E-A8B3-3C0C25B2D26A}" presName="Name1" presStyleCnt="0"/>
      <dgm:spPr/>
    </dgm:pt>
    <dgm:pt modelId="{5603D152-6B7D-4C70-997D-2C54A5CC6C70}" type="pres">
      <dgm:prSet presAssocID="{1965CE60-EAEC-4E5E-A8B3-3C0C25B2D26A}" presName="cycle" presStyleCnt="0"/>
      <dgm:spPr/>
    </dgm:pt>
    <dgm:pt modelId="{189E87BA-5747-4587-9113-3373191BF235}" type="pres">
      <dgm:prSet presAssocID="{1965CE60-EAEC-4E5E-A8B3-3C0C25B2D26A}" presName="srcNode" presStyleLbl="node1" presStyleIdx="0" presStyleCnt="5"/>
      <dgm:spPr/>
    </dgm:pt>
    <dgm:pt modelId="{98C7DA48-8928-4717-B740-38F2C6C54AAB}" type="pres">
      <dgm:prSet presAssocID="{1965CE60-EAEC-4E5E-A8B3-3C0C25B2D26A}" presName="conn" presStyleLbl="parChTrans1D2" presStyleIdx="0" presStyleCnt="1"/>
      <dgm:spPr/>
    </dgm:pt>
    <dgm:pt modelId="{72752960-890A-4E58-BDAC-83B48ACBBA28}" type="pres">
      <dgm:prSet presAssocID="{1965CE60-EAEC-4E5E-A8B3-3C0C25B2D26A}" presName="extraNode" presStyleLbl="node1" presStyleIdx="0" presStyleCnt="5"/>
      <dgm:spPr/>
    </dgm:pt>
    <dgm:pt modelId="{AAB6BC44-11DD-4650-BE2F-010E95B441E9}" type="pres">
      <dgm:prSet presAssocID="{1965CE60-EAEC-4E5E-A8B3-3C0C25B2D26A}" presName="dstNode" presStyleLbl="node1" presStyleIdx="0" presStyleCnt="5"/>
      <dgm:spPr/>
    </dgm:pt>
    <dgm:pt modelId="{3973A130-3F82-4231-A334-37A94D84A55B}" type="pres">
      <dgm:prSet presAssocID="{BA6F0F40-40F3-4FD8-9FD5-F53CB49D6000}" presName="text_1" presStyleLbl="node1" presStyleIdx="0" presStyleCnt="5">
        <dgm:presLayoutVars>
          <dgm:bulletEnabled val="1"/>
        </dgm:presLayoutVars>
      </dgm:prSet>
      <dgm:spPr/>
    </dgm:pt>
    <dgm:pt modelId="{0E884634-7ACA-4DB9-991C-34C4D0CB0472}" type="pres">
      <dgm:prSet presAssocID="{BA6F0F40-40F3-4FD8-9FD5-F53CB49D6000}" presName="accent_1" presStyleCnt="0"/>
      <dgm:spPr/>
    </dgm:pt>
    <dgm:pt modelId="{A82C3949-B407-462B-9789-ACFE71D87D21}" type="pres">
      <dgm:prSet presAssocID="{BA6F0F40-40F3-4FD8-9FD5-F53CB49D6000}" presName="accentRepeatNode" presStyleLbl="solidFgAcc1" presStyleIdx="0" presStyleCnt="5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895A238-33F6-4084-9B57-5299A08FDFFC}" type="pres">
      <dgm:prSet presAssocID="{4BA0F0AA-B302-4B61-9BF9-467EC8293499}" presName="text_2" presStyleLbl="node1" presStyleIdx="1" presStyleCnt="5">
        <dgm:presLayoutVars>
          <dgm:bulletEnabled val="1"/>
        </dgm:presLayoutVars>
      </dgm:prSet>
      <dgm:spPr/>
    </dgm:pt>
    <dgm:pt modelId="{CE64069A-C9F2-45F1-81B3-F7873C9E3416}" type="pres">
      <dgm:prSet presAssocID="{4BA0F0AA-B302-4B61-9BF9-467EC8293499}" presName="accent_2" presStyleCnt="0"/>
      <dgm:spPr/>
    </dgm:pt>
    <dgm:pt modelId="{03DB5869-B0E6-4AC5-B625-DE490309C27E}" type="pres">
      <dgm:prSet presAssocID="{4BA0F0AA-B302-4B61-9BF9-467EC8293499}" presName="accentRepeatNode" presStyleLbl="solidFgAcc1" presStyleIdx="1" presStyleCnt="5"/>
      <dgm:spPr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D3F52C6-6096-4DED-A4AE-DEF84FF73DA9}" type="pres">
      <dgm:prSet presAssocID="{8DDD4E97-F2DB-4A26-8701-E2F0D3675827}" presName="text_3" presStyleLbl="node1" presStyleIdx="2" presStyleCnt="5">
        <dgm:presLayoutVars>
          <dgm:bulletEnabled val="1"/>
        </dgm:presLayoutVars>
      </dgm:prSet>
      <dgm:spPr/>
    </dgm:pt>
    <dgm:pt modelId="{AAF983D1-F91A-449A-8B77-E040F9BFE161}" type="pres">
      <dgm:prSet presAssocID="{8DDD4E97-F2DB-4A26-8701-E2F0D3675827}" presName="accent_3" presStyleCnt="0"/>
      <dgm:spPr/>
    </dgm:pt>
    <dgm:pt modelId="{EBEDC6EF-B148-45A7-A0EA-2B03A1CB3A2B}" type="pres">
      <dgm:prSet presAssocID="{8DDD4E97-F2DB-4A26-8701-E2F0D3675827}" presName="accentRepeatNode" presStyleLbl="solidFgAcc1" presStyleIdx="2" presStyleCnt="5"/>
      <dgm:spPr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1F9777C-46CD-4A86-BD01-2E1B07A7B247}" type="pres">
      <dgm:prSet presAssocID="{CE3BF1A0-7484-43A3-ACDD-25BDEAC561C5}" presName="text_4" presStyleLbl="node1" presStyleIdx="3" presStyleCnt="5">
        <dgm:presLayoutVars>
          <dgm:bulletEnabled val="1"/>
        </dgm:presLayoutVars>
      </dgm:prSet>
      <dgm:spPr/>
    </dgm:pt>
    <dgm:pt modelId="{891A0C8C-C8B3-483C-BAFC-C5A848E5C885}" type="pres">
      <dgm:prSet presAssocID="{CE3BF1A0-7484-43A3-ACDD-25BDEAC561C5}" presName="accent_4" presStyleCnt="0"/>
      <dgm:spPr/>
    </dgm:pt>
    <dgm:pt modelId="{7BA9E365-494B-405E-A968-681ACCFE37E9}" type="pres">
      <dgm:prSet presAssocID="{CE3BF1A0-7484-43A3-ACDD-25BDEAC561C5}" presName="accentRepeatNode" presStyleLbl="solidFgAcc1" presStyleIdx="3" presStyleCnt="5"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179C8BE-E66D-44A5-9C19-418F98B02921}" type="pres">
      <dgm:prSet presAssocID="{ACB2F0C5-198C-4FBA-9AFD-07B6C693DC78}" presName="text_5" presStyleLbl="node1" presStyleIdx="4" presStyleCnt="5">
        <dgm:presLayoutVars>
          <dgm:bulletEnabled val="1"/>
        </dgm:presLayoutVars>
      </dgm:prSet>
      <dgm:spPr/>
    </dgm:pt>
    <dgm:pt modelId="{3471C3EB-2B22-47F5-87E9-3100A84E1D67}" type="pres">
      <dgm:prSet presAssocID="{ACB2F0C5-198C-4FBA-9AFD-07B6C693DC78}" presName="accent_5" presStyleCnt="0"/>
      <dgm:spPr/>
    </dgm:pt>
    <dgm:pt modelId="{3218BFAA-1BCE-49EC-9F71-9CB8D6A506BA}" type="pres">
      <dgm:prSet presAssocID="{ACB2F0C5-198C-4FBA-9AFD-07B6C693DC78}" presName="accentRepeatNode" presStyleLbl="solidFgAcc1" presStyleIdx="4" presStyleCnt="5"/>
      <dgm:spPr>
        <a:blipFill rotWithShape="0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522E5E27-A33F-4F2D-B206-38B615825301}" type="presOf" srcId="{ACB2F0C5-198C-4FBA-9AFD-07B6C693DC78}" destId="{7179C8BE-E66D-44A5-9C19-418F98B02921}" srcOrd="0" destOrd="0" presId="urn:microsoft.com/office/officeart/2008/layout/VerticalCurvedList"/>
    <dgm:cxn modelId="{4C3B4A2C-B058-4882-AC9B-112D60F16BF6}" srcId="{1965CE60-EAEC-4E5E-A8B3-3C0C25B2D26A}" destId="{4BA0F0AA-B302-4B61-9BF9-467EC8293499}" srcOrd="1" destOrd="0" parTransId="{540A5852-61D6-4820-A354-C1FF5CF57C54}" sibTransId="{4ECF9DCA-97E9-4811-AF58-0DDFFA58A175}"/>
    <dgm:cxn modelId="{9207EE3F-B68C-47F1-9E89-A54D825AAA75}" type="presOf" srcId="{8DDD4E97-F2DB-4A26-8701-E2F0D3675827}" destId="{0D3F52C6-6096-4DED-A4AE-DEF84FF73DA9}" srcOrd="0" destOrd="0" presId="urn:microsoft.com/office/officeart/2008/layout/VerticalCurvedList"/>
    <dgm:cxn modelId="{E591AC54-B4EE-4658-98FF-5B299520A56E}" srcId="{1965CE60-EAEC-4E5E-A8B3-3C0C25B2D26A}" destId="{8DDD4E97-F2DB-4A26-8701-E2F0D3675827}" srcOrd="2" destOrd="0" parTransId="{84262C0C-A710-4555-AAD0-E6D7AA4BF450}" sibTransId="{45005DA1-8141-4FAB-B1EF-00AAA9A7EBDA}"/>
    <dgm:cxn modelId="{B32D5657-996A-414A-9410-DF3C21B7CCE3}" type="presOf" srcId="{CE3BF1A0-7484-43A3-ACDD-25BDEAC561C5}" destId="{B1F9777C-46CD-4A86-BD01-2E1B07A7B247}" srcOrd="0" destOrd="0" presId="urn:microsoft.com/office/officeart/2008/layout/VerticalCurvedList"/>
    <dgm:cxn modelId="{56E11B96-EE73-43E7-A05B-9F2EAAA309EA}" type="presOf" srcId="{4BA0F0AA-B302-4B61-9BF9-467EC8293499}" destId="{9895A238-33F6-4084-9B57-5299A08FDFFC}" srcOrd="0" destOrd="0" presId="urn:microsoft.com/office/officeart/2008/layout/VerticalCurvedList"/>
    <dgm:cxn modelId="{A50F3BB1-06BC-4242-8F7E-EB207D8AD5A4}" srcId="{1965CE60-EAEC-4E5E-A8B3-3C0C25B2D26A}" destId="{CE3BF1A0-7484-43A3-ACDD-25BDEAC561C5}" srcOrd="3" destOrd="0" parTransId="{2ABF0561-6024-4723-BE22-5F20FCA55195}" sibTransId="{A3B982B8-2331-4486-A30C-47529A914AA2}"/>
    <dgm:cxn modelId="{A40D90C8-584A-422D-AECF-3A4CCC30153D}" srcId="{1965CE60-EAEC-4E5E-A8B3-3C0C25B2D26A}" destId="{BA6F0F40-40F3-4FD8-9FD5-F53CB49D6000}" srcOrd="0" destOrd="0" parTransId="{7A0FBE44-0A86-451A-8BD0-F79449844529}" sibTransId="{8C949E8D-DA9B-43E0-9186-F7176387A213}"/>
    <dgm:cxn modelId="{0B0876C9-C823-4CE4-89D4-D81C36E84F99}" type="presOf" srcId="{BA6F0F40-40F3-4FD8-9FD5-F53CB49D6000}" destId="{3973A130-3F82-4231-A334-37A94D84A55B}" srcOrd="0" destOrd="0" presId="urn:microsoft.com/office/officeart/2008/layout/VerticalCurvedList"/>
    <dgm:cxn modelId="{97125BF3-4CDB-4AA9-97D9-A8FF5D937F8F}" type="presOf" srcId="{1965CE60-EAEC-4E5E-A8B3-3C0C25B2D26A}" destId="{1B6038AE-5333-4350-B7FA-4FBCEBC9489B}" srcOrd="0" destOrd="0" presId="urn:microsoft.com/office/officeart/2008/layout/VerticalCurvedList"/>
    <dgm:cxn modelId="{41AAABFB-5CA4-4C46-8F6B-0A3B939892E5}" srcId="{1965CE60-EAEC-4E5E-A8B3-3C0C25B2D26A}" destId="{ACB2F0C5-198C-4FBA-9AFD-07B6C693DC78}" srcOrd="4" destOrd="0" parTransId="{D764233F-8530-4A4B-AF46-EABCC54E2FCA}" sibTransId="{1F90929D-D489-47CD-9DC7-23340BFC248A}"/>
    <dgm:cxn modelId="{CFD03BFC-760E-47C3-92A3-8608C4E6B7D7}" type="presOf" srcId="{8C949E8D-DA9B-43E0-9186-F7176387A213}" destId="{98C7DA48-8928-4717-B740-38F2C6C54AAB}" srcOrd="0" destOrd="0" presId="urn:microsoft.com/office/officeart/2008/layout/VerticalCurvedList"/>
    <dgm:cxn modelId="{5D19D693-5171-4EA8-9FCF-3571FD38CBC8}" type="presParOf" srcId="{1B6038AE-5333-4350-B7FA-4FBCEBC9489B}" destId="{87EAA928-D183-4568-8061-0849BD20EB34}" srcOrd="0" destOrd="0" presId="urn:microsoft.com/office/officeart/2008/layout/VerticalCurvedList"/>
    <dgm:cxn modelId="{8FF0AD3A-145F-495E-96E4-EDDE025B21E7}" type="presParOf" srcId="{87EAA928-D183-4568-8061-0849BD20EB34}" destId="{5603D152-6B7D-4C70-997D-2C54A5CC6C70}" srcOrd="0" destOrd="0" presId="urn:microsoft.com/office/officeart/2008/layout/VerticalCurvedList"/>
    <dgm:cxn modelId="{78BDD1D1-4127-4E43-8A81-9D7ADDB2E8F8}" type="presParOf" srcId="{5603D152-6B7D-4C70-997D-2C54A5CC6C70}" destId="{189E87BA-5747-4587-9113-3373191BF235}" srcOrd="0" destOrd="0" presId="urn:microsoft.com/office/officeart/2008/layout/VerticalCurvedList"/>
    <dgm:cxn modelId="{377BF79D-AB37-4F56-B158-5BE92CA2D35A}" type="presParOf" srcId="{5603D152-6B7D-4C70-997D-2C54A5CC6C70}" destId="{98C7DA48-8928-4717-B740-38F2C6C54AAB}" srcOrd="1" destOrd="0" presId="urn:microsoft.com/office/officeart/2008/layout/VerticalCurvedList"/>
    <dgm:cxn modelId="{5F15C1E1-60F5-4F9C-A12E-C583E9B91B66}" type="presParOf" srcId="{5603D152-6B7D-4C70-997D-2C54A5CC6C70}" destId="{72752960-890A-4E58-BDAC-83B48ACBBA28}" srcOrd="2" destOrd="0" presId="urn:microsoft.com/office/officeart/2008/layout/VerticalCurvedList"/>
    <dgm:cxn modelId="{9C38E7B4-E152-4874-B066-4D0CADAE7967}" type="presParOf" srcId="{5603D152-6B7D-4C70-997D-2C54A5CC6C70}" destId="{AAB6BC44-11DD-4650-BE2F-010E95B441E9}" srcOrd="3" destOrd="0" presId="urn:microsoft.com/office/officeart/2008/layout/VerticalCurvedList"/>
    <dgm:cxn modelId="{1E97A861-D3CD-4046-B5D2-7219C735B6FE}" type="presParOf" srcId="{87EAA928-D183-4568-8061-0849BD20EB34}" destId="{3973A130-3F82-4231-A334-37A94D84A55B}" srcOrd="1" destOrd="0" presId="urn:microsoft.com/office/officeart/2008/layout/VerticalCurvedList"/>
    <dgm:cxn modelId="{B329A70A-E157-4991-A630-B8772F47B44C}" type="presParOf" srcId="{87EAA928-D183-4568-8061-0849BD20EB34}" destId="{0E884634-7ACA-4DB9-991C-34C4D0CB0472}" srcOrd="2" destOrd="0" presId="urn:microsoft.com/office/officeart/2008/layout/VerticalCurvedList"/>
    <dgm:cxn modelId="{3159B8E2-A481-45EA-9B70-0FEB8C1D147F}" type="presParOf" srcId="{0E884634-7ACA-4DB9-991C-34C4D0CB0472}" destId="{A82C3949-B407-462B-9789-ACFE71D87D21}" srcOrd="0" destOrd="0" presId="urn:microsoft.com/office/officeart/2008/layout/VerticalCurvedList"/>
    <dgm:cxn modelId="{368DCAA7-015D-4316-8E46-A1E2238E577F}" type="presParOf" srcId="{87EAA928-D183-4568-8061-0849BD20EB34}" destId="{9895A238-33F6-4084-9B57-5299A08FDFFC}" srcOrd="3" destOrd="0" presId="urn:microsoft.com/office/officeart/2008/layout/VerticalCurvedList"/>
    <dgm:cxn modelId="{1CE39829-F0CD-40D1-B35E-960D0EF81AE3}" type="presParOf" srcId="{87EAA928-D183-4568-8061-0849BD20EB34}" destId="{CE64069A-C9F2-45F1-81B3-F7873C9E3416}" srcOrd="4" destOrd="0" presId="urn:microsoft.com/office/officeart/2008/layout/VerticalCurvedList"/>
    <dgm:cxn modelId="{6673C2A1-9934-4D0F-A846-2FD57FF19467}" type="presParOf" srcId="{CE64069A-C9F2-45F1-81B3-F7873C9E3416}" destId="{03DB5869-B0E6-4AC5-B625-DE490309C27E}" srcOrd="0" destOrd="0" presId="urn:microsoft.com/office/officeart/2008/layout/VerticalCurvedList"/>
    <dgm:cxn modelId="{F330F358-7FC7-4809-81EF-DD673903E177}" type="presParOf" srcId="{87EAA928-D183-4568-8061-0849BD20EB34}" destId="{0D3F52C6-6096-4DED-A4AE-DEF84FF73DA9}" srcOrd="5" destOrd="0" presId="urn:microsoft.com/office/officeart/2008/layout/VerticalCurvedList"/>
    <dgm:cxn modelId="{6A00D144-6199-4E77-A12D-9AC2831D6BE7}" type="presParOf" srcId="{87EAA928-D183-4568-8061-0849BD20EB34}" destId="{AAF983D1-F91A-449A-8B77-E040F9BFE161}" srcOrd="6" destOrd="0" presId="urn:microsoft.com/office/officeart/2008/layout/VerticalCurvedList"/>
    <dgm:cxn modelId="{3D2F56F9-4946-408F-9FA4-E74CB820091A}" type="presParOf" srcId="{AAF983D1-F91A-449A-8B77-E040F9BFE161}" destId="{EBEDC6EF-B148-45A7-A0EA-2B03A1CB3A2B}" srcOrd="0" destOrd="0" presId="urn:microsoft.com/office/officeart/2008/layout/VerticalCurvedList"/>
    <dgm:cxn modelId="{EC47D1B6-4631-4F08-B0F5-D438EBE1E717}" type="presParOf" srcId="{87EAA928-D183-4568-8061-0849BD20EB34}" destId="{B1F9777C-46CD-4A86-BD01-2E1B07A7B247}" srcOrd="7" destOrd="0" presId="urn:microsoft.com/office/officeart/2008/layout/VerticalCurvedList"/>
    <dgm:cxn modelId="{CA317FC5-9553-4003-8B84-33FC560632AC}" type="presParOf" srcId="{87EAA928-D183-4568-8061-0849BD20EB34}" destId="{891A0C8C-C8B3-483C-BAFC-C5A848E5C885}" srcOrd="8" destOrd="0" presId="urn:microsoft.com/office/officeart/2008/layout/VerticalCurvedList"/>
    <dgm:cxn modelId="{BFFCC09D-3387-4B7B-94C5-47C9F81821F7}" type="presParOf" srcId="{891A0C8C-C8B3-483C-BAFC-C5A848E5C885}" destId="{7BA9E365-494B-405E-A968-681ACCFE37E9}" srcOrd="0" destOrd="0" presId="urn:microsoft.com/office/officeart/2008/layout/VerticalCurvedList"/>
    <dgm:cxn modelId="{47B39AE6-AE55-422A-84D9-5A3CF5609384}" type="presParOf" srcId="{87EAA928-D183-4568-8061-0849BD20EB34}" destId="{7179C8BE-E66D-44A5-9C19-418F98B02921}" srcOrd="9" destOrd="0" presId="urn:microsoft.com/office/officeart/2008/layout/VerticalCurvedList"/>
    <dgm:cxn modelId="{71FD1EA9-5C69-4F3B-87D7-EE7044C1F15E}" type="presParOf" srcId="{87EAA928-D183-4568-8061-0849BD20EB34}" destId="{3471C3EB-2B22-47F5-87E9-3100A84E1D67}" srcOrd="10" destOrd="0" presId="urn:microsoft.com/office/officeart/2008/layout/VerticalCurvedList"/>
    <dgm:cxn modelId="{69D21395-A46A-4D09-9722-5CAB985B890A}" type="presParOf" srcId="{3471C3EB-2B22-47F5-87E9-3100A84E1D67}" destId="{3218BFAA-1BCE-49EC-9F71-9CB8D6A506B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41818F-DF81-4E06-AD80-D8E7EE088DE4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F946564-9EB8-47F4-B316-773D233729BB}">
      <dgm:prSet phldrT="[Texto]"/>
      <dgm:spPr/>
      <dgm:t>
        <a:bodyPr/>
        <a:lstStyle/>
        <a:p>
          <a:pPr algn="l">
            <a:buFont typeface="+mj-lt"/>
            <a:buAutoNum type="arabicPeriod"/>
          </a:pPr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algn="l">
            <a:buFont typeface="+mj-lt"/>
            <a:buAutoNum type="arabicPeriod"/>
          </a:pPr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Promover, evaluar y fortalecer el control interno  y prevenir la comisión de faltas administrativas y hechos de corrupción</a:t>
          </a:r>
        </a:p>
        <a:p>
          <a:pPr algn="l">
            <a:buFont typeface="+mj-lt"/>
            <a:buAutoNum type="arabicPeriod"/>
          </a:pPr>
          <a:br>
            <a:rPr lang="es-MX" dirty="0"/>
          </a:br>
          <a:endParaRPr lang="es-MX" dirty="0"/>
        </a:p>
      </dgm:t>
    </dgm:pt>
    <dgm:pt modelId="{D191D35E-4E2B-4738-9754-D783EDB4DE0A}" type="parTrans" cxnId="{D538DE88-4B5B-4B63-AA53-D7859D6E76AD}">
      <dgm:prSet/>
      <dgm:spPr/>
      <dgm:t>
        <a:bodyPr/>
        <a:lstStyle/>
        <a:p>
          <a:endParaRPr lang="es-MX"/>
        </a:p>
      </dgm:t>
    </dgm:pt>
    <dgm:pt modelId="{F77F3801-DA7A-4DD6-8FAC-1FF77EB12333}" type="sibTrans" cxnId="{D538DE88-4B5B-4B63-AA53-D7859D6E76AD}">
      <dgm:prSet/>
      <dgm:spPr/>
      <dgm:t>
        <a:bodyPr/>
        <a:lstStyle/>
        <a:p>
          <a:endParaRPr lang="es-MX"/>
        </a:p>
      </dgm:t>
    </dgm:pt>
    <dgm:pt modelId="{91700142-F2A5-4169-AB54-137B8A51DCF0}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es-MX" sz="2200" dirty="0">
              <a:latin typeface="Candara" panose="020E0502030303020204" pitchFamily="34" charset="0"/>
            </a:rPr>
            <a:t>Órganos internos de control: Las unidades administrativas a cargo de </a:t>
          </a:r>
          <a:r>
            <a:rPr lang="es-MX" sz="2200" b="1" dirty="0">
              <a:latin typeface="Candara" panose="020E0502030303020204" pitchFamily="34" charset="0"/>
            </a:rPr>
            <a:t>promover, evaluar y fortalecer el buen funcionamiento del control interno </a:t>
          </a:r>
          <a:r>
            <a:rPr lang="es-MX" sz="2200" dirty="0">
              <a:latin typeface="Candara" panose="020E0502030303020204" pitchFamily="34" charset="0"/>
            </a:rPr>
            <a:t>en los entes públicos</a:t>
          </a:r>
        </a:p>
        <a:p>
          <a:pPr algn="r"/>
          <a:r>
            <a:rPr lang="es-MX" sz="2000" dirty="0">
              <a:latin typeface="Candara" panose="020E0502030303020204" pitchFamily="34" charset="0"/>
            </a:rPr>
            <a:t>Art. 2 fracción XXI LGRA</a:t>
          </a:r>
        </a:p>
      </dgm:t>
    </dgm:pt>
    <dgm:pt modelId="{F02DB768-B9EF-432F-96D0-6E17923623ED}" type="parTrans" cxnId="{6863A79B-6A7F-44C4-80FE-CDD32E5C7186}">
      <dgm:prSet/>
      <dgm:spPr/>
      <dgm:t>
        <a:bodyPr/>
        <a:lstStyle/>
        <a:p>
          <a:endParaRPr lang="es-MX"/>
        </a:p>
      </dgm:t>
    </dgm:pt>
    <dgm:pt modelId="{5052DA8E-CB36-4559-ACF7-F28FDE42D94F}" type="sibTrans" cxnId="{6863A79B-6A7F-44C4-80FE-CDD32E5C7186}">
      <dgm:prSet/>
      <dgm:spPr/>
      <dgm:t>
        <a:bodyPr/>
        <a:lstStyle/>
        <a:p>
          <a:endParaRPr lang="es-MX"/>
        </a:p>
      </dgm:t>
    </dgm:pt>
    <dgm:pt modelId="{F1D7DA65-4B78-4DC3-81DD-F810B4FDA0E6}">
      <dgm:prSet phldrT="[Texto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marL="0"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Los Órganos internos de control serán competentes para:</a:t>
          </a:r>
        </a:p>
        <a:p>
          <a:pPr marL="0"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I. </a:t>
          </a:r>
          <a:r>
            <a:rPr lang="es-MX" sz="22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Implementar los mecanismos internos </a:t>
          </a: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que prevengan actos u omisiones que pudieran constituir responsabilidades administrativas.</a:t>
          </a:r>
        </a:p>
        <a:p>
          <a:pPr marL="0"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Art. 10 fracción I LGRA</a:t>
          </a:r>
        </a:p>
      </dgm:t>
    </dgm:pt>
    <dgm:pt modelId="{879C79DA-8885-4CD6-8720-5F53F8A6811B}" type="parTrans" cxnId="{6C622823-9EF5-4173-ABF1-BB2E8461F977}">
      <dgm:prSet/>
      <dgm:spPr/>
      <dgm:t>
        <a:bodyPr/>
        <a:lstStyle/>
        <a:p>
          <a:endParaRPr lang="es-MX"/>
        </a:p>
      </dgm:t>
    </dgm:pt>
    <dgm:pt modelId="{E19B3E67-BA05-4B86-91C9-A55A1E38C5FB}" type="sibTrans" cxnId="{6C622823-9EF5-4173-ABF1-BB2E8461F977}">
      <dgm:prSet/>
      <dgm:spPr/>
      <dgm:t>
        <a:bodyPr/>
        <a:lstStyle/>
        <a:p>
          <a:endParaRPr lang="es-MX"/>
        </a:p>
      </dgm:t>
    </dgm:pt>
    <dgm:pt modelId="{76B10F5F-EE6E-4BE9-901D-963DFBF50256}">
      <dgm:prSet phldrT="[Texto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marL="0"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>
              <a:latin typeface="Candara" panose="020E0502030303020204" pitchFamily="34" charset="0"/>
            </a:rPr>
            <a:t>Para prevenir la comisión de faltas administrativas y hechos de corrupción, los Órganos internos de control, previo diagnóstico que al efecto realicen, podrán </a:t>
          </a:r>
          <a:r>
            <a:rPr lang="es-MX" sz="2200" b="1" kern="1200" dirty="0">
              <a:latin typeface="Candara" panose="020E0502030303020204" pitchFamily="34" charset="0"/>
            </a:rPr>
            <a:t>implementar acciones para orientar el criterio que en situaciones específicas </a:t>
          </a:r>
          <a:r>
            <a:rPr lang="es-MX" sz="2200" kern="1200" dirty="0">
              <a:latin typeface="Candara" panose="020E0502030303020204" pitchFamily="34" charset="0"/>
            </a:rPr>
            <a:t>deberán observar los Servidores Públicos en el desempeño de sus empleos, cargos o comisiones.</a:t>
          </a:r>
        </a:p>
        <a:p>
          <a:pPr marL="0"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15 LGRA</a:t>
          </a:r>
        </a:p>
      </dgm:t>
    </dgm:pt>
    <dgm:pt modelId="{D0B75F4D-AECE-4B40-810B-6744F5599770}" type="parTrans" cxnId="{DEC2A208-371F-4F75-94E4-6E48E3FA0FCF}">
      <dgm:prSet/>
      <dgm:spPr/>
      <dgm:t>
        <a:bodyPr/>
        <a:lstStyle/>
        <a:p>
          <a:endParaRPr lang="es-MX"/>
        </a:p>
      </dgm:t>
    </dgm:pt>
    <dgm:pt modelId="{6D37BF0E-A0FA-4AA8-B814-04C734E58FEF}" type="sibTrans" cxnId="{DEC2A208-371F-4F75-94E4-6E48E3FA0FCF}">
      <dgm:prSet/>
      <dgm:spPr/>
      <dgm:t>
        <a:bodyPr/>
        <a:lstStyle/>
        <a:p>
          <a:endParaRPr lang="es-MX"/>
        </a:p>
      </dgm:t>
    </dgm:pt>
    <dgm:pt modelId="{B0C07CD3-A435-4BF6-8044-B0BFD384C6D5}">
      <dgm:prSet phldrT="[Texto]" custT="1"/>
      <dgm:spPr>
        <a:solidFill>
          <a:schemeClr val="bg1">
            <a:lumMod val="95000"/>
          </a:schemeClr>
        </a:solidFill>
      </dgm:spPr>
      <dgm:t>
        <a:bodyPr/>
        <a:lstStyle/>
        <a:p>
          <a:pPr marL="0"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s-MX" sz="22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 Interno de Control: Entidad de la Administración Pública Municipal cuya finalidad es </a:t>
          </a:r>
          <a:r>
            <a:rPr lang="es-MX" sz="22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prevenir, detectar y abatir posibles actos de corrupción</a:t>
          </a:r>
          <a:r>
            <a:rPr lang="es-MX" sz="22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es-MX" sz="2000" kern="12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4 fracción VII LMET</a:t>
          </a:r>
          <a:endParaRPr lang="es-MX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ndara" panose="020E0502030303020204" pitchFamily="34" charset="0"/>
            <a:ea typeface="+mn-ea"/>
            <a:cs typeface="+mn-cs"/>
          </a:endParaRPr>
        </a:p>
      </dgm:t>
    </dgm:pt>
    <dgm:pt modelId="{E75474F3-45E2-4318-8E2B-B00F76487587}" type="parTrans" cxnId="{4B0EE8BF-78DE-48B8-8849-EAF48A81DCE4}">
      <dgm:prSet/>
      <dgm:spPr/>
    </dgm:pt>
    <dgm:pt modelId="{B65C07AE-814C-4818-ACF1-CD7E6A4FA38D}" type="sibTrans" cxnId="{4B0EE8BF-78DE-48B8-8849-EAF48A81DCE4}">
      <dgm:prSet/>
      <dgm:spPr/>
    </dgm:pt>
    <dgm:pt modelId="{625EBF0B-43F2-4981-8917-1B9FD5BBDC83}" type="pres">
      <dgm:prSet presAssocID="{6C41818F-DF81-4E06-AD80-D8E7EE088DE4}" presName="vert0" presStyleCnt="0">
        <dgm:presLayoutVars>
          <dgm:dir/>
          <dgm:animOne val="branch"/>
          <dgm:animLvl val="lvl"/>
        </dgm:presLayoutVars>
      </dgm:prSet>
      <dgm:spPr/>
    </dgm:pt>
    <dgm:pt modelId="{D068290D-07A0-4EFF-B606-D520823CFCEE}" type="pres">
      <dgm:prSet presAssocID="{8F946564-9EB8-47F4-B316-773D233729BB}" presName="thickLine" presStyleLbl="alignNode1" presStyleIdx="0" presStyleCnt="1"/>
      <dgm:spPr/>
    </dgm:pt>
    <dgm:pt modelId="{838F69F7-0A4A-4367-B55A-151D296B9B3D}" type="pres">
      <dgm:prSet presAssocID="{8F946564-9EB8-47F4-B316-773D233729BB}" presName="horz1" presStyleCnt="0"/>
      <dgm:spPr/>
    </dgm:pt>
    <dgm:pt modelId="{B26B8015-F717-48A7-80AB-D8C85FD55DD5}" type="pres">
      <dgm:prSet presAssocID="{8F946564-9EB8-47F4-B316-773D233729BB}" presName="tx1" presStyleLbl="revTx" presStyleIdx="0" presStyleCnt="5"/>
      <dgm:spPr/>
    </dgm:pt>
    <dgm:pt modelId="{8342A620-810B-4FA4-93C5-CB72DDE46FB6}" type="pres">
      <dgm:prSet presAssocID="{8F946564-9EB8-47F4-B316-773D233729BB}" presName="vert1" presStyleCnt="0"/>
      <dgm:spPr/>
    </dgm:pt>
    <dgm:pt modelId="{69998EBA-9650-47C9-A17C-0FE3DAE3CEE2}" type="pres">
      <dgm:prSet presAssocID="{91700142-F2A5-4169-AB54-137B8A51DCF0}" presName="vertSpace2a" presStyleCnt="0"/>
      <dgm:spPr/>
    </dgm:pt>
    <dgm:pt modelId="{C67563E1-9D2B-4106-B9B1-FF4E726D9330}" type="pres">
      <dgm:prSet presAssocID="{91700142-F2A5-4169-AB54-137B8A51DCF0}" presName="horz2" presStyleCnt="0"/>
      <dgm:spPr/>
    </dgm:pt>
    <dgm:pt modelId="{65F378B7-B8FB-45D2-A617-905498953988}" type="pres">
      <dgm:prSet presAssocID="{91700142-F2A5-4169-AB54-137B8A51DCF0}" presName="horzSpace2" presStyleCnt="0"/>
      <dgm:spPr/>
    </dgm:pt>
    <dgm:pt modelId="{7CFA5A07-EF78-47B0-A793-A87F34565A2C}" type="pres">
      <dgm:prSet presAssocID="{91700142-F2A5-4169-AB54-137B8A51DCF0}" presName="tx2" presStyleLbl="revTx" presStyleIdx="1" presStyleCnt="5" custScaleX="94241" custScaleY="136975" custLinFactNeighborX="6405"/>
      <dgm:spPr/>
    </dgm:pt>
    <dgm:pt modelId="{11F6D75B-7A83-441A-87E3-29B704D37521}" type="pres">
      <dgm:prSet presAssocID="{91700142-F2A5-4169-AB54-137B8A51DCF0}" presName="vert2" presStyleCnt="0"/>
      <dgm:spPr/>
    </dgm:pt>
    <dgm:pt modelId="{EB0136C7-D34E-4BA5-9ED0-4D3E396181DD}" type="pres">
      <dgm:prSet presAssocID="{91700142-F2A5-4169-AB54-137B8A51DCF0}" presName="thinLine2b" presStyleLbl="callout" presStyleIdx="0" presStyleCnt="4"/>
      <dgm:spPr/>
    </dgm:pt>
    <dgm:pt modelId="{8AF58484-A7A8-4ADA-B527-4F83A1D57273}" type="pres">
      <dgm:prSet presAssocID="{91700142-F2A5-4169-AB54-137B8A51DCF0}" presName="vertSpace2b" presStyleCnt="0"/>
      <dgm:spPr/>
    </dgm:pt>
    <dgm:pt modelId="{40B1EC15-2FAB-43A0-B435-6D470758CCA0}" type="pres">
      <dgm:prSet presAssocID="{F1D7DA65-4B78-4DC3-81DD-F810B4FDA0E6}" presName="horz2" presStyleCnt="0"/>
      <dgm:spPr/>
    </dgm:pt>
    <dgm:pt modelId="{0B759877-3E96-4754-A840-671E4CA2998E}" type="pres">
      <dgm:prSet presAssocID="{F1D7DA65-4B78-4DC3-81DD-F810B4FDA0E6}" presName="horzSpace2" presStyleCnt="0"/>
      <dgm:spPr/>
    </dgm:pt>
    <dgm:pt modelId="{8A862102-DC6D-481B-8729-D9340A90853F}" type="pres">
      <dgm:prSet presAssocID="{F1D7DA65-4B78-4DC3-81DD-F810B4FDA0E6}" presName="tx2" presStyleLbl="revTx" presStyleIdx="2" presStyleCnt="5" custScaleX="94987" custScaleY="146188" custLinFactNeighborX="-2927" custLinFactNeighborY="-1110"/>
      <dgm:spPr/>
    </dgm:pt>
    <dgm:pt modelId="{7EF49CFB-3584-4B87-B72A-FD5F9183A479}" type="pres">
      <dgm:prSet presAssocID="{F1D7DA65-4B78-4DC3-81DD-F810B4FDA0E6}" presName="vert2" presStyleCnt="0"/>
      <dgm:spPr/>
    </dgm:pt>
    <dgm:pt modelId="{69974B00-77EA-4CCD-8E1B-BBC7E72299FA}" type="pres">
      <dgm:prSet presAssocID="{F1D7DA65-4B78-4DC3-81DD-F810B4FDA0E6}" presName="thinLine2b" presStyleLbl="callout" presStyleIdx="1" presStyleCnt="4"/>
      <dgm:spPr/>
    </dgm:pt>
    <dgm:pt modelId="{01388F6A-A19D-4121-BA07-8899324A3C7D}" type="pres">
      <dgm:prSet presAssocID="{F1D7DA65-4B78-4DC3-81DD-F810B4FDA0E6}" presName="vertSpace2b" presStyleCnt="0"/>
      <dgm:spPr/>
    </dgm:pt>
    <dgm:pt modelId="{3E3BAC8E-1817-4FC2-AA79-C25071029B43}" type="pres">
      <dgm:prSet presAssocID="{76B10F5F-EE6E-4BE9-901D-963DFBF50256}" presName="horz2" presStyleCnt="0"/>
      <dgm:spPr/>
    </dgm:pt>
    <dgm:pt modelId="{40D7AC04-AFEE-4A05-A98E-41CC656078E0}" type="pres">
      <dgm:prSet presAssocID="{76B10F5F-EE6E-4BE9-901D-963DFBF50256}" presName="horzSpace2" presStyleCnt="0"/>
      <dgm:spPr/>
    </dgm:pt>
    <dgm:pt modelId="{D6E73EAA-ED9E-4F61-B5E2-C6CE995F97BB}" type="pres">
      <dgm:prSet presAssocID="{76B10F5F-EE6E-4BE9-901D-963DFBF50256}" presName="tx2" presStyleLbl="revTx" presStyleIdx="3" presStyleCnt="5" custScaleX="94986" custScaleY="195783" custLinFactNeighborX="4802" custLinFactNeighborY="649"/>
      <dgm:spPr/>
    </dgm:pt>
    <dgm:pt modelId="{A25D7487-478B-4AFC-850A-E452BE81C332}" type="pres">
      <dgm:prSet presAssocID="{76B10F5F-EE6E-4BE9-901D-963DFBF50256}" presName="vert2" presStyleCnt="0"/>
      <dgm:spPr/>
    </dgm:pt>
    <dgm:pt modelId="{F7139C90-18F8-44B4-8900-8724C5E85A08}" type="pres">
      <dgm:prSet presAssocID="{76B10F5F-EE6E-4BE9-901D-963DFBF50256}" presName="thinLine2b" presStyleLbl="callout" presStyleIdx="2" presStyleCnt="4"/>
      <dgm:spPr/>
    </dgm:pt>
    <dgm:pt modelId="{C542BC84-750E-479F-805E-78516243D895}" type="pres">
      <dgm:prSet presAssocID="{76B10F5F-EE6E-4BE9-901D-963DFBF50256}" presName="vertSpace2b" presStyleCnt="0"/>
      <dgm:spPr/>
    </dgm:pt>
    <dgm:pt modelId="{ED03DA55-A541-4605-B7AC-2740C55CC524}" type="pres">
      <dgm:prSet presAssocID="{B0C07CD3-A435-4BF6-8044-B0BFD384C6D5}" presName="horz2" presStyleCnt="0"/>
      <dgm:spPr/>
    </dgm:pt>
    <dgm:pt modelId="{9D3A631F-A076-4161-8A84-F9CD1D2FBA8C}" type="pres">
      <dgm:prSet presAssocID="{B0C07CD3-A435-4BF6-8044-B0BFD384C6D5}" presName="horzSpace2" presStyleCnt="0"/>
      <dgm:spPr/>
    </dgm:pt>
    <dgm:pt modelId="{F3AB4997-175F-454A-97C0-2DE1825F1422}" type="pres">
      <dgm:prSet presAssocID="{B0C07CD3-A435-4BF6-8044-B0BFD384C6D5}" presName="tx2" presStyleLbl="revTx" presStyleIdx="4" presStyleCnt="5" custScaleX="94751" custLinFactNeighborX="-3465"/>
      <dgm:spPr/>
    </dgm:pt>
    <dgm:pt modelId="{DDEECD33-8868-428B-BA9A-38F96F67EE16}" type="pres">
      <dgm:prSet presAssocID="{B0C07CD3-A435-4BF6-8044-B0BFD384C6D5}" presName="vert2" presStyleCnt="0"/>
      <dgm:spPr/>
    </dgm:pt>
    <dgm:pt modelId="{A0649391-7727-409B-87B5-8DDAD15AD3AE}" type="pres">
      <dgm:prSet presAssocID="{B0C07CD3-A435-4BF6-8044-B0BFD384C6D5}" presName="thinLine2b" presStyleLbl="callout" presStyleIdx="3" presStyleCnt="4"/>
      <dgm:spPr/>
    </dgm:pt>
    <dgm:pt modelId="{B7C982B5-2A72-423E-8E61-F242EA161CF5}" type="pres">
      <dgm:prSet presAssocID="{B0C07CD3-A435-4BF6-8044-B0BFD384C6D5}" presName="vertSpace2b" presStyleCnt="0"/>
      <dgm:spPr/>
    </dgm:pt>
  </dgm:ptLst>
  <dgm:cxnLst>
    <dgm:cxn modelId="{DEC2A208-371F-4F75-94E4-6E48E3FA0FCF}" srcId="{8F946564-9EB8-47F4-B316-773D233729BB}" destId="{76B10F5F-EE6E-4BE9-901D-963DFBF50256}" srcOrd="2" destOrd="0" parTransId="{D0B75F4D-AECE-4B40-810B-6744F5599770}" sibTransId="{6D37BF0E-A0FA-4AA8-B814-04C734E58FEF}"/>
    <dgm:cxn modelId="{6C622823-9EF5-4173-ABF1-BB2E8461F977}" srcId="{8F946564-9EB8-47F4-B316-773D233729BB}" destId="{F1D7DA65-4B78-4DC3-81DD-F810B4FDA0E6}" srcOrd="1" destOrd="0" parTransId="{879C79DA-8885-4CD6-8720-5F53F8A6811B}" sibTransId="{E19B3E67-BA05-4B86-91C9-A55A1E38C5FB}"/>
    <dgm:cxn modelId="{F571C224-A5E1-4C9B-9A24-3EF3AF950238}" type="presOf" srcId="{B0C07CD3-A435-4BF6-8044-B0BFD384C6D5}" destId="{F3AB4997-175F-454A-97C0-2DE1825F1422}" srcOrd="0" destOrd="0" presId="urn:microsoft.com/office/officeart/2008/layout/LinedList"/>
    <dgm:cxn modelId="{84EB6A51-6CE0-4EF0-9D78-9C9A7FA23C2D}" type="presOf" srcId="{76B10F5F-EE6E-4BE9-901D-963DFBF50256}" destId="{D6E73EAA-ED9E-4F61-B5E2-C6CE995F97BB}" srcOrd="0" destOrd="0" presId="urn:microsoft.com/office/officeart/2008/layout/LinedList"/>
    <dgm:cxn modelId="{1211F654-4633-456C-AC44-5B85CDDDE55D}" type="presOf" srcId="{8F946564-9EB8-47F4-B316-773D233729BB}" destId="{B26B8015-F717-48A7-80AB-D8C85FD55DD5}" srcOrd="0" destOrd="0" presId="urn:microsoft.com/office/officeart/2008/layout/LinedList"/>
    <dgm:cxn modelId="{D538DE88-4B5B-4B63-AA53-D7859D6E76AD}" srcId="{6C41818F-DF81-4E06-AD80-D8E7EE088DE4}" destId="{8F946564-9EB8-47F4-B316-773D233729BB}" srcOrd="0" destOrd="0" parTransId="{D191D35E-4E2B-4738-9754-D783EDB4DE0A}" sibTransId="{F77F3801-DA7A-4DD6-8FAC-1FF77EB12333}"/>
    <dgm:cxn modelId="{74833D8A-4F3E-4530-AB29-2D6BD918D4CC}" type="presOf" srcId="{6C41818F-DF81-4E06-AD80-D8E7EE088DE4}" destId="{625EBF0B-43F2-4981-8917-1B9FD5BBDC83}" srcOrd="0" destOrd="0" presId="urn:microsoft.com/office/officeart/2008/layout/LinedList"/>
    <dgm:cxn modelId="{6863A79B-6A7F-44C4-80FE-CDD32E5C7186}" srcId="{8F946564-9EB8-47F4-B316-773D233729BB}" destId="{91700142-F2A5-4169-AB54-137B8A51DCF0}" srcOrd="0" destOrd="0" parTransId="{F02DB768-B9EF-432F-96D0-6E17923623ED}" sibTransId="{5052DA8E-CB36-4559-ACF7-F28FDE42D94F}"/>
    <dgm:cxn modelId="{4B0EE8BF-78DE-48B8-8849-EAF48A81DCE4}" srcId="{8F946564-9EB8-47F4-B316-773D233729BB}" destId="{B0C07CD3-A435-4BF6-8044-B0BFD384C6D5}" srcOrd="3" destOrd="0" parTransId="{E75474F3-45E2-4318-8E2B-B00F76487587}" sibTransId="{B65C07AE-814C-4818-ACF1-CD7E6A4FA38D}"/>
    <dgm:cxn modelId="{5B3162E8-2E77-4D42-8923-719E18CF8063}" type="presOf" srcId="{F1D7DA65-4B78-4DC3-81DD-F810B4FDA0E6}" destId="{8A862102-DC6D-481B-8729-D9340A90853F}" srcOrd="0" destOrd="0" presId="urn:microsoft.com/office/officeart/2008/layout/LinedList"/>
    <dgm:cxn modelId="{B800F1EB-9B7B-446A-887F-2BBBD0573DD3}" type="presOf" srcId="{91700142-F2A5-4169-AB54-137B8A51DCF0}" destId="{7CFA5A07-EF78-47B0-A793-A87F34565A2C}" srcOrd="0" destOrd="0" presId="urn:microsoft.com/office/officeart/2008/layout/LinedList"/>
    <dgm:cxn modelId="{05FAC8FF-DFFB-449F-946E-1D3704AD5343}" type="presParOf" srcId="{625EBF0B-43F2-4981-8917-1B9FD5BBDC83}" destId="{D068290D-07A0-4EFF-B606-D520823CFCEE}" srcOrd="0" destOrd="0" presId="urn:microsoft.com/office/officeart/2008/layout/LinedList"/>
    <dgm:cxn modelId="{77E4210B-A1DB-48DF-B023-4DB9CCFED005}" type="presParOf" srcId="{625EBF0B-43F2-4981-8917-1B9FD5BBDC83}" destId="{838F69F7-0A4A-4367-B55A-151D296B9B3D}" srcOrd="1" destOrd="0" presId="urn:microsoft.com/office/officeart/2008/layout/LinedList"/>
    <dgm:cxn modelId="{C821E6CA-9171-4047-9A76-457056AE53F3}" type="presParOf" srcId="{838F69F7-0A4A-4367-B55A-151D296B9B3D}" destId="{B26B8015-F717-48A7-80AB-D8C85FD55DD5}" srcOrd="0" destOrd="0" presId="urn:microsoft.com/office/officeart/2008/layout/LinedList"/>
    <dgm:cxn modelId="{0D6CB31E-BD16-4C08-B34F-31DD4C4B92D3}" type="presParOf" srcId="{838F69F7-0A4A-4367-B55A-151D296B9B3D}" destId="{8342A620-810B-4FA4-93C5-CB72DDE46FB6}" srcOrd="1" destOrd="0" presId="urn:microsoft.com/office/officeart/2008/layout/LinedList"/>
    <dgm:cxn modelId="{3C33FBCA-97A0-4F76-9DC6-11CAFE619CE4}" type="presParOf" srcId="{8342A620-810B-4FA4-93C5-CB72DDE46FB6}" destId="{69998EBA-9650-47C9-A17C-0FE3DAE3CEE2}" srcOrd="0" destOrd="0" presId="urn:microsoft.com/office/officeart/2008/layout/LinedList"/>
    <dgm:cxn modelId="{4DF31A0A-7A5F-44BE-BBFE-8158AC8CCF65}" type="presParOf" srcId="{8342A620-810B-4FA4-93C5-CB72DDE46FB6}" destId="{C67563E1-9D2B-4106-B9B1-FF4E726D9330}" srcOrd="1" destOrd="0" presId="urn:microsoft.com/office/officeart/2008/layout/LinedList"/>
    <dgm:cxn modelId="{A3AD181F-C55D-42C8-9272-659FA5BB56A1}" type="presParOf" srcId="{C67563E1-9D2B-4106-B9B1-FF4E726D9330}" destId="{65F378B7-B8FB-45D2-A617-905498953988}" srcOrd="0" destOrd="0" presId="urn:microsoft.com/office/officeart/2008/layout/LinedList"/>
    <dgm:cxn modelId="{760D98DC-CF2D-4926-A9C4-DB278C3D0EE9}" type="presParOf" srcId="{C67563E1-9D2B-4106-B9B1-FF4E726D9330}" destId="{7CFA5A07-EF78-47B0-A793-A87F34565A2C}" srcOrd="1" destOrd="0" presId="urn:microsoft.com/office/officeart/2008/layout/LinedList"/>
    <dgm:cxn modelId="{D214A64B-7AD8-48BF-AF55-028A3CD1CC9F}" type="presParOf" srcId="{C67563E1-9D2B-4106-B9B1-FF4E726D9330}" destId="{11F6D75B-7A83-441A-87E3-29B704D37521}" srcOrd="2" destOrd="0" presId="urn:microsoft.com/office/officeart/2008/layout/LinedList"/>
    <dgm:cxn modelId="{A1F9FF26-E451-4984-AEC9-D32368BFBAE6}" type="presParOf" srcId="{8342A620-810B-4FA4-93C5-CB72DDE46FB6}" destId="{EB0136C7-D34E-4BA5-9ED0-4D3E396181DD}" srcOrd="2" destOrd="0" presId="urn:microsoft.com/office/officeart/2008/layout/LinedList"/>
    <dgm:cxn modelId="{87B190F9-403A-459C-85AC-5C317AE378CD}" type="presParOf" srcId="{8342A620-810B-4FA4-93C5-CB72DDE46FB6}" destId="{8AF58484-A7A8-4ADA-B527-4F83A1D57273}" srcOrd="3" destOrd="0" presId="urn:microsoft.com/office/officeart/2008/layout/LinedList"/>
    <dgm:cxn modelId="{93276DD2-4F87-40E8-95F2-346B85AD8295}" type="presParOf" srcId="{8342A620-810B-4FA4-93C5-CB72DDE46FB6}" destId="{40B1EC15-2FAB-43A0-B435-6D470758CCA0}" srcOrd="4" destOrd="0" presId="urn:microsoft.com/office/officeart/2008/layout/LinedList"/>
    <dgm:cxn modelId="{1658CA13-71E0-402F-A41B-268C3C53CF6D}" type="presParOf" srcId="{40B1EC15-2FAB-43A0-B435-6D470758CCA0}" destId="{0B759877-3E96-4754-A840-671E4CA2998E}" srcOrd="0" destOrd="0" presId="urn:microsoft.com/office/officeart/2008/layout/LinedList"/>
    <dgm:cxn modelId="{BC78AA2C-E057-450A-9427-A18282B9CC7F}" type="presParOf" srcId="{40B1EC15-2FAB-43A0-B435-6D470758CCA0}" destId="{8A862102-DC6D-481B-8729-D9340A90853F}" srcOrd="1" destOrd="0" presId="urn:microsoft.com/office/officeart/2008/layout/LinedList"/>
    <dgm:cxn modelId="{4C9FA970-EA76-461F-AD98-7F22FAB3231F}" type="presParOf" srcId="{40B1EC15-2FAB-43A0-B435-6D470758CCA0}" destId="{7EF49CFB-3584-4B87-B72A-FD5F9183A479}" srcOrd="2" destOrd="0" presId="urn:microsoft.com/office/officeart/2008/layout/LinedList"/>
    <dgm:cxn modelId="{255EE521-0465-4E71-BBC8-7BE5ADEA3350}" type="presParOf" srcId="{8342A620-810B-4FA4-93C5-CB72DDE46FB6}" destId="{69974B00-77EA-4CCD-8E1B-BBC7E72299FA}" srcOrd="5" destOrd="0" presId="urn:microsoft.com/office/officeart/2008/layout/LinedList"/>
    <dgm:cxn modelId="{F94A8932-B0C2-4A5A-A93B-077F30C4B242}" type="presParOf" srcId="{8342A620-810B-4FA4-93C5-CB72DDE46FB6}" destId="{01388F6A-A19D-4121-BA07-8899324A3C7D}" srcOrd="6" destOrd="0" presId="urn:microsoft.com/office/officeart/2008/layout/LinedList"/>
    <dgm:cxn modelId="{4E770BFC-FB93-43EE-AD2E-ECF163F1D6E6}" type="presParOf" srcId="{8342A620-810B-4FA4-93C5-CB72DDE46FB6}" destId="{3E3BAC8E-1817-4FC2-AA79-C25071029B43}" srcOrd="7" destOrd="0" presId="urn:microsoft.com/office/officeart/2008/layout/LinedList"/>
    <dgm:cxn modelId="{F4C8A137-ACCF-497F-9D04-7D7E4D676923}" type="presParOf" srcId="{3E3BAC8E-1817-4FC2-AA79-C25071029B43}" destId="{40D7AC04-AFEE-4A05-A98E-41CC656078E0}" srcOrd="0" destOrd="0" presId="urn:microsoft.com/office/officeart/2008/layout/LinedList"/>
    <dgm:cxn modelId="{2CBCAA0F-4123-4695-8F47-61E13D69C98D}" type="presParOf" srcId="{3E3BAC8E-1817-4FC2-AA79-C25071029B43}" destId="{D6E73EAA-ED9E-4F61-B5E2-C6CE995F97BB}" srcOrd="1" destOrd="0" presId="urn:microsoft.com/office/officeart/2008/layout/LinedList"/>
    <dgm:cxn modelId="{48FF5BC7-E3A4-4B76-BB82-72B62FBB779B}" type="presParOf" srcId="{3E3BAC8E-1817-4FC2-AA79-C25071029B43}" destId="{A25D7487-478B-4AFC-850A-E452BE81C332}" srcOrd="2" destOrd="0" presId="urn:microsoft.com/office/officeart/2008/layout/LinedList"/>
    <dgm:cxn modelId="{D78D9E93-D680-443F-96E6-5B3ED9D2AC4A}" type="presParOf" srcId="{8342A620-810B-4FA4-93C5-CB72DDE46FB6}" destId="{F7139C90-18F8-44B4-8900-8724C5E85A08}" srcOrd="8" destOrd="0" presId="urn:microsoft.com/office/officeart/2008/layout/LinedList"/>
    <dgm:cxn modelId="{15F5A7D7-5788-4365-A7FE-DCC84C1DAA3A}" type="presParOf" srcId="{8342A620-810B-4FA4-93C5-CB72DDE46FB6}" destId="{C542BC84-750E-479F-805E-78516243D895}" srcOrd="9" destOrd="0" presId="urn:microsoft.com/office/officeart/2008/layout/LinedList"/>
    <dgm:cxn modelId="{7A549A11-78BD-4BC4-8548-598A276D3933}" type="presParOf" srcId="{8342A620-810B-4FA4-93C5-CB72DDE46FB6}" destId="{ED03DA55-A541-4605-B7AC-2740C55CC524}" srcOrd="10" destOrd="0" presId="urn:microsoft.com/office/officeart/2008/layout/LinedList"/>
    <dgm:cxn modelId="{0A10338A-7F0A-448B-9287-2C089D4BFB98}" type="presParOf" srcId="{ED03DA55-A541-4605-B7AC-2740C55CC524}" destId="{9D3A631F-A076-4161-8A84-F9CD1D2FBA8C}" srcOrd="0" destOrd="0" presId="urn:microsoft.com/office/officeart/2008/layout/LinedList"/>
    <dgm:cxn modelId="{95F9FA4D-E973-4C56-856B-F7834A33F80B}" type="presParOf" srcId="{ED03DA55-A541-4605-B7AC-2740C55CC524}" destId="{F3AB4997-175F-454A-97C0-2DE1825F1422}" srcOrd="1" destOrd="0" presId="urn:microsoft.com/office/officeart/2008/layout/LinedList"/>
    <dgm:cxn modelId="{255EAFDC-8615-47B8-B5FB-48173E831E90}" type="presParOf" srcId="{ED03DA55-A541-4605-B7AC-2740C55CC524}" destId="{DDEECD33-8868-428B-BA9A-38F96F67EE16}" srcOrd="2" destOrd="0" presId="urn:microsoft.com/office/officeart/2008/layout/LinedList"/>
    <dgm:cxn modelId="{B035C288-C0B0-4002-88E1-2E4377387876}" type="presParOf" srcId="{8342A620-810B-4FA4-93C5-CB72DDE46FB6}" destId="{A0649391-7727-409B-87B5-8DDAD15AD3AE}" srcOrd="11" destOrd="0" presId="urn:microsoft.com/office/officeart/2008/layout/LinedList"/>
    <dgm:cxn modelId="{7ED4C7D3-189C-47AD-9E05-74CEF9AF46D5}" type="presParOf" srcId="{8342A620-810B-4FA4-93C5-CB72DDE46FB6}" destId="{B7C982B5-2A72-423E-8E61-F242EA161CF5}" srcOrd="12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C41818F-DF81-4E06-AD80-D8E7EE088DE4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F946564-9EB8-47F4-B316-773D233729BB}">
      <dgm:prSet phldrT="[Texto]"/>
      <dgm:spPr/>
      <dgm:t>
        <a:bodyPr/>
        <a:lstStyle/>
        <a:p>
          <a:pPr>
            <a:buFont typeface="+mj-lt"/>
            <a:buAutoNum type="arabicPeriod"/>
          </a:pPr>
          <a:endParaRPr lang="es-MX" b="1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>
            <a:buFont typeface="+mj-lt"/>
            <a:buAutoNum type="arabicPeriod"/>
          </a:pPr>
          <a:r>
            <a:rPr lang="es-MX" b="1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Investigar, substanciar y resolver procedimientos de responsabilidad administrativa</a:t>
          </a:r>
          <a:endParaRPr lang="es-MX" dirty="0"/>
        </a:p>
      </dgm:t>
    </dgm:pt>
    <dgm:pt modelId="{D191D35E-4E2B-4738-9754-D783EDB4DE0A}" type="parTrans" cxnId="{D538DE88-4B5B-4B63-AA53-D7859D6E76AD}">
      <dgm:prSet/>
      <dgm:spPr/>
      <dgm:t>
        <a:bodyPr/>
        <a:lstStyle/>
        <a:p>
          <a:endParaRPr lang="es-MX"/>
        </a:p>
      </dgm:t>
    </dgm:pt>
    <dgm:pt modelId="{F77F3801-DA7A-4DD6-8FAC-1FF77EB12333}" type="sibTrans" cxnId="{D538DE88-4B5B-4B63-AA53-D7859D6E76AD}">
      <dgm:prSet/>
      <dgm:spPr/>
      <dgm:t>
        <a:bodyPr/>
        <a:lstStyle/>
        <a:p>
          <a:endParaRPr lang="es-MX"/>
        </a:p>
      </dgm:t>
    </dgm:pt>
    <dgm:pt modelId="{9BBDD705-6E2B-4577-B9ED-93C50341A1FB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just">
            <a:buNone/>
          </a:pPr>
          <a:r>
            <a:rPr lang="es-MX" sz="25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En el ámbito de su competencia, serán autoridades facultadas para aplicar la presente Ley: </a:t>
          </a:r>
          <a:r>
            <a:rPr lang="es-MX" sz="2500" b="1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Órganos internos de control.</a:t>
          </a:r>
        </a:p>
        <a:p>
          <a:pPr algn="r">
            <a:buNone/>
          </a:pPr>
          <a:r>
            <a:rPr lang="es-MX" sz="2500" dirty="0">
              <a:latin typeface="Candara" panose="020E0502030303020204" pitchFamily="34" charset="0"/>
            </a:rPr>
            <a:t>Art. 9 Fracción II LGRA</a:t>
          </a:r>
        </a:p>
      </dgm:t>
    </dgm:pt>
    <dgm:pt modelId="{11662A64-9322-41EB-9AC5-0BEE37F6D056}" type="parTrans" cxnId="{093E105B-8E21-4EFB-8218-6FE5E237512E}">
      <dgm:prSet/>
      <dgm:spPr/>
      <dgm:t>
        <a:bodyPr/>
        <a:lstStyle/>
        <a:p>
          <a:endParaRPr lang="es-MX"/>
        </a:p>
      </dgm:t>
    </dgm:pt>
    <dgm:pt modelId="{6DB3F7FA-A75C-442F-AB2C-B5ABA8D3C8EC}" type="sibTrans" cxnId="{093E105B-8E21-4EFB-8218-6FE5E237512E}">
      <dgm:prSet/>
      <dgm:spPr/>
      <dgm:t>
        <a:bodyPr/>
        <a:lstStyle/>
        <a:p>
          <a:endParaRPr lang="es-MX"/>
        </a:p>
      </dgm:t>
    </dgm:pt>
    <dgm:pt modelId="{69303681-26D9-401D-8310-7F7F5DF25447}">
      <dgm:prSet phldrT="[Texto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just">
            <a:buFont typeface="+mj-lt"/>
            <a:buAutoNum type="arabicPeriod"/>
          </a:pP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Las Secretarías y los </a:t>
          </a:r>
          <a:r>
            <a:rPr lang="es-MX" sz="2500" b="1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Órganos internos de control</a:t>
          </a: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, y sus homólogas en las entidades federativas </a:t>
          </a:r>
          <a:r>
            <a:rPr lang="es-MX" sz="2500" b="1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tendrán a su cargo</a:t>
          </a: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, en el ámbito de su competencia, </a:t>
          </a:r>
          <a:r>
            <a:rPr lang="es-MX" sz="2500" b="1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la investigación, substanciación y calificación de las Faltas administrativas.</a:t>
          </a: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</a:t>
          </a:r>
        </a:p>
        <a:p>
          <a:pPr algn="just">
            <a:buFont typeface="+mj-lt"/>
            <a:buAutoNum type="arabicPeriod"/>
          </a:pP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Tratándose de actos u omisiones que hayan sido calificados como Faltas administrativas no graves, las Secretarías y los </a:t>
          </a:r>
          <a:r>
            <a:rPr lang="es-MX" sz="2500" b="1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Órganos internos de control</a:t>
          </a: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serán competentes para </a:t>
          </a:r>
          <a:r>
            <a:rPr lang="es-MX" sz="2500" b="1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iniciar, substanciar y resolver los procedimientos de responsabilidad administrativa</a:t>
          </a: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en los términos previstos en esta Ley.</a:t>
          </a:r>
        </a:p>
        <a:p>
          <a:pPr algn="r">
            <a:buFont typeface="+mj-lt"/>
            <a:buAutoNum type="arabicPeriod"/>
          </a:pPr>
          <a:r>
            <a:rPr lang="es-MX" sz="25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Artículo 10 LGRA</a:t>
          </a:r>
          <a:br>
            <a:rPr lang="es-MX" sz="2500" dirty="0">
              <a:latin typeface="Candara" panose="020E0502030303020204" pitchFamily="34" charset="0"/>
            </a:rPr>
          </a:br>
          <a:endParaRPr lang="es-MX" sz="2500" dirty="0">
            <a:latin typeface="Candara" panose="020E0502030303020204" pitchFamily="34" charset="0"/>
          </a:endParaRPr>
        </a:p>
      </dgm:t>
    </dgm:pt>
    <dgm:pt modelId="{0E943D29-860D-4F28-BC82-72DD36BC7CB4}" type="parTrans" cxnId="{CED7FC88-DE9A-49FB-879C-88381DC6F1E2}">
      <dgm:prSet/>
      <dgm:spPr/>
      <dgm:t>
        <a:bodyPr/>
        <a:lstStyle/>
        <a:p>
          <a:endParaRPr lang="es-MX"/>
        </a:p>
      </dgm:t>
    </dgm:pt>
    <dgm:pt modelId="{B7814CF1-23F9-474C-8E03-5E39EA60B538}" type="sibTrans" cxnId="{CED7FC88-DE9A-49FB-879C-88381DC6F1E2}">
      <dgm:prSet/>
      <dgm:spPr/>
      <dgm:t>
        <a:bodyPr/>
        <a:lstStyle/>
        <a:p>
          <a:endParaRPr lang="es-MX"/>
        </a:p>
      </dgm:t>
    </dgm:pt>
    <dgm:pt modelId="{625EBF0B-43F2-4981-8917-1B9FD5BBDC83}" type="pres">
      <dgm:prSet presAssocID="{6C41818F-DF81-4E06-AD80-D8E7EE088DE4}" presName="vert0" presStyleCnt="0">
        <dgm:presLayoutVars>
          <dgm:dir/>
          <dgm:animOne val="branch"/>
          <dgm:animLvl val="lvl"/>
        </dgm:presLayoutVars>
      </dgm:prSet>
      <dgm:spPr/>
    </dgm:pt>
    <dgm:pt modelId="{D068290D-07A0-4EFF-B606-D520823CFCEE}" type="pres">
      <dgm:prSet presAssocID="{8F946564-9EB8-47F4-B316-773D233729BB}" presName="thickLine" presStyleLbl="alignNode1" presStyleIdx="0" presStyleCnt="1"/>
      <dgm:spPr/>
    </dgm:pt>
    <dgm:pt modelId="{838F69F7-0A4A-4367-B55A-151D296B9B3D}" type="pres">
      <dgm:prSet presAssocID="{8F946564-9EB8-47F4-B316-773D233729BB}" presName="horz1" presStyleCnt="0"/>
      <dgm:spPr/>
    </dgm:pt>
    <dgm:pt modelId="{B26B8015-F717-48A7-80AB-D8C85FD55DD5}" type="pres">
      <dgm:prSet presAssocID="{8F946564-9EB8-47F4-B316-773D233729BB}" presName="tx1" presStyleLbl="revTx" presStyleIdx="0" presStyleCnt="3"/>
      <dgm:spPr/>
    </dgm:pt>
    <dgm:pt modelId="{8342A620-810B-4FA4-93C5-CB72DDE46FB6}" type="pres">
      <dgm:prSet presAssocID="{8F946564-9EB8-47F4-B316-773D233729BB}" presName="vert1" presStyleCnt="0"/>
      <dgm:spPr/>
    </dgm:pt>
    <dgm:pt modelId="{13F2B1BA-0D9D-468F-A944-78CEFD939BCB}" type="pres">
      <dgm:prSet presAssocID="{9BBDD705-6E2B-4577-B9ED-93C50341A1FB}" presName="vertSpace2a" presStyleCnt="0"/>
      <dgm:spPr/>
    </dgm:pt>
    <dgm:pt modelId="{D8C25D48-C40A-4C7C-BA80-5DCDA9694537}" type="pres">
      <dgm:prSet presAssocID="{9BBDD705-6E2B-4577-B9ED-93C50341A1FB}" presName="horz2" presStyleCnt="0"/>
      <dgm:spPr/>
    </dgm:pt>
    <dgm:pt modelId="{3E7A8C18-B5B3-44B6-9E22-19121BA317A1}" type="pres">
      <dgm:prSet presAssocID="{9BBDD705-6E2B-4577-B9ED-93C50341A1FB}" presName="horzSpace2" presStyleCnt="0"/>
      <dgm:spPr/>
    </dgm:pt>
    <dgm:pt modelId="{6CAFCE13-DD4D-4608-A6A4-99FA06A6D8CD}" type="pres">
      <dgm:prSet presAssocID="{9BBDD705-6E2B-4577-B9ED-93C50341A1FB}" presName="tx2" presStyleLbl="revTx" presStyleIdx="1" presStyleCnt="3" custScaleX="94987" custScaleY="28079" custLinFactNeighborX="-407" custLinFactNeighborY="-1110"/>
      <dgm:spPr/>
    </dgm:pt>
    <dgm:pt modelId="{3427BEB5-DF56-4167-A85B-9CA80F76628B}" type="pres">
      <dgm:prSet presAssocID="{9BBDD705-6E2B-4577-B9ED-93C50341A1FB}" presName="vert2" presStyleCnt="0"/>
      <dgm:spPr/>
    </dgm:pt>
    <dgm:pt modelId="{4099E31A-E169-4310-8C98-9B433FBB9D1F}" type="pres">
      <dgm:prSet presAssocID="{9BBDD705-6E2B-4577-B9ED-93C50341A1FB}" presName="thinLine2b" presStyleLbl="callout" presStyleIdx="0" presStyleCnt="2"/>
      <dgm:spPr/>
    </dgm:pt>
    <dgm:pt modelId="{5313AA03-352B-4342-930C-1AA9E1B308D0}" type="pres">
      <dgm:prSet presAssocID="{9BBDD705-6E2B-4577-B9ED-93C50341A1FB}" presName="vertSpace2b" presStyleCnt="0"/>
      <dgm:spPr/>
    </dgm:pt>
    <dgm:pt modelId="{5338130F-C029-4458-A50B-76E4FA28C5D4}" type="pres">
      <dgm:prSet presAssocID="{69303681-26D9-401D-8310-7F7F5DF25447}" presName="horz2" presStyleCnt="0"/>
      <dgm:spPr/>
    </dgm:pt>
    <dgm:pt modelId="{BB273579-6179-4774-A8D2-E8BBD5E0C5BC}" type="pres">
      <dgm:prSet presAssocID="{69303681-26D9-401D-8310-7F7F5DF25447}" presName="horzSpace2" presStyleCnt="0"/>
      <dgm:spPr/>
    </dgm:pt>
    <dgm:pt modelId="{A1EF4250-CA4B-4AA3-B85A-E69A3DA41599}" type="pres">
      <dgm:prSet presAssocID="{69303681-26D9-401D-8310-7F7F5DF25447}" presName="tx2" presStyleLbl="revTx" presStyleIdx="2" presStyleCnt="3" custScaleX="95596" custScaleY="67600"/>
      <dgm:spPr/>
    </dgm:pt>
    <dgm:pt modelId="{4DE1BD0B-077C-4567-B967-241342DBBDBB}" type="pres">
      <dgm:prSet presAssocID="{69303681-26D9-401D-8310-7F7F5DF25447}" presName="vert2" presStyleCnt="0"/>
      <dgm:spPr/>
    </dgm:pt>
    <dgm:pt modelId="{005D2BED-8738-4F68-9D23-257DCD1B5C51}" type="pres">
      <dgm:prSet presAssocID="{69303681-26D9-401D-8310-7F7F5DF25447}" presName="thinLine2b" presStyleLbl="callout" presStyleIdx="1" presStyleCnt="2"/>
      <dgm:spPr/>
    </dgm:pt>
    <dgm:pt modelId="{76EFE310-4060-40F4-BE0D-AC781BBA0297}" type="pres">
      <dgm:prSet presAssocID="{69303681-26D9-401D-8310-7F7F5DF25447}" presName="vertSpace2b" presStyleCnt="0"/>
      <dgm:spPr/>
    </dgm:pt>
  </dgm:ptLst>
  <dgm:cxnLst>
    <dgm:cxn modelId="{77D6041D-F854-4405-A29C-26C84B0F50BF}" type="presOf" srcId="{69303681-26D9-401D-8310-7F7F5DF25447}" destId="{A1EF4250-CA4B-4AA3-B85A-E69A3DA41599}" srcOrd="0" destOrd="0" presId="urn:microsoft.com/office/officeart/2008/layout/LinedList"/>
    <dgm:cxn modelId="{093E105B-8E21-4EFB-8218-6FE5E237512E}" srcId="{8F946564-9EB8-47F4-B316-773D233729BB}" destId="{9BBDD705-6E2B-4577-B9ED-93C50341A1FB}" srcOrd="0" destOrd="0" parTransId="{11662A64-9322-41EB-9AC5-0BEE37F6D056}" sibTransId="{6DB3F7FA-A75C-442F-AB2C-B5ABA8D3C8EC}"/>
    <dgm:cxn modelId="{1211F654-4633-456C-AC44-5B85CDDDE55D}" type="presOf" srcId="{8F946564-9EB8-47F4-B316-773D233729BB}" destId="{B26B8015-F717-48A7-80AB-D8C85FD55DD5}" srcOrd="0" destOrd="0" presId="urn:microsoft.com/office/officeart/2008/layout/LinedList"/>
    <dgm:cxn modelId="{D538DE88-4B5B-4B63-AA53-D7859D6E76AD}" srcId="{6C41818F-DF81-4E06-AD80-D8E7EE088DE4}" destId="{8F946564-9EB8-47F4-B316-773D233729BB}" srcOrd="0" destOrd="0" parTransId="{D191D35E-4E2B-4738-9754-D783EDB4DE0A}" sibTransId="{F77F3801-DA7A-4DD6-8FAC-1FF77EB12333}"/>
    <dgm:cxn modelId="{CED7FC88-DE9A-49FB-879C-88381DC6F1E2}" srcId="{8F946564-9EB8-47F4-B316-773D233729BB}" destId="{69303681-26D9-401D-8310-7F7F5DF25447}" srcOrd="1" destOrd="0" parTransId="{0E943D29-860D-4F28-BC82-72DD36BC7CB4}" sibTransId="{B7814CF1-23F9-474C-8E03-5E39EA60B538}"/>
    <dgm:cxn modelId="{74833D8A-4F3E-4530-AB29-2D6BD918D4CC}" type="presOf" srcId="{6C41818F-DF81-4E06-AD80-D8E7EE088DE4}" destId="{625EBF0B-43F2-4981-8917-1B9FD5BBDC83}" srcOrd="0" destOrd="0" presId="urn:microsoft.com/office/officeart/2008/layout/LinedList"/>
    <dgm:cxn modelId="{D9200C93-7A5E-4D67-A4CE-AB5A205000B2}" type="presOf" srcId="{9BBDD705-6E2B-4577-B9ED-93C50341A1FB}" destId="{6CAFCE13-DD4D-4608-A6A4-99FA06A6D8CD}" srcOrd="0" destOrd="0" presId="urn:microsoft.com/office/officeart/2008/layout/LinedList"/>
    <dgm:cxn modelId="{05FAC8FF-DFFB-449F-946E-1D3704AD5343}" type="presParOf" srcId="{625EBF0B-43F2-4981-8917-1B9FD5BBDC83}" destId="{D068290D-07A0-4EFF-B606-D520823CFCEE}" srcOrd="0" destOrd="0" presId="urn:microsoft.com/office/officeart/2008/layout/LinedList"/>
    <dgm:cxn modelId="{77E4210B-A1DB-48DF-B023-4DB9CCFED005}" type="presParOf" srcId="{625EBF0B-43F2-4981-8917-1B9FD5BBDC83}" destId="{838F69F7-0A4A-4367-B55A-151D296B9B3D}" srcOrd="1" destOrd="0" presId="urn:microsoft.com/office/officeart/2008/layout/LinedList"/>
    <dgm:cxn modelId="{C821E6CA-9171-4047-9A76-457056AE53F3}" type="presParOf" srcId="{838F69F7-0A4A-4367-B55A-151D296B9B3D}" destId="{B26B8015-F717-48A7-80AB-D8C85FD55DD5}" srcOrd="0" destOrd="0" presId="urn:microsoft.com/office/officeart/2008/layout/LinedList"/>
    <dgm:cxn modelId="{0D6CB31E-BD16-4C08-B34F-31DD4C4B92D3}" type="presParOf" srcId="{838F69F7-0A4A-4367-B55A-151D296B9B3D}" destId="{8342A620-810B-4FA4-93C5-CB72DDE46FB6}" srcOrd="1" destOrd="0" presId="urn:microsoft.com/office/officeart/2008/layout/LinedList"/>
    <dgm:cxn modelId="{47C13C89-E642-4FF5-A367-C005A7FBD0E4}" type="presParOf" srcId="{8342A620-810B-4FA4-93C5-CB72DDE46FB6}" destId="{13F2B1BA-0D9D-468F-A944-78CEFD939BCB}" srcOrd="0" destOrd="0" presId="urn:microsoft.com/office/officeart/2008/layout/LinedList"/>
    <dgm:cxn modelId="{AB0C8132-96FE-45D7-AD4A-36A973840BBF}" type="presParOf" srcId="{8342A620-810B-4FA4-93C5-CB72DDE46FB6}" destId="{D8C25D48-C40A-4C7C-BA80-5DCDA9694537}" srcOrd="1" destOrd="0" presId="urn:microsoft.com/office/officeart/2008/layout/LinedList"/>
    <dgm:cxn modelId="{5387F6C0-EB17-4F97-93DD-F9487D98464C}" type="presParOf" srcId="{D8C25D48-C40A-4C7C-BA80-5DCDA9694537}" destId="{3E7A8C18-B5B3-44B6-9E22-19121BA317A1}" srcOrd="0" destOrd="0" presId="urn:microsoft.com/office/officeart/2008/layout/LinedList"/>
    <dgm:cxn modelId="{17F38FCE-9227-4A41-82C4-CDE8C3BC3517}" type="presParOf" srcId="{D8C25D48-C40A-4C7C-BA80-5DCDA9694537}" destId="{6CAFCE13-DD4D-4608-A6A4-99FA06A6D8CD}" srcOrd="1" destOrd="0" presId="urn:microsoft.com/office/officeart/2008/layout/LinedList"/>
    <dgm:cxn modelId="{5C7BEBEB-0747-4C66-989A-8CE7B733D39C}" type="presParOf" srcId="{D8C25D48-C40A-4C7C-BA80-5DCDA9694537}" destId="{3427BEB5-DF56-4167-A85B-9CA80F76628B}" srcOrd="2" destOrd="0" presId="urn:microsoft.com/office/officeart/2008/layout/LinedList"/>
    <dgm:cxn modelId="{0D1B7878-B6F0-432F-B942-276FE9E24883}" type="presParOf" srcId="{8342A620-810B-4FA4-93C5-CB72DDE46FB6}" destId="{4099E31A-E169-4310-8C98-9B433FBB9D1F}" srcOrd="2" destOrd="0" presId="urn:microsoft.com/office/officeart/2008/layout/LinedList"/>
    <dgm:cxn modelId="{2D586F20-FC65-4E00-A5F1-587B0B10B1AD}" type="presParOf" srcId="{8342A620-810B-4FA4-93C5-CB72DDE46FB6}" destId="{5313AA03-352B-4342-930C-1AA9E1B308D0}" srcOrd="3" destOrd="0" presId="urn:microsoft.com/office/officeart/2008/layout/LinedList"/>
    <dgm:cxn modelId="{5748B417-AC74-4FED-913F-F7BF0C0B5453}" type="presParOf" srcId="{8342A620-810B-4FA4-93C5-CB72DDE46FB6}" destId="{5338130F-C029-4458-A50B-76E4FA28C5D4}" srcOrd="4" destOrd="0" presId="urn:microsoft.com/office/officeart/2008/layout/LinedList"/>
    <dgm:cxn modelId="{B7682878-F9D6-4023-BAC5-D7D19146D731}" type="presParOf" srcId="{5338130F-C029-4458-A50B-76E4FA28C5D4}" destId="{BB273579-6179-4774-A8D2-E8BBD5E0C5BC}" srcOrd="0" destOrd="0" presId="urn:microsoft.com/office/officeart/2008/layout/LinedList"/>
    <dgm:cxn modelId="{BC84DA0F-95C3-46CD-8E23-08FF99DE881C}" type="presParOf" srcId="{5338130F-C029-4458-A50B-76E4FA28C5D4}" destId="{A1EF4250-CA4B-4AA3-B85A-E69A3DA41599}" srcOrd="1" destOrd="0" presId="urn:microsoft.com/office/officeart/2008/layout/LinedList"/>
    <dgm:cxn modelId="{09BFCD4E-ABE5-4C8C-B0B1-0A1B85660764}" type="presParOf" srcId="{5338130F-C029-4458-A50B-76E4FA28C5D4}" destId="{4DE1BD0B-077C-4567-B967-241342DBBDBB}" srcOrd="2" destOrd="0" presId="urn:microsoft.com/office/officeart/2008/layout/LinedList"/>
    <dgm:cxn modelId="{3B2E75AB-1CE3-464A-9957-1426F27F0C06}" type="presParOf" srcId="{8342A620-810B-4FA4-93C5-CB72DDE46FB6}" destId="{005D2BED-8738-4F68-9D23-257DCD1B5C51}" srcOrd="5" destOrd="0" presId="urn:microsoft.com/office/officeart/2008/layout/LinedList"/>
    <dgm:cxn modelId="{A1CCD968-C76C-4A22-BC95-42D8DF313D25}" type="presParOf" srcId="{8342A620-810B-4FA4-93C5-CB72DDE46FB6}" destId="{76EFE310-4060-40F4-BE0D-AC781BBA0297}" srcOrd="6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369FD-D161-4856-B48F-6C004D9B2D2D}">
      <dsp:nvSpPr>
        <dsp:cNvPr id="0" name=""/>
        <dsp:cNvSpPr/>
      </dsp:nvSpPr>
      <dsp:spPr>
        <a:xfrm>
          <a:off x="1503686" y="1300710"/>
          <a:ext cx="4139313" cy="4139313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78379A-149B-4B57-8B4B-081D863A48F4}">
      <dsp:nvSpPr>
        <dsp:cNvPr id="0" name=""/>
        <dsp:cNvSpPr/>
      </dsp:nvSpPr>
      <dsp:spPr>
        <a:xfrm>
          <a:off x="2367604" y="2232214"/>
          <a:ext cx="2514066" cy="2376486"/>
        </a:xfrm>
        <a:prstGeom prst="ellipse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305B45-7052-47B6-8C48-E904CDB1011F}">
      <dsp:nvSpPr>
        <dsp:cNvPr id="0" name=""/>
        <dsp:cNvSpPr/>
      </dsp:nvSpPr>
      <dsp:spPr>
        <a:xfrm>
          <a:off x="2751801" y="2533562"/>
          <a:ext cx="1773695" cy="1773695"/>
        </a:xfrm>
        <a:prstGeom prst="ellipse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4A85C2-1EEA-4D7D-90ED-C468820E3B85}">
      <dsp:nvSpPr>
        <dsp:cNvPr id="0" name=""/>
        <dsp:cNvSpPr/>
      </dsp:nvSpPr>
      <dsp:spPr>
        <a:xfrm>
          <a:off x="3284076" y="3168320"/>
          <a:ext cx="591231" cy="591231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35B50-4D00-4529-B56D-73858E1D06DE}">
      <dsp:nvSpPr>
        <dsp:cNvPr id="0" name=""/>
        <dsp:cNvSpPr/>
      </dsp:nvSpPr>
      <dsp:spPr>
        <a:xfrm>
          <a:off x="6088034" y="0"/>
          <a:ext cx="5245897" cy="989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0" tIns="63500" rIns="63500" bIns="635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 1. ¿Que son?</a:t>
          </a:r>
        </a:p>
      </dsp:txBody>
      <dsp:txXfrm>
        <a:off x="6088034" y="0"/>
        <a:ext cx="5245897" cy="989985"/>
      </dsp:txXfrm>
    </dsp:sp>
    <dsp:sp modelId="{AB02888D-7070-428D-B2CD-041F9C3FDBC4}">
      <dsp:nvSpPr>
        <dsp:cNvPr id="0" name=""/>
        <dsp:cNvSpPr/>
      </dsp:nvSpPr>
      <dsp:spPr>
        <a:xfrm>
          <a:off x="5776903" y="525248"/>
          <a:ext cx="517414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6B8CBA-764F-4D25-A7A9-912FA6E7A3A1}">
      <dsp:nvSpPr>
        <dsp:cNvPr id="0" name=""/>
        <dsp:cNvSpPr/>
      </dsp:nvSpPr>
      <dsp:spPr>
        <a:xfrm rot="5400000">
          <a:off x="3196828" y="823081"/>
          <a:ext cx="2883753" cy="2272388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164AA-0675-4412-8F89-0A096C646ACD}">
      <dsp:nvSpPr>
        <dsp:cNvPr id="0" name=""/>
        <dsp:cNvSpPr/>
      </dsp:nvSpPr>
      <dsp:spPr>
        <a:xfrm>
          <a:off x="6156726" y="1235027"/>
          <a:ext cx="7306695" cy="989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0" tIns="63500" rIns="63500" bIns="63500" numCol="1" spcCol="1270" anchor="ctr" anchorCtr="0">
          <a:noAutofit/>
        </a:bodyPr>
        <a:lstStyle/>
        <a:p>
          <a:pPr marL="0" lvl="0" indent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2.</a:t>
          </a:r>
          <a:r>
            <a:rPr lang="es-MX" sz="45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 Obligación constitucional</a:t>
          </a:r>
        </a:p>
      </dsp:txBody>
      <dsp:txXfrm>
        <a:off x="6156726" y="1235027"/>
        <a:ext cx="7306695" cy="989985"/>
      </dsp:txXfrm>
    </dsp:sp>
    <dsp:sp modelId="{0F0FE70E-4786-4872-824F-E0604B1995AC}">
      <dsp:nvSpPr>
        <dsp:cNvPr id="0" name=""/>
        <dsp:cNvSpPr/>
      </dsp:nvSpPr>
      <dsp:spPr>
        <a:xfrm flipV="1">
          <a:off x="5607949" y="1742321"/>
          <a:ext cx="691467" cy="4572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3016E1-53FB-40E6-B6AA-E67F04D75EF6}">
      <dsp:nvSpPr>
        <dsp:cNvPr id="0" name=""/>
        <dsp:cNvSpPr/>
      </dsp:nvSpPr>
      <dsp:spPr>
        <a:xfrm rot="5400000">
          <a:off x="3925855" y="1938404"/>
          <a:ext cx="1923186" cy="1482038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F1C672-B1D9-4104-A22E-877EE8BD40B2}">
      <dsp:nvSpPr>
        <dsp:cNvPr id="0" name=""/>
        <dsp:cNvSpPr/>
      </dsp:nvSpPr>
      <dsp:spPr>
        <a:xfrm>
          <a:off x="6309415" y="2421475"/>
          <a:ext cx="6460806" cy="989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0" tIns="63500" rIns="63500" bIns="635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3. Estructura orgánica</a:t>
          </a:r>
        </a:p>
      </dsp:txBody>
      <dsp:txXfrm>
        <a:off x="6309415" y="2421475"/>
        <a:ext cx="6460806" cy="989985"/>
      </dsp:txXfrm>
    </dsp:sp>
    <dsp:sp modelId="{258B289C-D2BB-45A4-B9EE-786C4ED15912}">
      <dsp:nvSpPr>
        <dsp:cNvPr id="0" name=""/>
        <dsp:cNvSpPr/>
      </dsp:nvSpPr>
      <dsp:spPr>
        <a:xfrm>
          <a:off x="5555956" y="2776417"/>
          <a:ext cx="517414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5F19E8-1EA2-4B44-8464-98C19702869D}">
      <dsp:nvSpPr>
        <dsp:cNvPr id="0" name=""/>
        <dsp:cNvSpPr/>
      </dsp:nvSpPr>
      <dsp:spPr>
        <a:xfrm rot="5400000">
          <a:off x="4461128" y="2920256"/>
          <a:ext cx="1235361" cy="940371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5B7AA-2DAF-41F8-B8B4-3086DD163DED}">
      <dsp:nvSpPr>
        <dsp:cNvPr id="0" name=""/>
        <dsp:cNvSpPr/>
      </dsp:nvSpPr>
      <dsp:spPr>
        <a:xfrm>
          <a:off x="4056211" y="3702131"/>
          <a:ext cx="9416297" cy="989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0" tIns="63500" rIns="63500" bIns="63500" numCol="1" spcCol="1270" anchor="ctr" anchorCtr="0">
          <a:noAutofit/>
        </a:bodyPr>
        <a:lstStyle/>
        <a:p>
          <a:pPr marL="0" lvl="0" indent="0" algn="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0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4. </a:t>
          </a:r>
          <a:r>
            <a:rPr lang="es-MX" sz="4500" kern="1200" dirty="0">
              <a:solidFill>
                <a:srgbClr val="4472C4">
                  <a:lumMod val="50000"/>
                </a:srgbClr>
              </a:solidFill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Facultades y obligaciones</a:t>
          </a:r>
        </a:p>
      </dsp:txBody>
      <dsp:txXfrm>
        <a:off x="4056211" y="3702131"/>
        <a:ext cx="9416297" cy="989985"/>
      </dsp:txXfrm>
    </dsp:sp>
    <dsp:sp modelId="{DA77B898-8701-4CD7-B7E8-545671E6673F}">
      <dsp:nvSpPr>
        <dsp:cNvPr id="0" name=""/>
        <dsp:cNvSpPr/>
      </dsp:nvSpPr>
      <dsp:spPr>
        <a:xfrm>
          <a:off x="5593919" y="3716817"/>
          <a:ext cx="517414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4EE5E2-9D2D-46E8-B55C-C81AEE9014D1}">
      <dsp:nvSpPr>
        <dsp:cNvPr id="0" name=""/>
        <dsp:cNvSpPr/>
      </dsp:nvSpPr>
      <dsp:spPr>
        <a:xfrm rot="5400000">
          <a:off x="4787460" y="3823019"/>
          <a:ext cx="932185" cy="699694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67896-DC3D-4B90-AFA2-3C425E8FCD63}">
      <dsp:nvSpPr>
        <dsp:cNvPr id="0" name=""/>
        <dsp:cNvSpPr/>
      </dsp:nvSpPr>
      <dsp:spPr>
        <a:xfrm>
          <a:off x="56" y="18691"/>
          <a:ext cx="5381979" cy="112139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tx1"/>
              </a:solidFill>
              <a:latin typeface="Candara" panose="020E0502030303020204" pitchFamily="34" charset="0"/>
            </a:rPr>
            <a:t>Constitución Federal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tx1"/>
              </a:solidFill>
              <a:latin typeface="Candara" panose="020E0502030303020204" pitchFamily="34" charset="0"/>
            </a:rPr>
            <a:t>Art. 109 </a:t>
          </a:r>
          <a:r>
            <a:rPr lang="es-MX" sz="2700" b="1" kern="1200" dirty="0" err="1">
              <a:solidFill>
                <a:schemeClr val="tx1"/>
              </a:solidFill>
              <a:latin typeface="Candara" panose="020E0502030303020204" pitchFamily="34" charset="0"/>
            </a:rPr>
            <a:t>fracc.</a:t>
          </a:r>
          <a:r>
            <a:rPr lang="es-MX" sz="2700" b="1" kern="1200" dirty="0">
              <a:solidFill>
                <a:schemeClr val="tx1"/>
              </a:solidFill>
              <a:latin typeface="Candara" panose="020E0502030303020204" pitchFamily="34" charset="0"/>
            </a:rPr>
            <a:t> III segundo párrafo</a:t>
          </a:r>
        </a:p>
      </dsp:txBody>
      <dsp:txXfrm>
        <a:off x="56" y="18691"/>
        <a:ext cx="5381979" cy="1121397"/>
      </dsp:txXfrm>
    </dsp:sp>
    <dsp:sp modelId="{4C5D563F-2C19-4104-BD43-E2DE343C673E}">
      <dsp:nvSpPr>
        <dsp:cNvPr id="0" name=""/>
        <dsp:cNvSpPr/>
      </dsp:nvSpPr>
      <dsp:spPr>
        <a:xfrm>
          <a:off x="56" y="1140089"/>
          <a:ext cx="5381979" cy="4400578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200" b="1" kern="1200" dirty="0">
              <a:latin typeface="Candara" panose="020E0502030303020204" pitchFamily="34" charset="0"/>
            </a:rPr>
            <a:t>Las faltas administrativas graves serán investigadas y substanciadas </a:t>
          </a:r>
          <a:r>
            <a:rPr lang="es-MX" sz="2200" kern="1200" dirty="0">
              <a:latin typeface="Candara" panose="020E0502030303020204" pitchFamily="34" charset="0"/>
            </a:rPr>
            <a:t>por la Auditoría Superior de la Federación y los </a:t>
          </a:r>
          <a:r>
            <a:rPr lang="es-MX" sz="2200" b="1" kern="1200" dirty="0">
              <a:latin typeface="Candara" panose="020E0502030303020204" pitchFamily="34" charset="0"/>
            </a:rPr>
            <a:t>órganos internos de control</a:t>
          </a:r>
          <a:r>
            <a:rPr lang="es-MX" sz="2200" kern="1200" dirty="0">
              <a:latin typeface="Candara" panose="020E0502030303020204" pitchFamily="34" charset="0"/>
            </a:rPr>
            <a:t>, o por sus homólogos en las entidades federativas, según corresponda, </a:t>
          </a:r>
          <a:r>
            <a:rPr lang="es-MX" sz="2200" b="1" kern="1200" dirty="0">
              <a:latin typeface="Candara" panose="020E0502030303020204" pitchFamily="34" charset="0"/>
            </a:rPr>
            <a:t>y serán resueltas por el Tribunal de Justicia Administrativa </a:t>
          </a:r>
          <a:r>
            <a:rPr lang="es-MX" sz="2200" kern="1200" dirty="0">
              <a:latin typeface="Candara" panose="020E0502030303020204" pitchFamily="34" charset="0"/>
            </a:rPr>
            <a:t>que resulte competente. </a:t>
          </a:r>
          <a:r>
            <a:rPr lang="es-MX" sz="2200" b="1" kern="1200" dirty="0">
              <a:latin typeface="Candara" panose="020E0502030303020204" pitchFamily="34" charset="0"/>
            </a:rPr>
            <a:t>Las demás faltas y sanciones administrativas, </a:t>
          </a:r>
          <a:r>
            <a:rPr lang="es-MX" sz="2200" kern="1200" dirty="0">
              <a:latin typeface="Candara" panose="020E0502030303020204" pitchFamily="34" charset="0"/>
            </a:rPr>
            <a:t>serán conocidas y resueltas por los </a:t>
          </a:r>
          <a:r>
            <a:rPr lang="es-MX" sz="2200" b="1" kern="1200" dirty="0">
              <a:latin typeface="Candara" panose="020E0502030303020204" pitchFamily="34" charset="0"/>
            </a:rPr>
            <a:t>órganos internos de control.</a:t>
          </a:r>
          <a:endParaRPr lang="es-MX" sz="2200" kern="1200" dirty="0">
            <a:latin typeface="Candara" panose="020E0502030303020204" pitchFamily="34" charset="0"/>
          </a:endParaRPr>
        </a:p>
      </dsp:txBody>
      <dsp:txXfrm>
        <a:off x="56" y="1140089"/>
        <a:ext cx="5381979" cy="4400578"/>
      </dsp:txXfrm>
    </dsp:sp>
    <dsp:sp modelId="{5F5CFD8D-F586-4EB9-A2C7-EE98D75E7287}">
      <dsp:nvSpPr>
        <dsp:cNvPr id="0" name=""/>
        <dsp:cNvSpPr/>
      </dsp:nvSpPr>
      <dsp:spPr>
        <a:xfrm>
          <a:off x="6093264" y="0"/>
          <a:ext cx="5381979" cy="112139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tx1"/>
              </a:solidFill>
              <a:latin typeface="Candara" panose="020E0502030303020204" pitchFamily="34" charset="0"/>
            </a:rPr>
            <a:t>Constitución Local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tx1"/>
              </a:solidFill>
              <a:latin typeface="Candara" panose="020E0502030303020204" pitchFamily="34" charset="0"/>
            </a:rPr>
            <a:t>Art. 111 Bis</a:t>
          </a:r>
        </a:p>
      </dsp:txBody>
      <dsp:txXfrm>
        <a:off x="6093264" y="0"/>
        <a:ext cx="5381979" cy="1121397"/>
      </dsp:txXfrm>
    </dsp:sp>
    <dsp:sp modelId="{B4ED9727-2FB5-4B59-BE1E-EF287B7E1FB8}">
      <dsp:nvSpPr>
        <dsp:cNvPr id="0" name=""/>
        <dsp:cNvSpPr/>
      </dsp:nvSpPr>
      <dsp:spPr>
        <a:xfrm>
          <a:off x="6135513" y="1140089"/>
          <a:ext cx="5381979" cy="4400578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rgbClr val="ED7D31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El Órgano de Fiscalización Superior del Congreso del Estado y los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órganos internos de control de las entidades estatales y municipales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son competentes para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investigar y sustanciar las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denuncias u (sic)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procedimientos oficiosos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sobre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actos u omisiones que podrían constituir faltas administrativas graves,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 y el Tribunal de Justicia Administrativa será el órgano competente de su resolución.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MX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Las demás faltas y sanciones administrativas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, serán conocidas y resueltas por los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órganos internos de control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 cada entidad estatal o municipal</a:t>
          </a:r>
        </a:p>
      </dsp:txBody>
      <dsp:txXfrm>
        <a:off x="6135513" y="1140089"/>
        <a:ext cx="5381979" cy="44005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11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11"/>
          <a:ext cx="2402731" cy="575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t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2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OFICIO DE VISTA</a:t>
          </a:r>
        </a:p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2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2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</dsp:txBody>
      <dsp:txXfrm>
        <a:off x="0" y="2811"/>
        <a:ext cx="2402731" cy="5753330"/>
      </dsp:txXfrm>
    </dsp:sp>
    <dsp:sp modelId="{F4994F0B-111A-4DBF-8BAF-A67A28A44B47}">
      <dsp:nvSpPr>
        <dsp:cNvPr id="0" name=""/>
        <dsp:cNvSpPr/>
      </dsp:nvSpPr>
      <dsp:spPr>
        <a:xfrm>
          <a:off x="2388663" y="147207"/>
          <a:ext cx="9430721" cy="2427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En caso de que la Auditoría Superior y las </a:t>
          </a:r>
          <a:r>
            <a:rPr lang="es-MX" sz="2200" b="1" kern="1200" dirty="0">
              <a:latin typeface="Candara" panose="020E0502030303020204" pitchFamily="34" charset="0"/>
            </a:rPr>
            <a:t>entidades de fiscalización superior de las entidades federativas tengan conocimiento de la presunta comisión de Faltas administrativas</a:t>
          </a:r>
          <a:r>
            <a:rPr lang="es-MX" sz="2200" kern="1200" dirty="0">
              <a:latin typeface="Candara" panose="020E0502030303020204" pitchFamily="34" charset="0"/>
            </a:rPr>
            <a:t> distintas a las señaladas en el artículo anterior, </a:t>
          </a:r>
          <a:r>
            <a:rPr lang="es-MX" sz="2200" b="1" kern="1200" dirty="0">
              <a:latin typeface="Candara" panose="020E0502030303020204" pitchFamily="34" charset="0"/>
            </a:rPr>
            <a:t>darán vista a las Secretarías o a los Órganos internos de control </a:t>
          </a:r>
          <a:r>
            <a:rPr lang="es-MX" sz="2200" kern="1200" dirty="0">
              <a:latin typeface="Candara" panose="020E0502030303020204" pitchFamily="34" charset="0"/>
            </a:rPr>
            <a:t>que correspondan, </a:t>
          </a:r>
          <a:r>
            <a:rPr lang="es-MX" sz="2200" b="1" kern="1200" dirty="0">
              <a:latin typeface="Candara" panose="020E0502030303020204" pitchFamily="34" charset="0"/>
            </a:rPr>
            <a:t>a efecto de que procedan a realizar la investigación correspondiente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latin typeface="Candara" panose="020E0502030303020204" pitchFamily="34" charset="0"/>
            </a:rPr>
            <a:t>Artículo 99 LGRA</a:t>
          </a:r>
        </a:p>
      </dsp:txBody>
      <dsp:txXfrm>
        <a:off x="2388663" y="147207"/>
        <a:ext cx="9430721" cy="2427339"/>
      </dsp:txXfrm>
    </dsp:sp>
    <dsp:sp modelId="{24553A17-FEAC-4578-BE83-ADDE783A465D}">
      <dsp:nvSpPr>
        <dsp:cNvPr id="0" name=""/>
        <dsp:cNvSpPr/>
      </dsp:nvSpPr>
      <dsp:spPr>
        <a:xfrm>
          <a:off x="2402731" y="2574546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369236" y="2709209"/>
          <a:ext cx="9430721" cy="2887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Si de la fiscalización superior que realice el OFS se detectaran irregularidades que permitan presumir la existencia de responsabilidades a cargo de servidores públicos o particulares, </a:t>
          </a:r>
          <a:r>
            <a:rPr lang="es-ES" sz="2200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el OFS procederá a: </a:t>
          </a:r>
        </a:p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I. ()</a:t>
          </a:r>
        </a:p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II. </a:t>
          </a:r>
          <a:r>
            <a:rPr lang="es-ES" sz="2200" b="1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Dar vista a los órganos internos de control </a:t>
          </a:r>
          <a:r>
            <a:rPr lang="es-ES" sz="2200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competentes de conformidad con la ley general de responsabilidades administrativas, cuando determine posibles </a:t>
          </a:r>
          <a:r>
            <a:rPr lang="es-ES" sz="2200" b="1" kern="12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rPr>
            <a:t>responsabilidades administrativas no graves</a:t>
          </a:r>
          <a:r>
            <a:rPr lang="es-ES" sz="2200" b="1" kern="1200" dirty="0">
              <a:latin typeface="Candara" panose="020E0502030303020204" pitchFamily="34" charset="0"/>
            </a:rPr>
            <a:t>.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/>
            <a:t>Artículo 59 fracción II </a:t>
          </a:r>
          <a:r>
            <a:rPr lang="es-ES" sz="1900" b="1" kern="1200" dirty="0" err="1"/>
            <a:t>LFSyRCET</a:t>
          </a:r>
          <a:endParaRPr lang="es-MX" sz="1900" kern="1200" dirty="0"/>
        </a:p>
      </dsp:txBody>
      <dsp:txXfrm>
        <a:off x="2369236" y="2709209"/>
        <a:ext cx="9430721" cy="2887901"/>
      </dsp:txXfrm>
    </dsp:sp>
    <dsp:sp modelId="{A71F3D06-CD5E-4353-9984-A2AEA0D4B2F2}">
      <dsp:nvSpPr>
        <dsp:cNvPr id="0" name=""/>
        <dsp:cNvSpPr/>
      </dsp:nvSpPr>
      <dsp:spPr>
        <a:xfrm>
          <a:off x="2402731" y="5606843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3B1CC-80EC-45E6-BE7C-A5804FD19DF2}">
      <dsp:nvSpPr>
        <dsp:cNvPr id="0" name=""/>
        <dsp:cNvSpPr/>
      </dsp:nvSpPr>
      <dsp:spPr>
        <a:xfrm>
          <a:off x="833" y="625537"/>
          <a:ext cx="3586333" cy="4303599"/>
        </a:xfrm>
        <a:prstGeom prst="roundRect">
          <a:avLst>
            <a:gd name="adj" fmla="val 5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40589" rIns="182245" bIns="0" numCol="1" spcCol="1270" anchor="t" anchorCtr="0">
          <a:noAutofit/>
        </a:bodyPr>
        <a:lstStyle/>
        <a:p>
          <a:pPr marL="0" lvl="0" indent="0" algn="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100" kern="1200" dirty="0"/>
            <a:t>.</a:t>
          </a:r>
        </a:p>
      </dsp:txBody>
      <dsp:txXfrm rot="16200000">
        <a:off x="-1405009" y="2031379"/>
        <a:ext cx="3528951" cy="717266"/>
      </dsp:txXfrm>
    </dsp:sp>
    <dsp:sp modelId="{DD746C8A-13C6-4C7D-BAA2-BA753E4AA66A}">
      <dsp:nvSpPr>
        <dsp:cNvPr id="0" name=""/>
        <dsp:cNvSpPr/>
      </dsp:nvSpPr>
      <dsp:spPr>
        <a:xfrm>
          <a:off x="718100" y="625537"/>
          <a:ext cx="2671818" cy="430359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0302" rIns="0" bIns="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800" kern="1200" dirty="0"/>
            <a:t>OFICIO DE VISTA </a:t>
          </a:r>
        </a:p>
      </dsp:txBody>
      <dsp:txXfrm>
        <a:off x="718100" y="625537"/>
        <a:ext cx="2671818" cy="4303599"/>
      </dsp:txXfrm>
    </dsp:sp>
    <dsp:sp modelId="{5BEF12E2-4902-4A87-A688-42383296E64D}">
      <dsp:nvSpPr>
        <dsp:cNvPr id="0" name=""/>
        <dsp:cNvSpPr/>
      </dsp:nvSpPr>
      <dsp:spPr>
        <a:xfrm>
          <a:off x="3712688" y="625537"/>
          <a:ext cx="3586333" cy="4303599"/>
        </a:xfrm>
        <a:prstGeom prst="roundRect">
          <a:avLst>
            <a:gd name="adj" fmla="val 5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40589" rIns="182245" bIns="0" numCol="1" spcCol="1270" anchor="t" anchorCtr="0">
          <a:noAutofit/>
        </a:bodyPr>
        <a:lstStyle/>
        <a:p>
          <a:pPr marL="0" lvl="0" indent="0" algn="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100" kern="1200" dirty="0"/>
            <a:t>.</a:t>
          </a:r>
        </a:p>
      </dsp:txBody>
      <dsp:txXfrm rot="16200000">
        <a:off x="2306845" y="2031379"/>
        <a:ext cx="3528951" cy="717266"/>
      </dsp:txXfrm>
    </dsp:sp>
    <dsp:sp modelId="{8F5C1785-F860-45CA-AA86-DA35238BEE2B}">
      <dsp:nvSpPr>
        <dsp:cNvPr id="0" name=""/>
        <dsp:cNvSpPr/>
      </dsp:nvSpPr>
      <dsp:spPr>
        <a:xfrm rot="5400000">
          <a:off x="3414183" y="4048325"/>
          <a:ext cx="632873" cy="53794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17F2C-A0FE-4CCF-AD4A-51FFBD883AEE}">
      <dsp:nvSpPr>
        <dsp:cNvPr id="0" name=""/>
        <dsp:cNvSpPr/>
      </dsp:nvSpPr>
      <dsp:spPr>
        <a:xfrm>
          <a:off x="4429955" y="625537"/>
          <a:ext cx="2671818" cy="430359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6873" rIns="0" bIns="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3700" b="1" kern="1200" dirty="0">
            <a:solidFill>
              <a:schemeClr val="tx1"/>
            </a:solidFill>
            <a:latin typeface="Candara" panose="020E0502030303020204" pitchFamily="34" charset="0"/>
          </a:endParaRPr>
        </a:p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700" b="1" kern="1200" dirty="0">
              <a:solidFill>
                <a:schemeClr val="tx1"/>
              </a:solidFill>
              <a:latin typeface="Candara" panose="020E0502030303020204" pitchFamily="34" charset="0"/>
            </a:rPr>
            <a:t>30 días hábiles </a:t>
          </a:r>
          <a:r>
            <a:rPr lang="es-MX" sz="3700" kern="1200" dirty="0">
              <a:solidFill>
                <a:schemeClr val="tx1"/>
              </a:solidFill>
              <a:latin typeface="Candara" panose="020E0502030303020204" pitchFamily="34" charset="0"/>
            </a:rPr>
            <a:t>para informar del </a:t>
          </a:r>
          <a:r>
            <a:rPr lang="es-MX" sz="3700" b="1" kern="1200" dirty="0">
              <a:solidFill>
                <a:schemeClr val="tx1"/>
              </a:solidFill>
              <a:latin typeface="Candara" panose="020E0502030303020204" pitchFamily="34" charset="0"/>
            </a:rPr>
            <a:t>inicio de la investigación</a:t>
          </a:r>
        </a:p>
      </dsp:txBody>
      <dsp:txXfrm>
        <a:off x="4429955" y="625537"/>
        <a:ext cx="2671818" cy="4303599"/>
      </dsp:txXfrm>
    </dsp:sp>
    <dsp:sp modelId="{756C7E4A-3C87-4DF5-B92C-81C9F5DC44BB}">
      <dsp:nvSpPr>
        <dsp:cNvPr id="0" name=""/>
        <dsp:cNvSpPr/>
      </dsp:nvSpPr>
      <dsp:spPr>
        <a:xfrm>
          <a:off x="7424543" y="625537"/>
          <a:ext cx="3586333" cy="4303599"/>
        </a:xfrm>
        <a:prstGeom prst="roundRect">
          <a:avLst>
            <a:gd name="adj" fmla="val 5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40589" rIns="182245" bIns="0" numCol="1" spcCol="1270" anchor="t" anchorCtr="0">
          <a:noAutofit/>
        </a:bodyPr>
        <a:lstStyle/>
        <a:p>
          <a:pPr marL="0" lvl="0" indent="0" algn="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100" kern="1200" dirty="0">
              <a:solidFill>
                <a:schemeClr val="bg1"/>
              </a:solidFill>
              <a:latin typeface="Candara" panose="020E0502030303020204" pitchFamily="34" charset="0"/>
            </a:rPr>
            <a:t>.</a:t>
          </a:r>
        </a:p>
      </dsp:txBody>
      <dsp:txXfrm rot="16200000">
        <a:off x="6018700" y="2031379"/>
        <a:ext cx="3528951" cy="717266"/>
      </dsp:txXfrm>
    </dsp:sp>
    <dsp:sp modelId="{070EE061-AC36-4206-9718-2165EBFD0C94}">
      <dsp:nvSpPr>
        <dsp:cNvPr id="0" name=""/>
        <dsp:cNvSpPr/>
      </dsp:nvSpPr>
      <dsp:spPr>
        <a:xfrm rot="5400000">
          <a:off x="7126038" y="4048325"/>
          <a:ext cx="632873" cy="53794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956A70-26C6-4D25-8CB1-F7728889174D}">
      <dsp:nvSpPr>
        <dsp:cNvPr id="0" name=""/>
        <dsp:cNvSpPr/>
      </dsp:nvSpPr>
      <dsp:spPr>
        <a:xfrm>
          <a:off x="8141809" y="625537"/>
          <a:ext cx="2671818" cy="430359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0302" rIns="0" bIns="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800" b="1" kern="12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10 días hábiles </a:t>
          </a:r>
          <a:r>
            <a:rPr lang="es-MX" sz="3800" kern="12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para informar de la </a:t>
          </a:r>
          <a:r>
            <a:rPr lang="es-MX" sz="3800" b="1" kern="12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rPr>
            <a:t>resolución definitiva que recaiga a sus promociones</a:t>
          </a:r>
        </a:p>
      </dsp:txBody>
      <dsp:txXfrm>
        <a:off x="8141809" y="625537"/>
        <a:ext cx="2671818" cy="430359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402731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8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Presentar denuncias en materia penal</a:t>
          </a:r>
        </a:p>
      </dsp:txBody>
      <dsp:txXfrm>
        <a:off x="0" y="2884"/>
        <a:ext cx="2402731" cy="5901352"/>
      </dsp:txXfrm>
    </dsp:sp>
    <dsp:sp modelId="{F4994F0B-111A-4DBF-8BAF-A67A28A44B47}">
      <dsp:nvSpPr>
        <dsp:cNvPr id="0" name=""/>
        <dsp:cNvSpPr/>
      </dsp:nvSpPr>
      <dsp:spPr>
        <a:xfrm>
          <a:off x="2582936" y="219862"/>
          <a:ext cx="9430721" cy="2195561"/>
        </a:xfrm>
        <a:prstGeom prst="rect">
          <a:avLst/>
        </a:prstGeom>
        <a:gradFill rotWithShape="0">
          <a:gsLst>
            <a:gs pos="0">
              <a:schemeClr val="tx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</a:t>
          </a:r>
          <a:r>
            <a:rPr lang="es-MX" sz="25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Órganos Internos de Control serán competentes para presentar denuncias por hechos que las leyes señalen como delitos </a:t>
          </a: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ante la Fiscalía Especializada en Combate a la Corrupción o en su caso ante sus homólogos en el ámbito local.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10 LGRA</a:t>
          </a:r>
        </a:p>
      </dsp:txBody>
      <dsp:txXfrm>
        <a:off x="2582936" y="219862"/>
        <a:ext cx="9430721" cy="2195561"/>
      </dsp:txXfrm>
    </dsp:sp>
    <dsp:sp modelId="{24553A17-FEAC-4578-BE83-ADDE783A465D}">
      <dsp:nvSpPr>
        <dsp:cNvPr id="0" name=""/>
        <dsp:cNvSpPr/>
      </dsp:nvSpPr>
      <dsp:spPr>
        <a:xfrm>
          <a:off x="2402731" y="2415424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95725-2FEA-4F94-BA21-3186C77F0141}">
      <dsp:nvSpPr>
        <dsp:cNvPr id="0" name=""/>
        <dsp:cNvSpPr/>
      </dsp:nvSpPr>
      <dsp:spPr>
        <a:xfrm>
          <a:off x="2582936" y="2632402"/>
          <a:ext cx="9430721" cy="3048850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Las Secretarías y los </a:t>
          </a:r>
          <a:r>
            <a:rPr lang="es-MX" sz="2500" b="1" kern="1200" dirty="0">
              <a:latin typeface="Candara" panose="020E0502030303020204" pitchFamily="34" charset="0"/>
            </a:rPr>
            <a:t>Órganos internos de control</a:t>
          </a:r>
          <a:r>
            <a:rPr lang="es-MX" sz="2500" kern="1200" dirty="0">
              <a:latin typeface="Candara" panose="020E0502030303020204" pitchFamily="34" charset="0"/>
            </a:rPr>
            <a:t>, según corresponda, </a:t>
          </a:r>
          <a:r>
            <a:rPr lang="es-MX" sz="2500" b="1" kern="1200" dirty="0">
              <a:latin typeface="Candara" panose="020E0502030303020204" pitchFamily="34" charset="0"/>
            </a:rPr>
            <a:t>tendrán la potestad de formular la denuncia al Ministerio Público,</a:t>
          </a:r>
          <a:r>
            <a:rPr lang="es-MX" sz="2500" kern="1200" dirty="0">
              <a:latin typeface="Candara" panose="020E0502030303020204" pitchFamily="34" charset="0"/>
            </a:rPr>
            <a:t> en su caso, </a:t>
          </a:r>
          <a:r>
            <a:rPr lang="es-MX" sz="2500" b="1" kern="1200" dirty="0">
              <a:latin typeface="Candara" panose="020E0502030303020204" pitchFamily="34" charset="0"/>
            </a:rPr>
            <a:t>cuando el sujeto a la verificación de la evolución de su patrimonio no justifique la procedencia lícita del incremento notoriamente desproporcionado de éste,</a:t>
          </a:r>
          <a:r>
            <a:rPr lang="es-MX" sz="2500" kern="1200" dirty="0">
              <a:latin typeface="Candara" panose="020E0502030303020204" pitchFamily="34" charset="0"/>
            </a:rPr>
            <a:t> representado por sus bienes, o de aquéllos sobre los que se conduzca como dueño, durante el tiempo de su empleo, cargo o comisión.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Candara" panose="020E0502030303020204" pitchFamily="34" charset="0"/>
            </a:rPr>
            <a:t>Artículo 41 LGRA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 dirty="0">
            <a:latin typeface="Candara" panose="020E0502030303020204" pitchFamily="34" charset="0"/>
          </a:endParaRPr>
        </a:p>
      </dsp:txBody>
      <dsp:txXfrm>
        <a:off x="2582936" y="2632402"/>
        <a:ext cx="9430721" cy="3048850"/>
      </dsp:txXfrm>
    </dsp:sp>
    <dsp:sp modelId="{BB72FEA5-D8DC-40DD-949A-BE1E9B87580E}">
      <dsp:nvSpPr>
        <dsp:cNvPr id="0" name=""/>
        <dsp:cNvSpPr/>
      </dsp:nvSpPr>
      <dsp:spPr>
        <a:xfrm>
          <a:off x="2402731" y="5681253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11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11"/>
          <a:ext cx="2402731" cy="575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8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Fiscalizar la aplicación de recursos públicos</a:t>
          </a:r>
        </a:p>
      </dsp:txBody>
      <dsp:txXfrm>
        <a:off x="0" y="2811"/>
        <a:ext cx="2402731" cy="5753330"/>
      </dsp:txXfrm>
    </dsp:sp>
    <dsp:sp modelId="{F4994F0B-111A-4DBF-8BAF-A67A28A44B47}">
      <dsp:nvSpPr>
        <dsp:cNvPr id="0" name=""/>
        <dsp:cNvSpPr/>
      </dsp:nvSpPr>
      <dsp:spPr>
        <a:xfrm>
          <a:off x="2582936" y="73745"/>
          <a:ext cx="9430721" cy="1270218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Órganos internos de control </a:t>
          </a:r>
          <a:r>
            <a:rPr lang="es-MX" sz="18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serán competentes para revisar el ingreso, egreso, manejo, custodia y aplicación de recursos públicos federales y participaciones federales, así como de recursos públicos locales,</a:t>
          </a:r>
          <a:r>
            <a:rPr lang="es-MX" sz="18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según corresponda en el ámbito de su competencia, </a:t>
          </a:r>
        </a:p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latin typeface="Candara" panose="020E0502030303020204" pitchFamily="34" charset="0"/>
            </a:rPr>
            <a:t>Artículo 10 fracción II LGRA</a:t>
          </a:r>
        </a:p>
      </dsp:txBody>
      <dsp:txXfrm>
        <a:off x="2582936" y="73745"/>
        <a:ext cx="9430721" cy="1270218"/>
      </dsp:txXfrm>
    </dsp:sp>
    <dsp:sp modelId="{24553A17-FEAC-4578-BE83-ADDE783A465D}">
      <dsp:nvSpPr>
        <dsp:cNvPr id="0" name=""/>
        <dsp:cNvSpPr/>
      </dsp:nvSpPr>
      <dsp:spPr>
        <a:xfrm>
          <a:off x="2402731" y="1343963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582936" y="1414897"/>
          <a:ext cx="9430721" cy="1290732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>
              <a:latin typeface="Candara" panose="020E0502030303020204" pitchFamily="34" charset="0"/>
            </a:rPr>
            <a:t>La Secretaría, la Contraloría del Ejecutivo, las tesorerías y </a:t>
          </a:r>
          <a:r>
            <a:rPr lang="es-MX" sz="1700" b="1" kern="1200" dirty="0">
              <a:latin typeface="Candara" panose="020E0502030303020204" pitchFamily="34" charset="0"/>
            </a:rPr>
            <a:t>la Contraloría </a:t>
          </a:r>
          <a:r>
            <a:rPr lang="es-MX" sz="1700" kern="1200" dirty="0">
              <a:latin typeface="Candara" panose="020E0502030303020204" pitchFamily="34" charset="0"/>
            </a:rPr>
            <a:t>correspondiente, en cualquier momento </a:t>
          </a:r>
          <a:r>
            <a:rPr lang="es-MX" sz="1700" b="1" kern="1200" dirty="0">
              <a:latin typeface="Candara" panose="020E0502030303020204" pitchFamily="34" charset="0"/>
            </a:rPr>
            <a:t>podrán comprobar si en la aplicación y comprobación del gasto público, se ha cumplido con las disposiciones legales vigentes</a:t>
          </a:r>
          <a:r>
            <a:rPr lang="es-MX" sz="1700" b="0" kern="1200" dirty="0">
              <a:latin typeface="Candara" panose="020E0502030303020204" pitchFamily="34" charset="0"/>
            </a:rPr>
            <a:t>, por parte de las unidades presupuestales,</a:t>
          </a:r>
          <a:r>
            <a:rPr lang="es-MX" sz="1700" kern="1200" dirty="0">
              <a:latin typeface="Candara" panose="020E0502030303020204" pitchFamily="34" charset="0"/>
            </a:rPr>
            <a:t> quienes estarán obligadas a proporcionar todas las facilidades necesarias para tal efecto.</a:t>
          </a:r>
        </a:p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latin typeface="Candara" panose="020E0502030303020204" pitchFamily="34" charset="0"/>
            </a:rPr>
            <a:t>Artículo 303 Código Financiero</a:t>
          </a:r>
        </a:p>
      </dsp:txBody>
      <dsp:txXfrm>
        <a:off x="2582936" y="1414897"/>
        <a:ext cx="9430721" cy="1290732"/>
      </dsp:txXfrm>
    </dsp:sp>
    <dsp:sp modelId="{A71F3D06-CD5E-4353-9984-A2AEA0D4B2F2}">
      <dsp:nvSpPr>
        <dsp:cNvPr id="0" name=""/>
        <dsp:cNvSpPr/>
      </dsp:nvSpPr>
      <dsp:spPr>
        <a:xfrm>
          <a:off x="2402731" y="2705629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801068-7458-4421-B8D4-08E1C73B95F8}">
      <dsp:nvSpPr>
        <dsp:cNvPr id="0" name=""/>
        <dsp:cNvSpPr/>
      </dsp:nvSpPr>
      <dsp:spPr>
        <a:xfrm>
          <a:off x="2582936" y="2776562"/>
          <a:ext cx="9430721" cy="141866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>
              <a:latin typeface="Candara" panose="020E0502030303020204" pitchFamily="34" charset="0"/>
            </a:rPr>
            <a:t>El control, vigilancia y supervisión en la aplicación de los recursos quedará a cargo de las siguientes autoridades en las etapas que se indican:</a:t>
          </a:r>
        </a:p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>
              <a:latin typeface="Candara" panose="020E0502030303020204" pitchFamily="34" charset="0"/>
            </a:rPr>
            <a:t>I. Recibidos los recursos destinados al Gobierno del Estado, </a:t>
          </a:r>
          <a:r>
            <a:rPr lang="es-MX" sz="1700" b="1" kern="1200" dirty="0">
              <a:latin typeface="Candara" panose="020E0502030303020204" pitchFamily="34" charset="0"/>
            </a:rPr>
            <a:t>el control y supervisión</a:t>
          </a:r>
          <a:r>
            <a:rPr lang="es-MX" sz="1700" kern="1200" dirty="0">
              <a:latin typeface="Candara" panose="020E0502030303020204" pitchFamily="34" charset="0"/>
            </a:rPr>
            <a:t>, corresponderá a la Función Pública; </a:t>
          </a:r>
          <a:r>
            <a:rPr lang="es-MX" sz="1700" b="1" kern="1200" dirty="0">
              <a:latin typeface="Candara" panose="020E0502030303020204" pitchFamily="34" charset="0"/>
            </a:rPr>
            <a:t>los recursos asignados a los municipios corresponderá a su contraloría interna</a:t>
          </a:r>
          <a:r>
            <a:rPr lang="es-MX" sz="1700" kern="1200" dirty="0">
              <a:latin typeface="Candara" panose="020E0502030303020204" pitchFamily="34" charset="0"/>
            </a:rPr>
            <a:t>, </a:t>
          </a:r>
        </a:p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latin typeface="Candara" panose="020E0502030303020204" pitchFamily="34" charset="0"/>
            </a:rPr>
            <a:t>Artículo 534 fracción I Código Financiero</a:t>
          </a:r>
        </a:p>
      </dsp:txBody>
      <dsp:txXfrm>
        <a:off x="2582936" y="2776562"/>
        <a:ext cx="9430721" cy="1418667"/>
      </dsp:txXfrm>
    </dsp:sp>
    <dsp:sp modelId="{A2A23E22-8DBB-4CFF-AF19-276BE0543EFD}">
      <dsp:nvSpPr>
        <dsp:cNvPr id="0" name=""/>
        <dsp:cNvSpPr/>
      </dsp:nvSpPr>
      <dsp:spPr>
        <a:xfrm>
          <a:off x="2402731" y="4195230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B3B9CF-B416-47A0-A177-7C1C7BD601C1}">
      <dsp:nvSpPr>
        <dsp:cNvPr id="0" name=""/>
        <dsp:cNvSpPr/>
      </dsp:nvSpPr>
      <dsp:spPr>
        <a:xfrm>
          <a:off x="2582936" y="4266164"/>
          <a:ext cx="9430721" cy="141866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 finalidad del OIC es </a:t>
          </a:r>
          <a:r>
            <a:rPr lang="es-MX" sz="17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promover la transparencia y el apego a la legalidad de los servidores públicos</a:t>
          </a:r>
          <a:r>
            <a:rPr lang="es-MX" sz="17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</a:t>
          </a:r>
          <a:r>
            <a:rPr lang="es-MX" sz="17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mediante la realización de auditorías y revisiones a los diferentes procesos de las instituciones gubernamentales</a:t>
          </a:r>
          <a:r>
            <a:rPr lang="es-MX" sz="17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; </a:t>
          </a:r>
          <a:r>
            <a:rPr lang="es-MX" sz="17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así como la atención de quejas, denuncias, peticiones ciudadana</a:t>
          </a:r>
          <a:r>
            <a:rPr lang="es-MX" sz="17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s, resoluciones de procedimientos administrativos de responsabilidades y de inconformidades</a:t>
          </a:r>
          <a:r>
            <a:rPr lang="es-MX" sz="170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</a:t>
          </a:r>
        </a:p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4 fracción VII </a:t>
          </a:r>
          <a:r>
            <a:rPr lang="es-MX" sz="1400" kern="1200" dirty="0" err="1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LMETyM</a:t>
          </a:r>
          <a:endParaRPr lang="es-MX" sz="1400" kern="1200" dirty="0">
            <a:latin typeface="Candara" panose="020E0502030303020204" pitchFamily="34" charset="0"/>
          </a:endParaRPr>
        </a:p>
      </dsp:txBody>
      <dsp:txXfrm>
        <a:off x="2582936" y="4266164"/>
        <a:ext cx="9430721" cy="1418667"/>
      </dsp:txXfrm>
    </dsp:sp>
    <dsp:sp modelId="{BA5ABCE7-4462-4F28-BA6E-9B94EE8A056F}">
      <dsp:nvSpPr>
        <dsp:cNvPr id="0" name=""/>
        <dsp:cNvSpPr/>
      </dsp:nvSpPr>
      <dsp:spPr>
        <a:xfrm>
          <a:off x="2402731" y="5684831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402731" cy="57589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31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1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Evaluar la gestión y el desempeño sobre el ejercicio del presupuesto</a:t>
          </a:r>
        </a:p>
      </dsp:txBody>
      <dsp:txXfrm>
        <a:off x="0" y="0"/>
        <a:ext cx="2402731" cy="5758954"/>
      </dsp:txXfrm>
    </dsp:sp>
    <dsp:sp modelId="{F4994F0B-111A-4DBF-8BAF-A67A28A44B47}">
      <dsp:nvSpPr>
        <dsp:cNvPr id="0" name=""/>
        <dsp:cNvSpPr/>
      </dsp:nvSpPr>
      <dsp:spPr>
        <a:xfrm>
          <a:off x="2417804" y="261515"/>
          <a:ext cx="9430721" cy="5230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>
              <a:latin typeface="Candara" panose="020E0502030303020204" pitchFamily="34" charset="0"/>
            </a:rPr>
            <a:t>La Secretaría en coordinación con la Contraloría del Ejecutivo y </a:t>
          </a:r>
          <a:r>
            <a:rPr lang="es-MX" sz="2800" b="1" kern="1200" dirty="0">
              <a:latin typeface="Candara" panose="020E0502030303020204" pitchFamily="34" charset="0"/>
            </a:rPr>
            <a:t>las contralorías </a:t>
          </a:r>
          <a:r>
            <a:rPr lang="es-MX" sz="2800" kern="1200" dirty="0">
              <a:latin typeface="Candara" panose="020E0502030303020204" pitchFamily="34" charset="0"/>
            </a:rPr>
            <a:t>en el ámbito de sus competencias, </a:t>
          </a:r>
          <a:r>
            <a:rPr lang="es-MX" sz="2800" b="1" kern="1200" dirty="0">
              <a:latin typeface="Candara" panose="020E0502030303020204" pitchFamily="34" charset="0"/>
            </a:rPr>
            <a:t>efectuarán evaluaciones de la gestión y del desempeño a las dependencias y entidades, sobre el ejercicio del presupuesto de egresos, con relación a la ejecución de los programas aprobados en el mismo y su congruencia con el propio presupuesto.</a:t>
          </a:r>
        </a:p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latin typeface="Candara" panose="020E0502030303020204" pitchFamily="34" charset="0"/>
            </a:rPr>
            <a:t>La evaluación se realizará a través de la verificación del grado de cumplimiento de objetivos y metas</a:t>
          </a:r>
          <a:r>
            <a:rPr lang="es-MX" sz="2800" kern="1200" dirty="0">
              <a:latin typeface="Candara" panose="020E0502030303020204" pitchFamily="34" charset="0"/>
            </a:rPr>
            <a:t>, con base en indicadores que permitan conocer los resultados de la aplicación de los recursos públicos.</a:t>
          </a:r>
        </a:p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/>
            <a:t>Artículo 304 del CFETM</a:t>
          </a:r>
        </a:p>
      </dsp:txBody>
      <dsp:txXfrm>
        <a:off x="2417804" y="261515"/>
        <a:ext cx="9430721" cy="5230300"/>
      </dsp:txXfrm>
    </dsp:sp>
    <dsp:sp modelId="{24553A17-FEAC-4578-BE83-ADDE783A465D}">
      <dsp:nvSpPr>
        <dsp:cNvPr id="0" name=""/>
        <dsp:cNvSpPr/>
      </dsp:nvSpPr>
      <dsp:spPr>
        <a:xfrm>
          <a:off x="2402731" y="5491815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402731" cy="57589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t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52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Emitir el Código de ética</a:t>
          </a:r>
        </a:p>
      </dsp:txBody>
      <dsp:txXfrm>
        <a:off x="0" y="0"/>
        <a:ext cx="2402731" cy="5758954"/>
      </dsp:txXfrm>
    </dsp:sp>
    <dsp:sp modelId="{F4994F0B-111A-4DBF-8BAF-A67A28A44B47}">
      <dsp:nvSpPr>
        <dsp:cNvPr id="0" name=""/>
        <dsp:cNvSpPr/>
      </dsp:nvSpPr>
      <dsp:spPr>
        <a:xfrm>
          <a:off x="2378949" y="261515"/>
          <a:ext cx="9430721" cy="5230300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just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>
              <a:latin typeface="Candara" panose="020E0502030303020204" pitchFamily="34" charset="0"/>
            </a:rPr>
            <a:t>Los Servidores Públicos deberán observar el </a:t>
          </a:r>
          <a:r>
            <a:rPr lang="es-MX" sz="2700" b="1" kern="1200" dirty="0">
              <a:latin typeface="Candara" panose="020E0502030303020204" pitchFamily="34" charset="0"/>
            </a:rPr>
            <a:t>código de ética que al efecto sea emitido</a:t>
          </a:r>
          <a:r>
            <a:rPr lang="es-MX" sz="2700" kern="1200" dirty="0">
              <a:latin typeface="Candara" panose="020E0502030303020204" pitchFamily="34" charset="0"/>
            </a:rPr>
            <a:t> por las Secretarías o los </a:t>
          </a:r>
          <a:r>
            <a:rPr lang="es-MX" sz="2700" b="1" kern="1200" dirty="0">
              <a:latin typeface="Candara" panose="020E0502030303020204" pitchFamily="34" charset="0"/>
            </a:rPr>
            <a:t>Órganos internos de control</a:t>
          </a:r>
          <a:r>
            <a:rPr lang="es-MX" sz="2700" kern="1200" dirty="0">
              <a:latin typeface="Candara" panose="020E0502030303020204" pitchFamily="34" charset="0"/>
            </a:rPr>
            <a:t>, conforme a los lineamientos que emita el Sistema Nacional Anticorrupción, para que en su actuación impere una conducta digna que responda a las necesidades de la sociedad y que oriente su desempeño. </a:t>
          </a:r>
        </a:p>
        <a:p>
          <a:pPr marL="0" lvl="0" indent="0" algn="just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700" kern="1200" dirty="0">
            <a:latin typeface="Candara" panose="020E0502030303020204" pitchFamily="34" charset="0"/>
          </a:endParaRPr>
        </a:p>
        <a:p>
          <a:pPr marL="0" lvl="0" indent="0" algn="just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>
              <a:latin typeface="Candara" panose="020E0502030303020204" pitchFamily="34" charset="0"/>
            </a:rPr>
            <a:t>El </a:t>
          </a:r>
          <a:r>
            <a:rPr lang="es-MX" sz="2700" b="1" kern="1200" dirty="0">
              <a:latin typeface="Candara" panose="020E0502030303020204" pitchFamily="34" charset="0"/>
            </a:rPr>
            <a:t>código de ética </a:t>
          </a:r>
          <a:r>
            <a:rPr lang="es-MX" sz="2700" kern="1200" dirty="0">
              <a:latin typeface="Candara" panose="020E0502030303020204" pitchFamily="34" charset="0"/>
            </a:rPr>
            <a:t>a que se refiere el párrafo anterior, deberá hacerse del conocimiento de los Servidores Públicos de la dependencia o entidad de que se trate, así como darle la máxima publicidad. </a:t>
          </a:r>
        </a:p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16 LGRA</a:t>
          </a:r>
        </a:p>
      </dsp:txBody>
      <dsp:txXfrm>
        <a:off x="2378949" y="261515"/>
        <a:ext cx="9430721" cy="5230300"/>
      </dsp:txXfrm>
    </dsp:sp>
    <dsp:sp modelId="{24553A17-FEAC-4578-BE83-ADDE783A465D}">
      <dsp:nvSpPr>
        <dsp:cNvPr id="0" name=""/>
        <dsp:cNvSpPr/>
      </dsp:nvSpPr>
      <dsp:spPr>
        <a:xfrm>
          <a:off x="2402731" y="5491815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14105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282108" cy="5720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sp:txBody>
      <dsp:txXfrm>
        <a:off x="0" y="0"/>
        <a:ext cx="2282108" cy="5720044"/>
      </dsp:txXfrm>
    </dsp:sp>
    <dsp:sp modelId="{F4994F0B-111A-4DBF-8BAF-A67A28A44B47}">
      <dsp:nvSpPr>
        <dsp:cNvPr id="0" name=""/>
        <dsp:cNvSpPr/>
      </dsp:nvSpPr>
      <dsp:spPr>
        <a:xfrm>
          <a:off x="2453266" y="132946"/>
          <a:ext cx="8957276" cy="2658926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b="1" kern="1200" dirty="0">
              <a:latin typeface="Candara" panose="020E0502030303020204" pitchFamily="34" charset="0"/>
            </a:rPr>
            <a:t>Las Secretarías </a:t>
          </a:r>
          <a:r>
            <a:rPr lang="es-MX" sz="1900" kern="1200" dirty="0">
              <a:latin typeface="Candara" panose="020E0502030303020204" pitchFamily="34" charset="0"/>
            </a:rPr>
            <a:t>y los </a:t>
          </a:r>
          <a:r>
            <a:rPr lang="es-MX" sz="1900" b="1" kern="1200" dirty="0">
              <a:latin typeface="Candara" panose="020E0502030303020204" pitchFamily="34" charset="0"/>
            </a:rPr>
            <a:t>Órganos internos de control,</a:t>
          </a:r>
          <a:r>
            <a:rPr lang="es-MX" sz="1900" kern="1200" dirty="0">
              <a:latin typeface="Candara" panose="020E0502030303020204" pitchFamily="34" charset="0"/>
            </a:rPr>
            <a:t> según sea el caso, </a:t>
          </a:r>
          <a:r>
            <a:rPr lang="es-MX" sz="1900" b="1" kern="1200" dirty="0">
              <a:latin typeface="Candara" panose="020E0502030303020204" pitchFamily="34" charset="0"/>
            </a:rPr>
            <a:t>deberán realizar una verificación aleatoria de las declaraciones patrimoniales que obren en el sistema de evolución patrimonial, de declaración de intereses y constancia de presentación de declaración fiscal, así como de la evolución del patrimonio de los Servidores Públicos. </a:t>
          </a:r>
          <a:r>
            <a:rPr lang="es-MX" sz="1900" kern="1200" dirty="0">
              <a:latin typeface="Candara" panose="020E0502030303020204" pitchFamily="34" charset="0"/>
            </a:rPr>
            <a:t>De no existir ninguna anomalía expedirán la certificación correspondiente, la cual se anotará en dicho sistema. En caso contrario, iniciarán la investigación que corresponda.</a:t>
          </a:r>
        </a:p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b="1" kern="1200" dirty="0">
              <a:latin typeface="Candara" panose="020E0502030303020204" pitchFamily="34" charset="0"/>
            </a:rPr>
            <a:t>Artículo 30 LGRA</a:t>
          </a:r>
          <a:endParaRPr lang="es-MX" sz="1900" kern="1200" dirty="0">
            <a:latin typeface="Candara" panose="020E0502030303020204" pitchFamily="34" charset="0"/>
          </a:endParaRPr>
        </a:p>
      </dsp:txBody>
      <dsp:txXfrm>
        <a:off x="2453266" y="132946"/>
        <a:ext cx="8957276" cy="2658926"/>
      </dsp:txXfrm>
    </dsp:sp>
    <dsp:sp modelId="{24553A17-FEAC-4578-BE83-ADDE783A465D}">
      <dsp:nvSpPr>
        <dsp:cNvPr id="0" name=""/>
        <dsp:cNvSpPr/>
      </dsp:nvSpPr>
      <dsp:spPr>
        <a:xfrm>
          <a:off x="2282108" y="2791873"/>
          <a:ext cx="912843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453266" y="2924819"/>
          <a:ext cx="8957276" cy="2658926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b="1" kern="1200" dirty="0"/>
            <a:t>Las Secretarías, </a:t>
          </a:r>
          <a:r>
            <a:rPr lang="es-MX" sz="1900" kern="1200" dirty="0"/>
            <a:t>así como los </a:t>
          </a:r>
          <a:r>
            <a:rPr lang="es-MX" sz="1900" b="1" kern="1200" dirty="0"/>
            <a:t>Órganos internos de control</a:t>
          </a:r>
          <a:r>
            <a:rPr lang="es-MX" sz="1900" kern="1200" dirty="0"/>
            <a:t> de los entes públicos, según corresponda, </a:t>
          </a:r>
          <a:r>
            <a:rPr lang="es-MX" sz="1900" b="1" kern="1200" dirty="0"/>
            <a:t>serán responsables de inscribir y mantener actualizada en el sistema de evolución patrimonial, de declaración de intereses y constancia de presentación de declaración fiscal, la información correspondiente a los Declarantes a su cargo.</a:t>
          </a:r>
          <a:r>
            <a:rPr lang="es-MX" sz="1900" kern="1200" dirty="0"/>
            <a:t> </a:t>
          </a:r>
          <a:r>
            <a:rPr lang="es-MX" sz="1900" b="1" kern="1200" dirty="0"/>
            <a:t>Asimismo, verificarán la situación o posible actualización de algún Conflicto de Interés, según la información proporcionada, llevarán el seguimiento de la evolución y la verificación de la situación patrimonial de dichos Declarantes,</a:t>
          </a:r>
          <a:r>
            <a:rPr lang="es-MX" sz="1900" kern="1200" dirty="0"/>
            <a:t> en los términos de la presente Ley.</a:t>
          </a:r>
        </a:p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b="1" kern="1200" dirty="0">
              <a:latin typeface="Candara" panose="020E0502030303020204" pitchFamily="34" charset="0"/>
            </a:rPr>
            <a:t>Artículo 31 LGRA</a:t>
          </a:r>
          <a:endParaRPr lang="es-MX" sz="1900" kern="1200" dirty="0"/>
        </a:p>
      </dsp:txBody>
      <dsp:txXfrm>
        <a:off x="2453266" y="2924819"/>
        <a:ext cx="8957276" cy="2658926"/>
      </dsp:txXfrm>
    </dsp:sp>
    <dsp:sp modelId="{A71F3D06-CD5E-4353-9984-A2AEA0D4B2F2}">
      <dsp:nvSpPr>
        <dsp:cNvPr id="0" name=""/>
        <dsp:cNvSpPr/>
      </dsp:nvSpPr>
      <dsp:spPr>
        <a:xfrm>
          <a:off x="2282108" y="5583746"/>
          <a:ext cx="912843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792"/>
          <a:ext cx="114105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792"/>
          <a:ext cx="2282108" cy="571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sp:txBody>
      <dsp:txXfrm>
        <a:off x="0" y="2792"/>
        <a:ext cx="2282108" cy="5714458"/>
      </dsp:txXfrm>
    </dsp:sp>
    <dsp:sp modelId="{F4994F0B-111A-4DBF-8BAF-A67A28A44B47}">
      <dsp:nvSpPr>
        <dsp:cNvPr id="0" name=""/>
        <dsp:cNvSpPr/>
      </dsp:nvSpPr>
      <dsp:spPr>
        <a:xfrm>
          <a:off x="2453266" y="162396"/>
          <a:ext cx="8957276" cy="233662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Si transcurridos los plazos a que se refieren las fracciones I, II y III de este artículo, </a:t>
          </a:r>
          <a:r>
            <a:rPr lang="es-MX" sz="2200" b="1" kern="1200" dirty="0">
              <a:latin typeface="Candara" panose="020E0502030303020204" pitchFamily="34" charset="0"/>
            </a:rPr>
            <a:t>no se hubiese presentado la declaración correspondiente, sin causa justificada, se iniciará inmediatamente la investigación por presunta responsabilidad por la comisión de las Faltas administrativas </a:t>
          </a:r>
          <a:r>
            <a:rPr lang="es-MX" sz="2200" kern="1200" dirty="0">
              <a:latin typeface="Candara" panose="020E0502030303020204" pitchFamily="34" charset="0"/>
            </a:rPr>
            <a:t>correspondientes y se requerirá por escrito al Declarante el cumplimiento de dicha obligación.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kern="1200" dirty="0">
              <a:latin typeface="Candara" panose="020E0502030303020204" pitchFamily="34" charset="0"/>
            </a:rPr>
            <a:t>Artículo 33 LGRA</a:t>
          </a:r>
          <a:endParaRPr lang="es-MX" sz="2200" kern="1200" dirty="0">
            <a:latin typeface="Candara" panose="020E0502030303020204" pitchFamily="34" charset="0"/>
          </a:endParaRPr>
        </a:p>
      </dsp:txBody>
      <dsp:txXfrm>
        <a:off x="2453266" y="162396"/>
        <a:ext cx="8957276" cy="2336620"/>
      </dsp:txXfrm>
    </dsp:sp>
    <dsp:sp modelId="{24553A17-FEAC-4578-BE83-ADDE783A465D}">
      <dsp:nvSpPr>
        <dsp:cNvPr id="0" name=""/>
        <dsp:cNvSpPr/>
      </dsp:nvSpPr>
      <dsp:spPr>
        <a:xfrm>
          <a:off x="2282108" y="2499016"/>
          <a:ext cx="912843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453266" y="2658619"/>
          <a:ext cx="8957276" cy="289009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Tratándose de los supuestos previstos en las fracciones I y II de este artículo, en caso de que la omisión en la declaración continúe por un periodo de treinta días naturales siguientes a la fecha en que hubiere notificado el requerimiento al Declarante, las Secretarías o </a:t>
          </a:r>
          <a:r>
            <a:rPr lang="es-MX" sz="2200" b="1" kern="1200" dirty="0">
              <a:latin typeface="Candara" panose="020E0502030303020204" pitchFamily="34" charset="0"/>
            </a:rPr>
            <a:t>los Órganos internos de control, según corresponda, declararán que el nombramiento o contrato ha quedado sin efectos, debiendo notificar lo anterior al titular del Ente público correspondiente para separar del cargo al servidor público.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kern="1200" dirty="0">
              <a:latin typeface="Candara" panose="020E0502030303020204" pitchFamily="34" charset="0"/>
            </a:rPr>
            <a:t>Artículo 33 LGRA</a:t>
          </a:r>
          <a:endParaRPr lang="es-MX" sz="2200" kern="1200" dirty="0">
            <a:latin typeface="Candara" panose="020E0502030303020204" pitchFamily="34" charset="0"/>
          </a:endParaRPr>
        </a:p>
      </dsp:txBody>
      <dsp:txXfrm>
        <a:off x="2453266" y="2658619"/>
        <a:ext cx="8957276" cy="2890091"/>
      </dsp:txXfrm>
    </dsp:sp>
    <dsp:sp modelId="{A71F3D06-CD5E-4353-9984-A2AEA0D4B2F2}">
      <dsp:nvSpPr>
        <dsp:cNvPr id="0" name=""/>
        <dsp:cNvSpPr/>
      </dsp:nvSpPr>
      <dsp:spPr>
        <a:xfrm>
          <a:off x="2282108" y="5548710"/>
          <a:ext cx="912843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402731" cy="57589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cumplimiento de la presentación de la Declaración patrimonial y verificar la evolución del patrimonio</a:t>
          </a:r>
        </a:p>
      </dsp:txBody>
      <dsp:txXfrm>
        <a:off x="0" y="0"/>
        <a:ext cx="2402731" cy="5758954"/>
      </dsp:txXfrm>
    </dsp:sp>
    <dsp:sp modelId="{F4994F0B-111A-4DBF-8BAF-A67A28A44B47}">
      <dsp:nvSpPr>
        <dsp:cNvPr id="0" name=""/>
        <dsp:cNvSpPr/>
      </dsp:nvSpPr>
      <dsp:spPr>
        <a:xfrm>
          <a:off x="2582936" y="169562"/>
          <a:ext cx="9430721" cy="1854272"/>
        </a:xfrm>
        <a:prstGeom prst="rect">
          <a:avLst/>
        </a:prstGeom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Las Secretarías y </a:t>
          </a:r>
          <a:r>
            <a:rPr lang="es-MX" sz="2500" b="1" kern="1200" dirty="0">
              <a:latin typeface="Candara" panose="020E0502030303020204" pitchFamily="34" charset="0"/>
            </a:rPr>
            <a:t>los Órganos internos de control, estarán facultadas para llevar a cabo investigaciones o auditorías para verificar la evolución del patrimonio de los Declarantes.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Artículo 36 LGRA</a:t>
          </a:r>
        </a:p>
      </dsp:txBody>
      <dsp:txXfrm>
        <a:off x="2582936" y="169562"/>
        <a:ext cx="9430721" cy="1854272"/>
      </dsp:txXfrm>
    </dsp:sp>
    <dsp:sp modelId="{24553A17-FEAC-4578-BE83-ADDE783A465D}">
      <dsp:nvSpPr>
        <dsp:cNvPr id="0" name=""/>
        <dsp:cNvSpPr/>
      </dsp:nvSpPr>
      <dsp:spPr>
        <a:xfrm>
          <a:off x="2402731" y="2023835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582936" y="2193398"/>
          <a:ext cx="9430721" cy="3391259"/>
        </a:xfrm>
        <a:prstGeom prst="rect">
          <a:avLst/>
        </a:prstGeom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En los casos en que la declaración de situación patrimonial del Declarante </a:t>
          </a:r>
          <a:r>
            <a:rPr lang="es-MX" sz="2200" b="1" kern="1200" dirty="0">
              <a:latin typeface="Candara" panose="020E0502030303020204" pitchFamily="34" charset="0"/>
            </a:rPr>
            <a:t>refleje un incremento en su patrimonio que no sea explicable o justificable en virtud de su remuneración como Persona Servidora Pública, las Secretarías y los Órganos internos de control inmediatamente solicitarán sea aclarado el origen de dicho enriquecimiento</a:t>
          </a:r>
          <a:r>
            <a:rPr lang="es-MX" sz="2200" kern="1200" dirty="0">
              <a:latin typeface="Candara" panose="020E0502030303020204" pitchFamily="34" charset="0"/>
            </a:rPr>
            <a:t>. De no justificarse la procedencia de dicho enriquecimiento, las Secretarías y </a:t>
          </a:r>
          <a:r>
            <a:rPr lang="es-MX" sz="2200" b="1" kern="1200" dirty="0">
              <a:latin typeface="Candara" panose="020E0502030303020204" pitchFamily="34" charset="0"/>
            </a:rPr>
            <a:t>los Órganos internos </a:t>
          </a:r>
          <a:r>
            <a:rPr lang="es-MX" sz="2200" kern="1200" dirty="0">
              <a:latin typeface="Candara" panose="020E0502030303020204" pitchFamily="34" charset="0"/>
            </a:rPr>
            <a:t>de control procederán a integrar el expediente correspondiente para darle trámite conforme a lo establecido en esta Ley, </a:t>
          </a:r>
          <a:r>
            <a:rPr lang="es-MX" sz="2200" b="1" kern="1200" dirty="0">
              <a:latin typeface="Candara" panose="020E0502030303020204" pitchFamily="34" charset="0"/>
            </a:rPr>
            <a:t>y formularán, en su caso, la denuncia correspondiente ante el Ministerio Público.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Artículo 37 LGRA</a:t>
          </a:r>
        </a:p>
      </dsp:txBody>
      <dsp:txXfrm>
        <a:off x="2582936" y="2193398"/>
        <a:ext cx="9430721" cy="3391259"/>
      </dsp:txXfrm>
    </dsp:sp>
    <dsp:sp modelId="{A71F3D06-CD5E-4353-9984-A2AEA0D4B2F2}">
      <dsp:nvSpPr>
        <dsp:cNvPr id="0" name=""/>
        <dsp:cNvSpPr/>
      </dsp:nvSpPr>
      <dsp:spPr>
        <a:xfrm>
          <a:off x="2402731" y="5584657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33379-C341-4D8E-A75E-CCA4E07EADE7}">
      <dsp:nvSpPr>
        <dsp:cNvPr id="0" name=""/>
        <dsp:cNvSpPr/>
      </dsp:nvSpPr>
      <dsp:spPr>
        <a:xfrm>
          <a:off x="844892" y="0"/>
          <a:ext cx="10499499" cy="2639226"/>
        </a:xfrm>
        <a:prstGeom prst="rect">
          <a:avLst/>
        </a:prstGeom>
        <a:solidFill>
          <a:schemeClr val="bg1">
            <a:lumMod val="85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4128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Los entes públicos federales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tendrán</a:t>
          </a:r>
          <a:r>
            <a:rPr lang="es-MX" sz="2000" kern="1200" dirty="0">
              <a:latin typeface="Candara" panose="020E0502030303020204" pitchFamily="34" charset="0"/>
            </a:rPr>
            <a:t> </a:t>
          </a:r>
          <a:r>
            <a:rPr lang="es-MX" sz="2000" b="1" kern="1200" dirty="0">
              <a:latin typeface="Candara" panose="020E0502030303020204" pitchFamily="34" charset="0"/>
            </a:rPr>
            <a:t>órganos internos de control </a:t>
          </a:r>
          <a:r>
            <a:rPr lang="es-MX" sz="2000" kern="1200" dirty="0">
              <a:latin typeface="Candara" panose="020E0502030303020204" pitchFamily="34" charset="0"/>
            </a:rPr>
            <a:t>con las facultades que determine la ley para </a:t>
          </a:r>
          <a:r>
            <a:rPr lang="es-MX" sz="2000" b="1" kern="1200" dirty="0">
              <a:latin typeface="Candara" panose="020E0502030303020204" pitchFamily="34" charset="0"/>
            </a:rPr>
            <a:t>prevenir, corregir e investigar actos u omisiones que pudieran constituir responsabilidades administrativas;</a:t>
          </a:r>
          <a:r>
            <a:rPr lang="es-MX" sz="2000" kern="1200" dirty="0">
              <a:latin typeface="Candara" panose="020E0502030303020204" pitchFamily="34" charset="0"/>
            </a:rPr>
            <a:t> </a:t>
          </a:r>
          <a:r>
            <a:rPr lang="es-MX" sz="2000" b="1" kern="1200" dirty="0">
              <a:latin typeface="Candara" panose="020E0502030303020204" pitchFamily="34" charset="0"/>
            </a:rPr>
            <a:t>para sancionar </a:t>
          </a:r>
          <a:r>
            <a:rPr lang="es-MX" sz="2000" kern="1200" dirty="0">
              <a:latin typeface="Candara" panose="020E0502030303020204" pitchFamily="34" charset="0"/>
            </a:rPr>
            <a:t>aquéllas distintas a las que son competencia del Tribunal Federal de Justicia Administrativa; </a:t>
          </a:r>
          <a:r>
            <a:rPr lang="es-MX" sz="2000" b="1" kern="1200" dirty="0">
              <a:latin typeface="Candara" panose="020E0502030303020204" pitchFamily="34" charset="0"/>
            </a:rPr>
            <a:t>revisar el ingreso, egreso, manejo, custodia y aplicación de recursos públicos federales y participaciones federales</a:t>
          </a:r>
          <a:r>
            <a:rPr lang="es-MX" sz="2000" kern="1200" dirty="0">
              <a:latin typeface="Candara" panose="020E0502030303020204" pitchFamily="34" charset="0"/>
            </a:rPr>
            <a:t>; así como </a:t>
          </a:r>
          <a:r>
            <a:rPr lang="es-MX" sz="2000" b="1" kern="1200" dirty="0">
              <a:latin typeface="Candara" panose="020E0502030303020204" pitchFamily="34" charset="0"/>
            </a:rPr>
            <a:t>presentar las denuncias por hechos u omisiones que pudieran ser constitutivos de delito </a:t>
          </a:r>
          <a:r>
            <a:rPr lang="es-MX" sz="2000" kern="1200" dirty="0">
              <a:latin typeface="Candara" panose="020E0502030303020204" pitchFamily="34" charset="0"/>
            </a:rPr>
            <a:t>ante la Fiscalía Especializada en Combate a la Corrupción a que se refiere esta Constitución. </a:t>
          </a:r>
        </a:p>
      </dsp:txBody>
      <dsp:txXfrm>
        <a:off x="844892" y="0"/>
        <a:ext cx="10499499" cy="2639226"/>
      </dsp:txXfrm>
    </dsp:sp>
    <dsp:sp modelId="{62DA8CA1-41DC-469E-BBB3-6220CF5ED152}">
      <dsp:nvSpPr>
        <dsp:cNvPr id="0" name=""/>
        <dsp:cNvSpPr/>
      </dsp:nvSpPr>
      <dsp:spPr>
        <a:xfrm>
          <a:off x="1112781" y="554748"/>
          <a:ext cx="759425" cy="137517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C97E6B-0895-49F8-B72F-C656B2F18341}">
      <dsp:nvSpPr>
        <dsp:cNvPr id="0" name=""/>
        <dsp:cNvSpPr/>
      </dsp:nvSpPr>
      <dsp:spPr>
        <a:xfrm>
          <a:off x="854893" y="2888899"/>
          <a:ext cx="10504896" cy="1984440"/>
        </a:xfrm>
        <a:prstGeom prst="rect">
          <a:avLst/>
        </a:prstGeom>
        <a:solidFill>
          <a:schemeClr val="bg1">
            <a:lumMod val="8500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44128" tIns="95250" rIns="95250" bIns="95250" numCol="1" spcCol="1270" anchor="ctr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Los entes públicos estatales y municipales</a:t>
          </a:r>
          <a:r>
            <a:rPr lang="es-MX" sz="2500" b="0" kern="1200" dirty="0">
              <a:latin typeface="Candara" panose="020E0502030303020204" pitchFamily="34" charset="0"/>
            </a:rPr>
            <a:t>, así como del Distrito Federal y sus demarcaciones territoriales, </a:t>
          </a:r>
          <a:r>
            <a:rPr lang="es-MX" sz="2500" b="1" u="sng" kern="1200" dirty="0">
              <a:latin typeface="Candara" panose="020E0502030303020204" pitchFamily="34" charset="0"/>
            </a:rPr>
            <a:t>contarán con órganos internos de control</a:t>
          </a:r>
          <a:r>
            <a:rPr lang="es-MX" sz="2500" b="1" kern="1200" dirty="0">
              <a:latin typeface="Candara" panose="020E0502030303020204" pitchFamily="34" charset="0"/>
            </a:rPr>
            <a:t>, </a:t>
          </a:r>
          <a:r>
            <a:rPr lang="es-MX" sz="2500" b="0" kern="1200" dirty="0">
              <a:latin typeface="Candara" panose="020E0502030303020204" pitchFamily="34" charset="0"/>
            </a:rPr>
            <a:t>que tendrán, en su ámbito de competencia local, las atribuciones a que se refiere el párrafo anterior</a:t>
          </a:r>
          <a:r>
            <a:rPr lang="es-MX" sz="2500" b="1" kern="1200" dirty="0">
              <a:latin typeface="Candara" panose="020E0502030303020204" pitchFamily="34" charset="0"/>
            </a:rPr>
            <a:t>.</a:t>
          </a:r>
          <a:endParaRPr lang="es-MX" sz="2500" kern="1200" dirty="0"/>
        </a:p>
      </dsp:txBody>
      <dsp:txXfrm>
        <a:off x="854893" y="2888899"/>
        <a:ext cx="10504896" cy="1984440"/>
      </dsp:txXfrm>
    </dsp:sp>
    <dsp:sp modelId="{701D01BB-A18E-4BCE-80F6-1A76D962C551}">
      <dsp:nvSpPr>
        <dsp:cNvPr id="0" name=""/>
        <dsp:cNvSpPr/>
      </dsp:nvSpPr>
      <dsp:spPr>
        <a:xfrm>
          <a:off x="984510" y="3321184"/>
          <a:ext cx="996935" cy="1286453"/>
        </a:xfrm>
        <a:prstGeom prst="rect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402731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884"/>
        <a:ext cx="2402731" cy="5901352"/>
      </dsp:txXfrm>
    </dsp:sp>
    <dsp:sp modelId="{F4994F0B-111A-4DBF-8BAF-A67A28A44B47}">
      <dsp:nvSpPr>
        <dsp:cNvPr id="0" name=""/>
        <dsp:cNvSpPr/>
      </dsp:nvSpPr>
      <dsp:spPr>
        <a:xfrm>
          <a:off x="2582936" y="121314"/>
          <a:ext cx="9430721" cy="1757057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Las Secretarías o los </a:t>
          </a:r>
          <a:r>
            <a:rPr lang="es-MX" sz="2000" b="1" kern="1200" dirty="0">
              <a:latin typeface="Candara" panose="020E0502030303020204" pitchFamily="34" charset="0"/>
            </a:rPr>
            <a:t>Órganos internos de control</a:t>
          </a:r>
          <a:r>
            <a:rPr lang="es-MX" sz="2000" kern="1200" dirty="0">
              <a:latin typeface="Candara" panose="020E0502030303020204" pitchFamily="34" charset="0"/>
            </a:rPr>
            <a:t> </a:t>
          </a:r>
          <a:r>
            <a:rPr lang="es-MX" sz="2000" b="1" kern="1200" dirty="0">
              <a:latin typeface="Candara" panose="020E0502030303020204" pitchFamily="34" charset="0"/>
            </a:rPr>
            <a:t>deberán supervisar la ejecución de los procedimientos de contratación pública</a:t>
          </a:r>
          <a:r>
            <a:rPr lang="es-MX" sz="2000" kern="1200" dirty="0">
              <a:latin typeface="Candara" panose="020E0502030303020204" pitchFamily="34" charset="0"/>
            </a:rPr>
            <a:t> por parte de los contratantes para garantizar que se lleva a cabo en los términos de las disposiciones en la materia, llevando a cabo las verificaciones procedentes si descubren anomalías.</a:t>
          </a:r>
        </a:p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Candara" panose="020E0502030303020204" pitchFamily="34" charset="0"/>
            </a:rPr>
            <a:t>Artículo 45 LGRA</a:t>
          </a:r>
        </a:p>
      </dsp:txBody>
      <dsp:txXfrm>
        <a:off x="2582936" y="121314"/>
        <a:ext cx="9430721" cy="1757057"/>
      </dsp:txXfrm>
    </dsp:sp>
    <dsp:sp modelId="{24553A17-FEAC-4578-BE83-ADDE783A465D}">
      <dsp:nvSpPr>
        <dsp:cNvPr id="0" name=""/>
        <dsp:cNvSpPr/>
      </dsp:nvSpPr>
      <dsp:spPr>
        <a:xfrm>
          <a:off x="2402731" y="1878372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457D09-1F45-43CD-A465-1D4ACAEF5840}">
      <dsp:nvSpPr>
        <dsp:cNvPr id="0" name=""/>
        <dsp:cNvSpPr/>
      </dsp:nvSpPr>
      <dsp:spPr>
        <a:xfrm>
          <a:off x="2582936" y="1996803"/>
          <a:ext cx="9430721" cy="1927479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La Secretaría y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los órganos de control interno </a:t>
          </a: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de los sujetos de esta Ley, en el ámbito de sus respectivas competencias, </a:t>
          </a:r>
          <a:r>
            <a:rPr lang="es-MX" sz="2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quedan facultados para interpretar administrativamente esta Ley y expedir las disposiciones administrativas que resulten necesarias.</a:t>
          </a:r>
        </a:p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6 Ley de Adquisiciones</a:t>
          </a:r>
        </a:p>
      </dsp:txBody>
      <dsp:txXfrm>
        <a:off x="2582936" y="1996803"/>
        <a:ext cx="9430721" cy="1927479"/>
      </dsp:txXfrm>
    </dsp:sp>
    <dsp:sp modelId="{9BD7B99A-F5A3-416E-9A0A-58651A40CA98}">
      <dsp:nvSpPr>
        <dsp:cNvPr id="0" name=""/>
        <dsp:cNvSpPr/>
      </dsp:nvSpPr>
      <dsp:spPr>
        <a:xfrm>
          <a:off x="2402731" y="3924282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7911A-2A4F-4E4D-B243-11C5B104C06F}">
      <dsp:nvSpPr>
        <dsp:cNvPr id="0" name=""/>
        <dsp:cNvSpPr/>
      </dsp:nvSpPr>
      <dsp:spPr>
        <a:xfrm>
          <a:off x="2582936" y="4042713"/>
          <a:ext cx="9430721" cy="1740951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órganos de control interno, deberán llevar un registro de las operaciones y contratos formalizados durante el ejercicio</a:t>
          </a:r>
          <a:r>
            <a:rPr lang="es-MX" sz="20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acompañando copia de la determinación o dictamen en el que se hará constar el análisis de la o las propuestas y las razones para la adjudicación del contrato. </a:t>
          </a:r>
        </a:p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37 Ley de Adquisiciones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>
            <a:latin typeface="Candara" panose="020E0502030303020204" pitchFamily="34" charset="0"/>
          </a:endParaRPr>
        </a:p>
      </dsp:txBody>
      <dsp:txXfrm>
        <a:off x="2582936" y="4042713"/>
        <a:ext cx="9430721" cy="1740951"/>
      </dsp:txXfrm>
    </dsp:sp>
    <dsp:sp modelId="{A71F3D06-CD5E-4353-9984-A2AEA0D4B2F2}">
      <dsp:nvSpPr>
        <dsp:cNvPr id="0" name=""/>
        <dsp:cNvSpPr/>
      </dsp:nvSpPr>
      <dsp:spPr>
        <a:xfrm>
          <a:off x="2402731" y="5783664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20136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402731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884"/>
        <a:ext cx="2402731" cy="5901352"/>
      </dsp:txXfrm>
    </dsp:sp>
    <dsp:sp modelId="{F4994F0B-111A-4DBF-8BAF-A67A28A44B47}">
      <dsp:nvSpPr>
        <dsp:cNvPr id="0" name=""/>
        <dsp:cNvSpPr/>
      </dsp:nvSpPr>
      <dsp:spPr>
        <a:xfrm>
          <a:off x="2582936" y="80109"/>
          <a:ext cx="9430721" cy="5740670"/>
        </a:xfrm>
        <a:prstGeom prst="rect">
          <a:avLst/>
        </a:prstGeom>
        <a:gradFill rotWithShape="0">
          <a:gsLst>
            <a:gs pos="11000">
              <a:schemeClr val="accent2">
                <a:lumMod val="20000"/>
                <a:lumOff val="80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procedimiento de invitación a cuando menos tres personas se sujetará a lo siguiente: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I. El acto de presentación y apertura de proposiciones se llevará a cabo en dos etapas, para lo cual la apertura de los sobres podrá hacerse sin la presencia de los correspondientes licitantes, </a:t>
          </a:r>
          <a:r>
            <a:rPr lang="es-MX" sz="25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pero invariablemente se invitará a un representante del órgano de control </a:t>
          </a: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que corresponda, así como a la Secretaría o Tesorería correspondiente;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sobres se entregarán cerrados con mecanismos de seguridad como sellos o rúbricas que garanticen su secreto, </a:t>
          </a:r>
          <a:r>
            <a:rPr lang="es-MX" sz="25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elementos que se verificarán por el órgano de control, </a:t>
          </a: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al momento de la apertura de las propuestas recibidas.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39 Ley de Adquisiciones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 dirty="0">
            <a:latin typeface="Candara" panose="020E0502030303020204" pitchFamily="34" charset="0"/>
          </a:endParaRPr>
        </a:p>
      </dsp:txBody>
      <dsp:txXfrm>
        <a:off x="2582936" y="80109"/>
        <a:ext cx="9430721" cy="5740670"/>
      </dsp:txXfrm>
    </dsp:sp>
    <dsp:sp modelId="{24553A17-FEAC-4578-BE83-ADDE783A465D}">
      <dsp:nvSpPr>
        <dsp:cNvPr id="0" name=""/>
        <dsp:cNvSpPr/>
      </dsp:nvSpPr>
      <dsp:spPr>
        <a:xfrm>
          <a:off x="2402731" y="5820779"/>
          <a:ext cx="961092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917"/>
          <a:ext cx="119552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917"/>
          <a:ext cx="2391058" cy="5969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917"/>
        <a:ext cx="2391058" cy="5969379"/>
      </dsp:txXfrm>
    </dsp:sp>
    <dsp:sp modelId="{F4994F0B-111A-4DBF-8BAF-A67A28A44B47}">
      <dsp:nvSpPr>
        <dsp:cNvPr id="0" name=""/>
        <dsp:cNvSpPr/>
      </dsp:nvSpPr>
      <dsp:spPr>
        <a:xfrm>
          <a:off x="2570387" y="199370"/>
          <a:ext cx="9384904" cy="266555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Los sujetos de esta Ley </a:t>
          </a:r>
          <a:r>
            <a:rPr lang="es-MX" sz="2500" b="1" kern="1200" dirty="0">
              <a:latin typeface="Candara" panose="020E0502030303020204" pitchFamily="34" charset="0"/>
            </a:rPr>
            <a:t>remitirán a sus respectivos órganos de control,</a:t>
          </a:r>
          <a:r>
            <a:rPr lang="es-MX" sz="2500" kern="1200" dirty="0">
              <a:latin typeface="Candara" panose="020E0502030303020204" pitchFamily="34" charset="0"/>
            </a:rPr>
            <a:t> en las formas y términos que éstos determinen, </a:t>
          </a:r>
          <a:r>
            <a:rPr lang="es-MX" sz="2500" b="1" kern="1200" dirty="0">
              <a:latin typeface="Candara" panose="020E0502030303020204" pitchFamily="34" charset="0"/>
            </a:rPr>
            <a:t>la información relativa a los actos y contratos, así como los inventarios y registro de los bienes y servicios materia de esta Ley.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500" kern="12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56 Ley de Adquisiciones</a:t>
          </a:r>
          <a:endParaRPr lang="es-MX" sz="2000" kern="1200" dirty="0">
            <a:latin typeface="Candara" panose="020E0502030303020204" pitchFamily="34" charset="0"/>
          </a:endParaRPr>
        </a:p>
      </dsp:txBody>
      <dsp:txXfrm>
        <a:off x="2570387" y="199370"/>
        <a:ext cx="9384904" cy="2665555"/>
      </dsp:txXfrm>
    </dsp:sp>
    <dsp:sp modelId="{24553A17-FEAC-4578-BE83-ADDE783A465D}">
      <dsp:nvSpPr>
        <dsp:cNvPr id="0" name=""/>
        <dsp:cNvSpPr/>
      </dsp:nvSpPr>
      <dsp:spPr>
        <a:xfrm>
          <a:off x="2391058" y="2864926"/>
          <a:ext cx="956423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C8C43-500C-4C41-B139-AAF7D22E2308}">
      <dsp:nvSpPr>
        <dsp:cNvPr id="0" name=""/>
        <dsp:cNvSpPr/>
      </dsp:nvSpPr>
      <dsp:spPr>
        <a:xfrm>
          <a:off x="2570387" y="3061379"/>
          <a:ext cx="9384904" cy="2710779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Los órganos de control de la convocante en el ejercicio de sus facultades, podrán verificar, en cualquier tiempo, que las adquisiciones, arrendamientos de bienes muebles e inmuebles y prestación de servicios de cualquier naturaleza se realicen conforme a lo establecido en esta Ley o en otras disposiciones aplicables</a:t>
          </a:r>
          <a:r>
            <a:rPr lang="es-MX" sz="2500" kern="1200" dirty="0">
              <a:latin typeface="Candara" panose="020E0502030303020204" pitchFamily="34" charset="0"/>
            </a:rPr>
            <a:t>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57 Ley de adquisiciones</a:t>
          </a:r>
          <a:endParaRPr lang="es-MX" sz="2000" kern="1200" dirty="0">
            <a:latin typeface="Candara" panose="020E0502030303020204" pitchFamily="34" charset="0"/>
          </a:endParaRP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500" kern="12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570387" y="3061379"/>
        <a:ext cx="9384904" cy="2710779"/>
      </dsp:txXfrm>
    </dsp:sp>
    <dsp:sp modelId="{7D30C23B-1F53-4155-BF9D-B959A0597978}">
      <dsp:nvSpPr>
        <dsp:cNvPr id="0" name=""/>
        <dsp:cNvSpPr/>
      </dsp:nvSpPr>
      <dsp:spPr>
        <a:xfrm>
          <a:off x="2391058" y="5772159"/>
          <a:ext cx="956423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132299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264598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884"/>
        <a:ext cx="2264598" cy="5901352"/>
      </dsp:txXfrm>
    </dsp:sp>
    <dsp:sp modelId="{F4994F0B-111A-4DBF-8BAF-A67A28A44B47}">
      <dsp:nvSpPr>
        <dsp:cNvPr id="0" name=""/>
        <dsp:cNvSpPr/>
      </dsp:nvSpPr>
      <dsp:spPr>
        <a:xfrm>
          <a:off x="2434443" y="96533"/>
          <a:ext cx="8888550" cy="1587937"/>
        </a:xfrm>
        <a:prstGeom prst="rect">
          <a:avLst/>
        </a:prstGeom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Los Entes </a:t>
          </a:r>
          <a:r>
            <a:rPr lang="es-MX" sz="2500" b="1" kern="1200" dirty="0">
              <a:latin typeface="Candara" panose="020E0502030303020204" pitchFamily="34" charset="0"/>
            </a:rPr>
            <a:t>Públicos remitirán a su Órgano Interno de Control, en las formas y términos que estos determinen, la información relativa a los actos y contratos materia de esta Ley.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78 Ley de Obras Públicas</a:t>
          </a:r>
        </a:p>
      </dsp:txBody>
      <dsp:txXfrm>
        <a:off x="2434443" y="96533"/>
        <a:ext cx="8888550" cy="1587937"/>
      </dsp:txXfrm>
    </dsp:sp>
    <dsp:sp modelId="{24553A17-FEAC-4578-BE83-ADDE783A465D}">
      <dsp:nvSpPr>
        <dsp:cNvPr id="0" name=""/>
        <dsp:cNvSpPr/>
      </dsp:nvSpPr>
      <dsp:spPr>
        <a:xfrm>
          <a:off x="2264598" y="1684471"/>
          <a:ext cx="90583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C8C43-500C-4C41-B139-AAF7D22E2308}">
      <dsp:nvSpPr>
        <dsp:cNvPr id="0" name=""/>
        <dsp:cNvSpPr/>
      </dsp:nvSpPr>
      <dsp:spPr>
        <a:xfrm>
          <a:off x="2434443" y="1778120"/>
          <a:ext cx="8888550" cy="2062684"/>
        </a:xfrm>
        <a:prstGeom prst="rect">
          <a:avLst/>
        </a:prstGeom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El Órgano Interno de Control de los Entes Públicos, en ejercicio de sus facultades, </a:t>
          </a:r>
          <a:r>
            <a:rPr lang="es-MX" sz="2500" b="1" kern="1200" dirty="0">
              <a:latin typeface="Candara" panose="020E0502030303020204" pitchFamily="34" charset="0"/>
            </a:rPr>
            <a:t>podrá verificar, en cualquier tiempo, que las obras públicas y servicios se realicen conforme a lo establecido en esta Ley</a:t>
          </a:r>
          <a:r>
            <a:rPr lang="es-MX" sz="2500" kern="1200" dirty="0">
              <a:latin typeface="Candara" panose="020E0502030303020204" pitchFamily="34" charset="0"/>
            </a:rPr>
            <a:t> o en otras disposiciones aplicables.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79 Ley de Obras Públicas</a:t>
          </a:r>
        </a:p>
      </dsp:txBody>
      <dsp:txXfrm>
        <a:off x="2434443" y="1778120"/>
        <a:ext cx="8888550" cy="2062684"/>
      </dsp:txXfrm>
    </dsp:sp>
    <dsp:sp modelId="{7D30C23B-1F53-4155-BF9D-B959A0597978}">
      <dsp:nvSpPr>
        <dsp:cNvPr id="0" name=""/>
        <dsp:cNvSpPr/>
      </dsp:nvSpPr>
      <dsp:spPr>
        <a:xfrm>
          <a:off x="2264598" y="3840804"/>
          <a:ext cx="90583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942179-2577-4BC3-98EE-87667F3B9DEC}">
      <dsp:nvSpPr>
        <dsp:cNvPr id="0" name=""/>
        <dsp:cNvSpPr/>
      </dsp:nvSpPr>
      <dsp:spPr>
        <a:xfrm>
          <a:off x="2434443" y="3934454"/>
          <a:ext cx="8888550" cy="1872987"/>
        </a:xfrm>
        <a:prstGeom prst="rect">
          <a:avLst/>
        </a:prstGeom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El </a:t>
          </a:r>
          <a:r>
            <a:rPr lang="es-MX" sz="2500" b="1" kern="1200" dirty="0">
              <a:latin typeface="Candara" panose="020E0502030303020204" pitchFamily="34" charset="0"/>
            </a:rPr>
            <a:t>órgano de control interno respectivo, verificará la calidad y el cumplimiento de los trabajos contratados</a:t>
          </a:r>
          <a:r>
            <a:rPr lang="es-MX" sz="2500" kern="1200" dirty="0">
              <a:latin typeface="Candara" panose="020E0502030303020204" pitchFamily="34" charset="0"/>
            </a:rPr>
            <a:t> a través de los laboratorios, instituciones educativas y de investigación o con las personas que determine.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80 Ley de Obras Públicas</a:t>
          </a:r>
        </a:p>
      </dsp:txBody>
      <dsp:txXfrm>
        <a:off x="2434443" y="3934454"/>
        <a:ext cx="8888550" cy="1872987"/>
      </dsp:txXfrm>
    </dsp:sp>
    <dsp:sp modelId="{4AC31D3B-50A3-4D5E-A325-3EE1119D10F9}">
      <dsp:nvSpPr>
        <dsp:cNvPr id="0" name=""/>
        <dsp:cNvSpPr/>
      </dsp:nvSpPr>
      <dsp:spPr>
        <a:xfrm>
          <a:off x="2264598" y="5807442"/>
          <a:ext cx="90583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278217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884"/>
        <a:ext cx="2278217" cy="5901352"/>
      </dsp:txXfrm>
    </dsp:sp>
    <dsp:sp modelId="{AACC8C43-500C-4C41-B139-AAF7D22E2308}">
      <dsp:nvSpPr>
        <dsp:cNvPr id="0" name=""/>
        <dsp:cNvSpPr/>
      </dsp:nvSpPr>
      <dsp:spPr>
        <a:xfrm>
          <a:off x="2449083" y="169724"/>
          <a:ext cx="8942004" cy="277044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El órgano de control interno </a:t>
          </a:r>
          <a:r>
            <a:rPr lang="es-MX" sz="2500" kern="1200" dirty="0">
              <a:latin typeface="Candara" panose="020E0502030303020204" pitchFamily="34" charset="0"/>
            </a:rPr>
            <a:t>respectivo, de las dependencias, entidades y gobiernos municipales, </a:t>
          </a:r>
          <a:r>
            <a:rPr lang="es-MX" sz="2500" b="1" kern="1200" dirty="0">
              <a:latin typeface="Candara" panose="020E0502030303020204" pitchFamily="34" charset="0"/>
            </a:rPr>
            <a:t>participará en las licitaciones públicas, invitación a cuando menos tres contratistas y en su caso en la adjudicación directa a un contratista</a:t>
          </a:r>
          <a:r>
            <a:rPr lang="es-MX" sz="2500" kern="1200" dirty="0">
              <a:latin typeface="Candara" panose="020E0502030303020204" pitchFamily="34" charset="0"/>
            </a:rPr>
            <a:t>, cuando así se determine en función de los acuerdos que establezca el Comité de Obras Públicas correspondiente.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81 Ley de Obras Públicas</a:t>
          </a:r>
        </a:p>
      </dsp:txBody>
      <dsp:txXfrm>
        <a:off x="2449083" y="169724"/>
        <a:ext cx="8942004" cy="2770444"/>
      </dsp:txXfrm>
    </dsp:sp>
    <dsp:sp modelId="{7D30C23B-1F53-4155-BF9D-B959A0597978}">
      <dsp:nvSpPr>
        <dsp:cNvPr id="0" name=""/>
        <dsp:cNvSpPr/>
      </dsp:nvSpPr>
      <dsp:spPr>
        <a:xfrm>
          <a:off x="2278217" y="2940169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95725-2FEA-4F94-BA21-3186C77F0141}">
      <dsp:nvSpPr>
        <dsp:cNvPr id="0" name=""/>
        <dsp:cNvSpPr/>
      </dsp:nvSpPr>
      <dsp:spPr>
        <a:xfrm>
          <a:off x="2449083" y="3107009"/>
          <a:ext cx="8942004" cy="2621189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El Órgano Interno de Control </a:t>
          </a:r>
          <a:r>
            <a:rPr lang="es-MX" sz="2500" kern="1200" dirty="0">
              <a:latin typeface="Candara" panose="020E0502030303020204" pitchFamily="34" charset="0"/>
            </a:rPr>
            <a:t>de los Entes Públicos </a:t>
          </a:r>
          <a:r>
            <a:rPr lang="es-MX" sz="2500" b="1" kern="1200" dirty="0">
              <a:latin typeface="Candara" panose="020E0502030303020204" pitchFamily="34" charset="0"/>
            </a:rPr>
            <a:t>vigilará que se promuevan eficazmente las acciones necesarias ante los tribunales competentes, derivadas del incumplimiento de las obligaciones en que incurran los contratistas</a:t>
          </a:r>
          <a:r>
            <a:rPr lang="es-MX" sz="2500" kern="1200" dirty="0">
              <a:latin typeface="Candara" panose="020E0502030303020204" pitchFamily="34" charset="0"/>
            </a:rPr>
            <a:t>, con motivo de los contratos regulados por esta Ley.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84 Ley de Obras Públicas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 dirty="0">
            <a:latin typeface="Candara" panose="020E0502030303020204" pitchFamily="34" charset="0"/>
          </a:endParaRPr>
        </a:p>
      </dsp:txBody>
      <dsp:txXfrm>
        <a:off x="2449083" y="3107009"/>
        <a:ext cx="8942004" cy="2621189"/>
      </dsp:txXfrm>
    </dsp:sp>
    <dsp:sp modelId="{BB72FEA5-D8DC-40DD-949A-BE1E9B87580E}">
      <dsp:nvSpPr>
        <dsp:cNvPr id="0" name=""/>
        <dsp:cNvSpPr/>
      </dsp:nvSpPr>
      <dsp:spPr>
        <a:xfrm>
          <a:off x="2278217" y="5728198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278217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Participar en los procedimientos de contratación pública</a:t>
          </a:r>
        </a:p>
      </dsp:txBody>
      <dsp:txXfrm>
        <a:off x="0" y="2884"/>
        <a:ext cx="2278217" cy="5901352"/>
      </dsp:txXfrm>
    </dsp:sp>
    <dsp:sp modelId="{AACC8C43-500C-4C41-B139-AAF7D22E2308}">
      <dsp:nvSpPr>
        <dsp:cNvPr id="0" name=""/>
        <dsp:cNvSpPr/>
      </dsp:nvSpPr>
      <dsp:spPr>
        <a:xfrm>
          <a:off x="2449083" y="169724"/>
          <a:ext cx="8942004" cy="277044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El órgano de control interno </a:t>
          </a:r>
          <a:r>
            <a:rPr lang="es-MX" sz="2500" kern="1200" dirty="0">
              <a:latin typeface="Candara" panose="020E0502030303020204" pitchFamily="34" charset="0"/>
            </a:rPr>
            <a:t>respectivo, de las dependencias, entidades y gobiernos municipales, </a:t>
          </a:r>
          <a:r>
            <a:rPr lang="es-MX" sz="2500" b="1" kern="1200" dirty="0">
              <a:latin typeface="Candara" panose="020E0502030303020204" pitchFamily="34" charset="0"/>
            </a:rPr>
            <a:t>participará en las licitaciones públicas, invitación a cuando menos tres contratistas y en su caso en la adjudicación directa a un contratista</a:t>
          </a:r>
          <a:r>
            <a:rPr lang="es-MX" sz="2500" kern="1200" dirty="0">
              <a:latin typeface="Candara" panose="020E0502030303020204" pitchFamily="34" charset="0"/>
            </a:rPr>
            <a:t>, cuando así se determine en función de los acuerdos que establezca el Comité de Obras Públicas correspondiente.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81 Ley de Obras Públicas</a:t>
          </a:r>
        </a:p>
      </dsp:txBody>
      <dsp:txXfrm>
        <a:off x="2449083" y="169724"/>
        <a:ext cx="8942004" cy="2770444"/>
      </dsp:txXfrm>
    </dsp:sp>
    <dsp:sp modelId="{7D30C23B-1F53-4155-BF9D-B959A0597978}">
      <dsp:nvSpPr>
        <dsp:cNvPr id="0" name=""/>
        <dsp:cNvSpPr/>
      </dsp:nvSpPr>
      <dsp:spPr>
        <a:xfrm>
          <a:off x="2278217" y="2940169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95725-2FEA-4F94-BA21-3186C77F0141}">
      <dsp:nvSpPr>
        <dsp:cNvPr id="0" name=""/>
        <dsp:cNvSpPr/>
      </dsp:nvSpPr>
      <dsp:spPr>
        <a:xfrm>
          <a:off x="2449083" y="3107009"/>
          <a:ext cx="8942004" cy="2621189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b="1" kern="1200" dirty="0">
              <a:latin typeface="Candara" panose="020E0502030303020204" pitchFamily="34" charset="0"/>
            </a:rPr>
            <a:t>El Órgano Interno de Control </a:t>
          </a:r>
          <a:r>
            <a:rPr lang="es-MX" sz="2500" kern="1200" dirty="0">
              <a:latin typeface="Candara" panose="020E0502030303020204" pitchFamily="34" charset="0"/>
            </a:rPr>
            <a:t>de los Entes Públicos </a:t>
          </a:r>
          <a:r>
            <a:rPr lang="es-MX" sz="2500" b="1" kern="1200" dirty="0">
              <a:latin typeface="Candara" panose="020E0502030303020204" pitchFamily="34" charset="0"/>
            </a:rPr>
            <a:t>vigilará que se promuevan eficazmente las acciones necesarias ante los tribunales competentes, derivadas del incumplimiento de las obligaciones en que incurran los contratistas</a:t>
          </a:r>
          <a:r>
            <a:rPr lang="es-MX" sz="2500" kern="1200" dirty="0">
              <a:latin typeface="Candara" panose="020E0502030303020204" pitchFamily="34" charset="0"/>
            </a:rPr>
            <a:t>, con motivo de los contratos regulados por esta Ley.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84 Ley de Obras Públicas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 dirty="0">
            <a:latin typeface="Candara" panose="020E0502030303020204" pitchFamily="34" charset="0"/>
          </a:endParaRPr>
        </a:p>
      </dsp:txBody>
      <dsp:txXfrm>
        <a:off x="2449083" y="3107009"/>
        <a:ext cx="8942004" cy="2621189"/>
      </dsp:txXfrm>
    </dsp:sp>
    <dsp:sp modelId="{BB72FEA5-D8DC-40DD-949A-BE1E9B87580E}">
      <dsp:nvSpPr>
        <dsp:cNvPr id="0" name=""/>
        <dsp:cNvSpPr/>
      </dsp:nvSpPr>
      <dsp:spPr>
        <a:xfrm>
          <a:off x="2278217" y="5728198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278217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control y cuidado de los bienes muebles e inmuebles</a:t>
          </a:r>
        </a:p>
      </dsp:txBody>
      <dsp:txXfrm>
        <a:off x="0" y="2884"/>
        <a:ext cx="2278217" cy="5901352"/>
      </dsp:txXfrm>
    </dsp:sp>
    <dsp:sp modelId="{AACC8C43-500C-4C41-B139-AAF7D22E2308}">
      <dsp:nvSpPr>
        <dsp:cNvPr id="0" name=""/>
        <dsp:cNvSpPr/>
      </dsp:nvSpPr>
      <dsp:spPr>
        <a:xfrm>
          <a:off x="2449083" y="186725"/>
          <a:ext cx="8942004" cy="2458799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Los Entes Públicos, bajo cuya responsabilidad quede una obra pública concluida, estarán obligados, por conducto del área responsable de su operación, a mantenerla en niveles apropiados de funcionamiento, y </a:t>
          </a:r>
          <a:r>
            <a:rPr lang="es-MX" sz="2000" b="1" kern="1200" dirty="0">
              <a:latin typeface="Candara" panose="020E0502030303020204" pitchFamily="34" charset="0"/>
            </a:rPr>
            <a:t>en caso de incumplimiento deberá intervenir el Órgano Interno de Control del Ente Público para iniciar y substanciar el procedimiento administrativo sancionador respectivo</a:t>
          </a:r>
          <a:r>
            <a:rPr lang="es-MX" sz="2000" kern="1200" dirty="0">
              <a:latin typeface="Candara" panose="020E0502030303020204" pitchFamily="34" charset="0"/>
            </a:rPr>
            <a:t>, y en su caso se aplicará la Ley General de Responsabilidades Administrativas.</a:t>
          </a:r>
        </a:p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Artículo 73 Ley de Obras Públicas</a:t>
          </a:r>
        </a:p>
      </dsp:txBody>
      <dsp:txXfrm>
        <a:off x="2449083" y="186725"/>
        <a:ext cx="8942004" cy="2458799"/>
      </dsp:txXfrm>
    </dsp:sp>
    <dsp:sp modelId="{7D30C23B-1F53-4155-BF9D-B959A0597978}">
      <dsp:nvSpPr>
        <dsp:cNvPr id="0" name=""/>
        <dsp:cNvSpPr/>
      </dsp:nvSpPr>
      <dsp:spPr>
        <a:xfrm>
          <a:off x="2278217" y="2645524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95725-2FEA-4F94-BA21-3186C77F0141}">
      <dsp:nvSpPr>
        <dsp:cNvPr id="0" name=""/>
        <dsp:cNvSpPr/>
      </dsp:nvSpPr>
      <dsp:spPr>
        <a:xfrm>
          <a:off x="2449083" y="2829365"/>
          <a:ext cx="8942004" cy="2888288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 dirty="0">
              <a:latin typeface="Candara" panose="020E0502030303020204" pitchFamily="34" charset="0"/>
            </a:rPr>
            <a:t>Los servidores públicos responsables del control y protección de los bienes muebles </a:t>
          </a:r>
          <a:r>
            <a:rPr lang="es-MX" sz="2300" b="1" kern="1200" dirty="0">
              <a:latin typeface="Candara" panose="020E0502030303020204" pitchFamily="34" charset="0"/>
            </a:rPr>
            <a:t>darán parte al Órgano Interno de Control o su equivalente en los entes públicos, con el fin de que analicen la documentación relativa al extravío, robo o pérdida total, y, en su caso, proceda a sustanciar el procedimiento administrativo </a:t>
          </a:r>
          <a:r>
            <a:rPr lang="es-MX" sz="2300" kern="1200" dirty="0">
              <a:latin typeface="Candara" panose="020E0502030303020204" pitchFamily="34" charset="0"/>
            </a:rPr>
            <a:t>de determinación de responsabilidades y sanciones correspondientes, de conformidad con la legislación en la materia.</a:t>
          </a:r>
        </a:p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Candara" panose="020E0502030303020204" pitchFamily="34" charset="0"/>
            </a:rPr>
            <a:t>Numeral 3.2 Lineamientos para la baja, desincorporación y destino final</a:t>
          </a:r>
        </a:p>
        <a:p>
          <a:pPr marL="0" lvl="0" indent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 dirty="0">
            <a:latin typeface="Candara" panose="020E0502030303020204" pitchFamily="34" charset="0"/>
          </a:endParaRPr>
        </a:p>
      </dsp:txBody>
      <dsp:txXfrm>
        <a:off x="2449083" y="2829365"/>
        <a:ext cx="8942004" cy="2888288"/>
      </dsp:txXfrm>
    </dsp:sp>
    <dsp:sp modelId="{BB72FEA5-D8DC-40DD-949A-BE1E9B87580E}">
      <dsp:nvSpPr>
        <dsp:cNvPr id="0" name=""/>
        <dsp:cNvSpPr/>
      </dsp:nvSpPr>
      <dsp:spPr>
        <a:xfrm>
          <a:off x="2278217" y="5717653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278217" cy="590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Vigilar el control y cuidado de los bienes muebles e inmuebles</a:t>
          </a:r>
        </a:p>
      </dsp:txBody>
      <dsp:txXfrm>
        <a:off x="0" y="0"/>
        <a:ext cx="2278217" cy="5907121"/>
      </dsp:txXfrm>
    </dsp:sp>
    <dsp:sp modelId="{AACC8C43-500C-4C41-B139-AAF7D22E2308}">
      <dsp:nvSpPr>
        <dsp:cNvPr id="0" name=""/>
        <dsp:cNvSpPr/>
      </dsp:nvSpPr>
      <dsp:spPr>
        <a:xfrm>
          <a:off x="2449083" y="184020"/>
          <a:ext cx="8942004" cy="2461202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En el acto de destrucción de los bienes muebles, los servidores públicos responsables del control y protección de los bienes, solicitaran la intervención del </a:t>
          </a:r>
          <a:r>
            <a:rPr lang="es-MX" sz="2500" b="1" kern="1200" dirty="0">
              <a:latin typeface="Candara" panose="020E0502030303020204" pitchFamily="34" charset="0"/>
            </a:rPr>
            <a:t>Órgano Interno de Control </a:t>
          </a:r>
          <a:r>
            <a:rPr lang="es-MX" sz="2500" kern="1200" dirty="0">
              <a:latin typeface="Candara" panose="020E0502030303020204" pitchFamily="34" charset="0"/>
            </a:rPr>
            <a:t>o su equivalente en los entes públicos, quién </a:t>
          </a:r>
          <a:r>
            <a:rPr lang="es-MX" sz="2500" b="1" kern="1200" dirty="0">
              <a:latin typeface="Candara" panose="020E0502030303020204" pitchFamily="34" charset="0"/>
            </a:rPr>
            <a:t>levantará un acta pormenorizada de la destrucción de los mismos… 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Candara" panose="020E0502030303020204" pitchFamily="34" charset="0"/>
            </a:rPr>
            <a:t>Numeral 6.3 Lineamientos para la baja, desincorporación y destino final</a:t>
          </a:r>
        </a:p>
      </dsp:txBody>
      <dsp:txXfrm>
        <a:off x="2449083" y="184020"/>
        <a:ext cx="8942004" cy="2461202"/>
      </dsp:txXfrm>
    </dsp:sp>
    <dsp:sp modelId="{7D30C23B-1F53-4155-BF9D-B959A0597978}">
      <dsp:nvSpPr>
        <dsp:cNvPr id="0" name=""/>
        <dsp:cNvSpPr/>
      </dsp:nvSpPr>
      <dsp:spPr>
        <a:xfrm>
          <a:off x="2278217" y="2645223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A95725-2FEA-4F94-BA21-3186C77F0141}">
      <dsp:nvSpPr>
        <dsp:cNvPr id="0" name=""/>
        <dsp:cNvSpPr/>
      </dsp:nvSpPr>
      <dsp:spPr>
        <a:xfrm>
          <a:off x="2449083" y="2829244"/>
          <a:ext cx="8942004" cy="2891111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 dirty="0"/>
            <a:t>El </a:t>
          </a:r>
          <a:r>
            <a:rPr lang="es-MX" sz="2300" b="1" kern="1200" dirty="0"/>
            <a:t>Órgano Interno de Control</a:t>
          </a:r>
          <a:r>
            <a:rPr lang="es-MX" sz="2300" kern="1200" dirty="0"/>
            <a:t>, en el ámbito de su competencia </a:t>
          </a:r>
          <a:r>
            <a:rPr lang="es-MX" sz="2300" b="1" kern="1200" dirty="0"/>
            <a:t>verificará la estricta observancia de las disposiciones legales y administrativas aplicables, relacionadas con los actos de baja, desincorporación y disposición final de bienes muebles propiedad del ente público</a:t>
          </a:r>
          <a:r>
            <a:rPr lang="es-MX" sz="2300" kern="1200" dirty="0"/>
            <a:t>. Su inobservancia e incumplimiento motivará el fincamiento de responsabilidades y la aplicación de las sanciones administrativas que procedan. </a:t>
          </a:r>
        </a:p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Numeral 9.1 Lineamientos para la baja, desincorporación y destino final</a:t>
          </a:r>
        </a:p>
      </dsp:txBody>
      <dsp:txXfrm>
        <a:off x="2449083" y="2829244"/>
        <a:ext cx="8942004" cy="2891111"/>
      </dsp:txXfrm>
    </dsp:sp>
    <dsp:sp modelId="{BB72FEA5-D8DC-40DD-949A-BE1E9B87580E}">
      <dsp:nvSpPr>
        <dsp:cNvPr id="0" name=""/>
        <dsp:cNvSpPr/>
      </dsp:nvSpPr>
      <dsp:spPr>
        <a:xfrm>
          <a:off x="2278217" y="5720355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0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0"/>
          <a:ext cx="2278217" cy="590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9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Realizar Auditorías Archivísticas</a:t>
          </a:r>
        </a:p>
      </dsp:txBody>
      <dsp:txXfrm>
        <a:off x="0" y="0"/>
        <a:ext cx="2278217" cy="5907121"/>
      </dsp:txXfrm>
    </dsp:sp>
    <dsp:sp modelId="{AACC8C43-500C-4C41-B139-AAF7D22E2308}">
      <dsp:nvSpPr>
        <dsp:cNvPr id="0" name=""/>
        <dsp:cNvSpPr/>
      </dsp:nvSpPr>
      <dsp:spPr>
        <a:xfrm>
          <a:off x="2449083" y="274588"/>
          <a:ext cx="8942004" cy="5356294"/>
        </a:xfrm>
        <a:prstGeom prst="rect">
          <a:avLst/>
        </a:prstGeom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latin typeface="Candara" panose="020E0502030303020204" pitchFamily="34" charset="0"/>
          </a:endParaRPr>
        </a:p>
        <a:p>
          <a:pPr marL="0" lvl="0" indent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000" kern="1200" dirty="0">
              <a:latin typeface="Candara" panose="020E0502030303020204" pitchFamily="34" charset="0"/>
            </a:rPr>
            <a:t>Los órganos internos de control, contralorías o equivalentes de los sujetos obligados </a:t>
          </a:r>
          <a:r>
            <a:rPr lang="es-MX" sz="4000" b="1" kern="1200" dirty="0">
              <a:latin typeface="Candara" panose="020E0502030303020204" pitchFamily="34" charset="0"/>
            </a:rPr>
            <a:t>vigilarán el estricto cumplimiento de la presente Ley</a:t>
          </a:r>
          <a:r>
            <a:rPr lang="es-MX" sz="4000" kern="1200" dirty="0">
              <a:latin typeface="Candara" panose="020E0502030303020204" pitchFamily="34" charset="0"/>
            </a:rPr>
            <a:t>, de acuerdo con sus competencias e </a:t>
          </a:r>
          <a:r>
            <a:rPr lang="es-MX" sz="4000" b="1" kern="1200" dirty="0">
              <a:latin typeface="Candara" panose="020E0502030303020204" pitchFamily="34" charset="0"/>
            </a:rPr>
            <a:t>integrarán auditorías archivísticas en sus programas anuales de trabajo.</a:t>
          </a:r>
        </a:p>
        <a:p>
          <a:pPr marL="0" lvl="0" indent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latin typeface="Candara" panose="020E0502030303020204" pitchFamily="34" charset="0"/>
          </a:endParaRP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Art.  13 segundo párrafo  Ley de Archivos del Estado </a:t>
          </a:r>
        </a:p>
      </dsp:txBody>
      <dsp:txXfrm>
        <a:off x="2449083" y="274588"/>
        <a:ext cx="8942004" cy="5356294"/>
      </dsp:txXfrm>
    </dsp:sp>
    <dsp:sp modelId="{7D30C23B-1F53-4155-BF9D-B959A0597978}">
      <dsp:nvSpPr>
        <dsp:cNvPr id="0" name=""/>
        <dsp:cNvSpPr/>
      </dsp:nvSpPr>
      <dsp:spPr>
        <a:xfrm>
          <a:off x="2278217" y="5630883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922BCE-8C19-4219-8BF1-97783784542E}">
      <dsp:nvSpPr>
        <dsp:cNvPr id="0" name=""/>
        <dsp:cNvSpPr/>
      </dsp:nvSpPr>
      <dsp:spPr>
        <a:xfrm>
          <a:off x="0" y="2884"/>
          <a:ext cx="113910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8E983-8547-4594-BC72-50722BAAC042}">
      <dsp:nvSpPr>
        <dsp:cNvPr id="0" name=""/>
        <dsp:cNvSpPr/>
      </dsp:nvSpPr>
      <dsp:spPr>
        <a:xfrm>
          <a:off x="0" y="2884"/>
          <a:ext cx="2278217" cy="590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8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Autoridades garantes responsables de proteger el derecho de acceso a la información pública</a:t>
          </a:r>
        </a:p>
      </dsp:txBody>
      <dsp:txXfrm>
        <a:off x="0" y="2884"/>
        <a:ext cx="2278217" cy="5901352"/>
      </dsp:txXfrm>
    </dsp:sp>
    <dsp:sp modelId="{AACC8C43-500C-4C41-B139-AAF7D22E2308}">
      <dsp:nvSpPr>
        <dsp:cNvPr id="0" name=""/>
        <dsp:cNvSpPr/>
      </dsp:nvSpPr>
      <dsp:spPr>
        <a:xfrm>
          <a:off x="2449083" y="277205"/>
          <a:ext cx="8942004" cy="5351063"/>
        </a:xfrm>
        <a:prstGeom prst="rect">
          <a:avLst/>
        </a:prstGeom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latin typeface="Candara" panose="020E0502030303020204" pitchFamily="34" charset="0"/>
          </a:endParaRPr>
        </a:p>
        <a:p>
          <a:pPr marL="0" lvl="0" indent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6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Las </a:t>
          </a:r>
          <a:r>
            <a:rPr lang="es-MX" sz="36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contralorías</a:t>
          </a:r>
          <a:r>
            <a:rPr lang="es-MX" sz="36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u homólogos de los poderes Ejecutivo, Legislativo y Judicial, así como de los órganos constitucionales autónomos, </a:t>
          </a:r>
          <a:r>
            <a:rPr lang="es-MX" sz="36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serán las autoridades garantes, y estarán a cargo de la protección, en el ámbito de su competencia, de los derechos de acceso a la información pública y de protección de datos personales…</a:t>
          </a:r>
          <a:endParaRPr lang="es-MX" sz="3600" b="1" kern="1200" dirty="0">
            <a:latin typeface="Candara" panose="020E0502030303020204" pitchFamily="34" charset="0"/>
          </a:endParaRP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00" kern="1200" dirty="0">
            <a:latin typeface="Candara" panose="020E0502030303020204" pitchFamily="34" charset="0"/>
          </a:endParaRP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Candara" panose="020E0502030303020204" pitchFamily="34" charset="0"/>
            </a:rPr>
            <a:t>Art. 19 Fracción V último párrafo CPET</a:t>
          </a: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Candara" panose="020E0502030303020204" pitchFamily="34" charset="0"/>
            </a:rPr>
            <a:t>Artículo segundo transitorio segundo párrafo (reforma 30 de junio de 2025)</a:t>
          </a: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500" kern="1200" dirty="0">
            <a:latin typeface="Candara" panose="020E0502030303020204" pitchFamily="34" charset="0"/>
          </a:endParaRPr>
        </a:p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000" kern="1200" dirty="0">
            <a:latin typeface="Candara" panose="020E0502030303020204" pitchFamily="34" charset="0"/>
          </a:endParaRPr>
        </a:p>
      </dsp:txBody>
      <dsp:txXfrm>
        <a:off x="2449083" y="277205"/>
        <a:ext cx="8942004" cy="5351063"/>
      </dsp:txXfrm>
    </dsp:sp>
    <dsp:sp modelId="{7D30C23B-1F53-4155-BF9D-B959A0597978}">
      <dsp:nvSpPr>
        <dsp:cNvPr id="0" name=""/>
        <dsp:cNvSpPr/>
      </dsp:nvSpPr>
      <dsp:spPr>
        <a:xfrm>
          <a:off x="2278217" y="5628268"/>
          <a:ext cx="91128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9C2122-89FF-45DC-97DA-C6BAB4827DB4}">
      <dsp:nvSpPr>
        <dsp:cNvPr id="0" name=""/>
        <dsp:cNvSpPr/>
      </dsp:nvSpPr>
      <dsp:spPr>
        <a:xfrm>
          <a:off x="0" y="176689"/>
          <a:ext cx="11777870" cy="835200"/>
        </a:xfrm>
        <a:prstGeom prst="rect">
          <a:avLst/>
        </a:prstGeom>
        <a:gradFill flip="none" rotWithShape="1">
          <a:gsLst>
            <a:gs pos="0">
              <a:schemeClr val="accent2">
                <a:lumMod val="67000"/>
              </a:schemeClr>
            </a:gs>
            <a:gs pos="21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000" b="1" kern="1200" dirty="0">
              <a:solidFill>
                <a:schemeClr val="tx1"/>
              </a:solidFill>
            </a:rPr>
            <a:t>Artículo 115 LGRA</a:t>
          </a:r>
        </a:p>
      </dsp:txBody>
      <dsp:txXfrm>
        <a:off x="0" y="176689"/>
        <a:ext cx="11777870" cy="835200"/>
      </dsp:txXfrm>
    </dsp:sp>
    <dsp:sp modelId="{CE9A2E99-8E72-448A-BDF1-1ABDC585A8CF}">
      <dsp:nvSpPr>
        <dsp:cNvPr id="0" name=""/>
        <dsp:cNvSpPr/>
      </dsp:nvSpPr>
      <dsp:spPr>
        <a:xfrm>
          <a:off x="0" y="936829"/>
          <a:ext cx="11777870" cy="4457880"/>
        </a:xfrm>
        <a:prstGeom prst="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6" tIns="154686" rIns="206248" bIns="232029" numCol="1" spcCol="1270" anchor="t" anchorCtr="0">
          <a:noAutofit/>
        </a:bodyPr>
        <a:lstStyle/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900" b="1" kern="1200" dirty="0">
              <a:latin typeface="Candara" panose="020E0502030303020204" pitchFamily="34" charset="0"/>
            </a:rPr>
            <a:t>La autoridad a quien se encomiende la substanciación y, en su caso, resolución del procedimiento de responsabilidad administrativa, deberá ser distinto de aquél o aquellos encargados de la investigación</a:t>
          </a:r>
          <a:r>
            <a:rPr lang="es-MX" sz="2900" kern="1200" dirty="0">
              <a:latin typeface="Candara" panose="020E0502030303020204" pitchFamily="34" charset="0"/>
            </a:rPr>
            <a:t>. Para tal efecto, las Secretarías, </a:t>
          </a:r>
          <a:r>
            <a:rPr lang="es-MX" sz="2900" b="1" kern="1200" dirty="0">
              <a:latin typeface="Candara" panose="020E0502030303020204" pitchFamily="34" charset="0"/>
            </a:rPr>
            <a:t>los Órganos internos de control</a:t>
          </a:r>
          <a:r>
            <a:rPr lang="es-MX" sz="2900" kern="1200" dirty="0">
              <a:latin typeface="Candara" panose="020E0502030303020204" pitchFamily="34" charset="0"/>
            </a:rPr>
            <a:t>, la Auditoría Superior, las entidades de fiscalización superior de las entidades federativas, así como las unidades de responsabilidades de las empresas productivas del Estado, </a:t>
          </a:r>
          <a:r>
            <a:rPr lang="es-MX" sz="2900" b="1" kern="1200" dirty="0">
              <a:latin typeface="Candara" panose="020E0502030303020204" pitchFamily="34" charset="0"/>
            </a:rPr>
            <a:t>contarán con la estructura orgánica necesaria para realizar las funciones correspondientes a las autoridades investigadoras y substanciadoras, y garantizarán la independencia entre ambas en el ejercicio de sus funciones.</a:t>
          </a:r>
        </a:p>
      </dsp:txBody>
      <dsp:txXfrm>
        <a:off x="0" y="936829"/>
        <a:ext cx="11777870" cy="4457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6EF42-CE0B-40E4-A6F7-DD77C38F2CA2}">
      <dsp:nvSpPr>
        <dsp:cNvPr id="0" name=""/>
        <dsp:cNvSpPr/>
      </dsp:nvSpPr>
      <dsp:spPr>
        <a:xfrm>
          <a:off x="942084" y="3093395"/>
          <a:ext cx="613135" cy="1985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6567" y="0"/>
              </a:lnTo>
              <a:lnTo>
                <a:pt x="306567" y="1985506"/>
              </a:lnTo>
              <a:lnTo>
                <a:pt x="613135" y="1985506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700" kern="1200"/>
        </a:p>
      </dsp:txBody>
      <dsp:txXfrm>
        <a:off x="1196701" y="4034198"/>
        <a:ext cx="103901" cy="103901"/>
      </dsp:txXfrm>
    </dsp:sp>
    <dsp:sp modelId="{1F9A7B11-36C0-4F42-A116-696AFE4A5BCA}">
      <dsp:nvSpPr>
        <dsp:cNvPr id="0" name=""/>
        <dsp:cNvSpPr/>
      </dsp:nvSpPr>
      <dsp:spPr>
        <a:xfrm>
          <a:off x="942084" y="2985718"/>
          <a:ext cx="613135" cy="107677"/>
        </a:xfrm>
        <a:custGeom>
          <a:avLst/>
          <a:gdLst/>
          <a:ahLst/>
          <a:cxnLst/>
          <a:rect l="0" t="0" r="0" b="0"/>
          <a:pathLst>
            <a:path>
              <a:moveTo>
                <a:pt x="0" y="107677"/>
              </a:moveTo>
              <a:lnTo>
                <a:pt x="306567" y="107677"/>
              </a:lnTo>
              <a:lnTo>
                <a:pt x="306567" y="0"/>
              </a:lnTo>
              <a:lnTo>
                <a:pt x="613135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500" kern="1200"/>
        </a:p>
      </dsp:txBody>
      <dsp:txXfrm>
        <a:off x="1233089" y="3023993"/>
        <a:ext cx="31125" cy="31125"/>
      </dsp:txXfrm>
    </dsp:sp>
    <dsp:sp modelId="{7BD3CCB6-94F0-4D03-AE00-F31D89D7935E}">
      <dsp:nvSpPr>
        <dsp:cNvPr id="0" name=""/>
        <dsp:cNvSpPr/>
      </dsp:nvSpPr>
      <dsp:spPr>
        <a:xfrm>
          <a:off x="942084" y="1000211"/>
          <a:ext cx="613135" cy="2093183"/>
        </a:xfrm>
        <a:custGeom>
          <a:avLst/>
          <a:gdLst/>
          <a:ahLst/>
          <a:cxnLst/>
          <a:rect l="0" t="0" r="0" b="0"/>
          <a:pathLst>
            <a:path>
              <a:moveTo>
                <a:pt x="0" y="2093183"/>
              </a:moveTo>
              <a:lnTo>
                <a:pt x="306567" y="2093183"/>
              </a:lnTo>
              <a:lnTo>
                <a:pt x="306567" y="0"/>
              </a:lnTo>
              <a:lnTo>
                <a:pt x="613135" y="0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700" kern="1200"/>
        </a:p>
      </dsp:txBody>
      <dsp:txXfrm>
        <a:off x="1194123" y="1992275"/>
        <a:ext cx="109056" cy="109056"/>
      </dsp:txXfrm>
    </dsp:sp>
    <dsp:sp modelId="{41AE24FC-10C3-451B-BBDC-A01FD4B2D59B}">
      <dsp:nvSpPr>
        <dsp:cNvPr id="0" name=""/>
        <dsp:cNvSpPr/>
      </dsp:nvSpPr>
      <dsp:spPr>
        <a:xfrm rot="16200000">
          <a:off x="-1762764" y="2626066"/>
          <a:ext cx="4475040" cy="934657"/>
        </a:xfrm>
        <a:prstGeom prst="rect">
          <a:avLst/>
        </a:prstGeom>
        <a:solidFill>
          <a:schemeClr val="accent1">
            <a:lumMod val="50000"/>
            <a:alpha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735" tIns="38735" rIns="38735" bIns="38735" numCol="1" spcCol="1270" anchor="ctr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6100" kern="1200" dirty="0">
              <a:solidFill>
                <a:schemeClr val="bg1"/>
              </a:solidFill>
            </a:rPr>
            <a:t>Art. 3 LGRA</a:t>
          </a:r>
        </a:p>
      </dsp:txBody>
      <dsp:txXfrm>
        <a:off x="-1762764" y="2626066"/>
        <a:ext cx="4475040" cy="934657"/>
      </dsp:txXfrm>
    </dsp:sp>
    <dsp:sp modelId="{CD0C4BC6-C07D-440E-A288-D6B62CA39642}">
      <dsp:nvSpPr>
        <dsp:cNvPr id="0" name=""/>
        <dsp:cNvSpPr/>
      </dsp:nvSpPr>
      <dsp:spPr>
        <a:xfrm>
          <a:off x="1555219" y="150636"/>
          <a:ext cx="9997689" cy="1699150"/>
        </a:xfrm>
        <a:prstGeom prst="rect">
          <a:avLst/>
        </a:prstGeom>
        <a:solidFill>
          <a:schemeClr val="tx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II.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Autoridad investigadora: La autoridad 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en los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Órganos internos de control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,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encargada de la investigación de Faltas administrativas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;</a:t>
          </a:r>
        </a:p>
      </dsp:txBody>
      <dsp:txXfrm>
        <a:off x="1555219" y="150636"/>
        <a:ext cx="9997689" cy="1699150"/>
      </dsp:txXfrm>
    </dsp:sp>
    <dsp:sp modelId="{A4050EA4-A930-45ED-8DBB-6D27C174F143}">
      <dsp:nvSpPr>
        <dsp:cNvPr id="0" name=""/>
        <dsp:cNvSpPr/>
      </dsp:nvSpPr>
      <dsp:spPr>
        <a:xfrm>
          <a:off x="1555219" y="2083451"/>
          <a:ext cx="10036685" cy="1804533"/>
        </a:xfrm>
        <a:prstGeom prst="rect">
          <a:avLst/>
        </a:prstGeom>
        <a:solidFill>
          <a:schemeClr val="tx2">
            <a:lumMod val="60000"/>
            <a:lumOff val="4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III.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Autoridad substanciadora: La autoridad en 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los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Órganos internos de control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, en el ámbito de su competencia,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dirigen y conducen el procedimiento de responsabilidades administrativas desde la admisión del Informe de presunta responsabilidad administrativa y hasta la conclusión de la audiencia inicial. </a:t>
          </a:r>
          <a:r>
            <a:rPr lang="es-MX" sz="2000" b="1" u="sng" kern="1200" dirty="0">
              <a:solidFill>
                <a:schemeClr val="tx1"/>
              </a:solidFill>
              <a:latin typeface="Candara" panose="020E0502030303020204" pitchFamily="34" charset="0"/>
            </a:rPr>
            <a:t>La función de la Autoridad substanciadora, en ningún caso podrá ser ejercida por una Autoridad investigadora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;</a:t>
          </a:r>
        </a:p>
      </dsp:txBody>
      <dsp:txXfrm>
        <a:off x="1555219" y="2083451"/>
        <a:ext cx="10036685" cy="1804533"/>
      </dsp:txXfrm>
    </dsp:sp>
    <dsp:sp modelId="{7BD5347C-69EB-46B9-B1B9-6E0145696315}">
      <dsp:nvSpPr>
        <dsp:cNvPr id="0" name=""/>
        <dsp:cNvSpPr/>
      </dsp:nvSpPr>
      <dsp:spPr>
        <a:xfrm>
          <a:off x="1555219" y="4121649"/>
          <a:ext cx="10114737" cy="1914505"/>
        </a:xfrm>
        <a:prstGeom prst="rect">
          <a:avLst/>
        </a:prstGeom>
        <a:solidFill>
          <a:schemeClr val="tx2">
            <a:lumMod val="40000"/>
            <a:lumOff val="6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IV.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Autoridad resolutora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: Tratándose de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Faltas administrativas no graves 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lo será la unidad de responsabilidades administrativas o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el servidor público asignado en los Órganos internos de control. 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Para las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Faltas administrativas graves</a:t>
          </a:r>
          <a:r>
            <a:rPr lang="es-MX" sz="2000" kern="1200" dirty="0">
              <a:solidFill>
                <a:schemeClr val="tx1"/>
              </a:solidFill>
              <a:latin typeface="Candara" panose="020E0502030303020204" pitchFamily="34" charset="0"/>
            </a:rPr>
            <a:t>, así como para las Faltas de particulares, </a:t>
          </a:r>
          <a:r>
            <a:rPr lang="es-MX" sz="2000" b="1" kern="1200" dirty="0">
              <a:solidFill>
                <a:schemeClr val="tx1"/>
              </a:solidFill>
              <a:latin typeface="Candara" panose="020E0502030303020204" pitchFamily="34" charset="0"/>
            </a:rPr>
            <a:t>lo será el Tribunal competente;</a:t>
          </a:r>
        </a:p>
      </dsp:txBody>
      <dsp:txXfrm>
        <a:off x="1555219" y="4121649"/>
        <a:ext cx="10114737" cy="19145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1388C-5C34-487B-ADE7-41028DA87675}">
      <dsp:nvSpPr>
        <dsp:cNvPr id="0" name=""/>
        <dsp:cNvSpPr/>
      </dsp:nvSpPr>
      <dsp:spPr>
        <a:xfrm>
          <a:off x="949326" y="120459"/>
          <a:ext cx="10730883" cy="5416304"/>
        </a:xfrm>
        <a:prstGeom prst="round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1687" tIns="110490" rIns="110490" bIns="110490" numCol="1" spcCol="1270" anchor="ctr" anchorCtr="0">
          <a:noAutofit/>
        </a:bodyPr>
        <a:lstStyle/>
        <a:p>
          <a:pPr marL="0" lvl="0" indent="0" algn="just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Para la selección de los integrantes de los Órganos internos de control se deberán observar, además de los requisitos establecidos para su nombramiento, </a:t>
          </a:r>
          <a:r>
            <a:rPr lang="es-MX" sz="2900" b="1" kern="120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un sistema que garantice la igualdad de oportunidades </a:t>
          </a:r>
          <a:r>
            <a:rPr lang="es-MX" sz="2900" b="0" kern="120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en el acceso a la función pública </a:t>
          </a:r>
          <a:r>
            <a:rPr lang="es-MX" sz="2900" b="1" kern="120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con base en el mérito y los mecanismos más adecuados y eficientes para su adecuada profesionalización, atrayendo a los mejores candidatos para ocupar los puestos a través de procedimientos transparentes, objetivos y equitativos. </a:t>
          </a:r>
        </a:p>
        <a:p>
          <a:pPr marL="0" lvl="0" indent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b="1" kern="1200" dirty="0">
              <a:solidFill>
                <a:schemeClr val="tx1"/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20 LGRA</a:t>
          </a:r>
          <a:endParaRPr lang="es-MX" sz="2900" kern="1200" dirty="0">
            <a:solidFill>
              <a:schemeClr val="tx1"/>
            </a:solidFill>
          </a:endParaRPr>
        </a:p>
      </dsp:txBody>
      <dsp:txXfrm>
        <a:off x="1213728" y="384861"/>
        <a:ext cx="10202079" cy="4887500"/>
      </dsp:txXfrm>
    </dsp:sp>
    <dsp:sp modelId="{6E3C9AD6-3FC2-4E70-94EE-AB77712DC566}">
      <dsp:nvSpPr>
        <dsp:cNvPr id="0" name=""/>
        <dsp:cNvSpPr/>
      </dsp:nvSpPr>
      <dsp:spPr>
        <a:xfrm>
          <a:off x="1211" y="0"/>
          <a:ext cx="2729638" cy="2691728"/>
        </a:xfrm>
        <a:prstGeom prst="ellipse">
          <a:avLst/>
        </a:prstGeom>
        <a:blipFill rotWithShape="1">
          <a:blip xmlns:r="http://schemas.openxmlformats.org/officeDocument/2006/relationships" r:embed="rId1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7DA48-8928-4717-B740-38F2C6C54AAB}">
      <dsp:nvSpPr>
        <dsp:cNvPr id="0" name=""/>
        <dsp:cNvSpPr/>
      </dsp:nvSpPr>
      <dsp:spPr>
        <a:xfrm>
          <a:off x="-6528103" y="-998391"/>
          <a:ext cx="7769992" cy="7769992"/>
        </a:xfrm>
        <a:prstGeom prst="blockArc">
          <a:avLst>
            <a:gd name="adj1" fmla="val 18900000"/>
            <a:gd name="adj2" fmla="val 2700000"/>
            <a:gd name="adj3" fmla="val 278"/>
          </a:avLst>
        </a:pr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9D37F7-EEEC-4F01-9633-CEB6CDBEC167}">
      <dsp:nvSpPr>
        <dsp:cNvPr id="0" name=""/>
        <dsp:cNvSpPr/>
      </dsp:nvSpPr>
      <dsp:spPr>
        <a:xfrm>
          <a:off x="462231" y="304017"/>
          <a:ext cx="11352725" cy="607803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Promover, evaluar y fortalecer el buen funcionamiento del control interno</a:t>
          </a:r>
        </a:p>
      </dsp:txBody>
      <dsp:txXfrm>
        <a:off x="462231" y="304017"/>
        <a:ext cx="11352725" cy="607803"/>
      </dsp:txXfrm>
    </dsp:sp>
    <dsp:sp modelId="{255483A9-58C5-4C2E-8C27-1464CABEF1E1}">
      <dsp:nvSpPr>
        <dsp:cNvPr id="0" name=""/>
        <dsp:cNvSpPr/>
      </dsp:nvSpPr>
      <dsp:spPr>
        <a:xfrm>
          <a:off x="82354" y="228041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127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9D0B94-C451-4DCB-941C-BC043EC7F1FF}">
      <dsp:nvSpPr>
        <dsp:cNvPr id="0" name=""/>
        <dsp:cNvSpPr/>
      </dsp:nvSpPr>
      <dsp:spPr>
        <a:xfrm>
          <a:off x="962191" y="1215606"/>
          <a:ext cx="10852765" cy="607803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Prevenir la comisión de faltas administrativas y hechos de corrupción</a:t>
          </a:r>
        </a:p>
      </dsp:txBody>
      <dsp:txXfrm>
        <a:off x="962191" y="1215606"/>
        <a:ext cx="10852765" cy="607803"/>
      </dsp:txXfrm>
    </dsp:sp>
    <dsp:sp modelId="{DA5DDDEC-6C5E-4BCC-BD25-F22FE72D8645}">
      <dsp:nvSpPr>
        <dsp:cNvPr id="0" name=""/>
        <dsp:cNvSpPr/>
      </dsp:nvSpPr>
      <dsp:spPr>
        <a:xfrm>
          <a:off x="582314" y="1139631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accent2">
              <a:shade val="50000"/>
              <a:hueOff val="-185330"/>
              <a:satOff val="2886"/>
              <a:lumOff val="143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F45648-C1BE-49B5-B3F7-967D90731021}">
      <dsp:nvSpPr>
        <dsp:cNvPr id="0" name=""/>
        <dsp:cNvSpPr/>
      </dsp:nvSpPr>
      <dsp:spPr>
        <a:xfrm>
          <a:off x="1190810" y="1987462"/>
          <a:ext cx="10624146" cy="887271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Competentes para investigar, substanciar y resolver los procedimientos de responsabilidad administrativa.</a:t>
          </a:r>
        </a:p>
      </dsp:txBody>
      <dsp:txXfrm>
        <a:off x="1190810" y="1987462"/>
        <a:ext cx="10624146" cy="887271"/>
      </dsp:txXfrm>
    </dsp:sp>
    <dsp:sp modelId="{B163FC34-947C-4C61-AEB2-C8827F616A91}">
      <dsp:nvSpPr>
        <dsp:cNvPr id="0" name=""/>
        <dsp:cNvSpPr/>
      </dsp:nvSpPr>
      <dsp:spPr>
        <a:xfrm>
          <a:off x="810933" y="2051221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2700" cap="flat" cmpd="sng" algn="ctr">
          <a:solidFill>
            <a:schemeClr val="accent2">
              <a:shade val="50000"/>
              <a:hueOff val="-370661"/>
              <a:satOff val="5772"/>
              <a:lumOff val="2874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07BBB1-4E5D-4CEC-9FA2-0FA1E1EB91C8}">
      <dsp:nvSpPr>
        <dsp:cNvPr id="0" name=""/>
        <dsp:cNvSpPr/>
      </dsp:nvSpPr>
      <dsp:spPr>
        <a:xfrm>
          <a:off x="1190810" y="3038208"/>
          <a:ext cx="10624146" cy="607803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Presentar denuncias en materia penal</a:t>
          </a:r>
        </a:p>
      </dsp:txBody>
      <dsp:txXfrm>
        <a:off x="1190810" y="3038208"/>
        <a:ext cx="10624146" cy="607803"/>
      </dsp:txXfrm>
    </dsp:sp>
    <dsp:sp modelId="{5A09D374-0272-464B-85EA-4F4C5F3349FB}">
      <dsp:nvSpPr>
        <dsp:cNvPr id="0" name=""/>
        <dsp:cNvSpPr/>
      </dsp:nvSpPr>
      <dsp:spPr>
        <a:xfrm>
          <a:off x="810933" y="2962233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50000"/>
              <a:hueOff val="-555991"/>
              <a:satOff val="8658"/>
              <a:lumOff val="431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35666F-582C-45DF-AEB1-49AD3A2943E8}">
      <dsp:nvSpPr>
        <dsp:cNvPr id="0" name=""/>
        <dsp:cNvSpPr/>
      </dsp:nvSpPr>
      <dsp:spPr>
        <a:xfrm>
          <a:off x="962191" y="3949798"/>
          <a:ext cx="10852765" cy="607803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Fiscalizar la aplicación de recursos públicos</a:t>
          </a:r>
        </a:p>
      </dsp:txBody>
      <dsp:txXfrm>
        <a:off x="962191" y="3949798"/>
        <a:ext cx="10852765" cy="607803"/>
      </dsp:txXfrm>
    </dsp:sp>
    <dsp:sp modelId="{828071F2-A03A-4E41-BE70-60FC75B7A579}">
      <dsp:nvSpPr>
        <dsp:cNvPr id="0" name=""/>
        <dsp:cNvSpPr/>
      </dsp:nvSpPr>
      <dsp:spPr>
        <a:xfrm>
          <a:off x="582314" y="3873823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2700" cap="flat" cmpd="sng" algn="ctr">
          <a:solidFill>
            <a:schemeClr val="accent2">
              <a:shade val="50000"/>
              <a:hueOff val="-370661"/>
              <a:satOff val="5772"/>
              <a:lumOff val="2874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8C9C3D-6AFA-455A-8BF0-B69A32109B29}">
      <dsp:nvSpPr>
        <dsp:cNvPr id="0" name=""/>
        <dsp:cNvSpPr/>
      </dsp:nvSpPr>
      <dsp:spPr>
        <a:xfrm>
          <a:off x="462231" y="4861388"/>
          <a:ext cx="11352725" cy="607803"/>
        </a:xfrm>
        <a:prstGeom prst="rect">
          <a:avLst/>
        </a:prstGeom>
        <a:solidFill>
          <a:schemeClr val="accent2">
            <a:shade val="50000"/>
            <a:hueOff val="-197058"/>
            <a:satOff val="2594"/>
            <a:lumOff val="155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44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Evaluar la gestión y el desempeño sobre el ejercicio del presupuesto con relación a la ejecución de los programas.</a:t>
          </a:r>
        </a:p>
      </dsp:txBody>
      <dsp:txXfrm>
        <a:off x="462231" y="4861388"/>
        <a:ext cx="11352725" cy="607803"/>
      </dsp:txXfrm>
    </dsp:sp>
    <dsp:sp modelId="{0A5AA19E-C700-4131-99FB-68EA3884C5DC}">
      <dsp:nvSpPr>
        <dsp:cNvPr id="0" name=""/>
        <dsp:cNvSpPr/>
      </dsp:nvSpPr>
      <dsp:spPr>
        <a:xfrm>
          <a:off x="82354" y="4785412"/>
          <a:ext cx="759754" cy="759754"/>
        </a:xfrm>
        <a:prstGeom prst="ellipse">
          <a:avLst/>
        </a:prstGeom>
        <a:blipFill rotWithShape="0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accent2">
              <a:shade val="50000"/>
              <a:hueOff val="-185330"/>
              <a:satOff val="2886"/>
              <a:lumOff val="143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7DA48-8928-4717-B740-38F2C6C54AAB}">
      <dsp:nvSpPr>
        <dsp:cNvPr id="0" name=""/>
        <dsp:cNvSpPr/>
      </dsp:nvSpPr>
      <dsp:spPr>
        <a:xfrm>
          <a:off x="-6528103" y="-998391"/>
          <a:ext cx="7769992" cy="7769992"/>
        </a:xfrm>
        <a:prstGeom prst="blockArc">
          <a:avLst>
            <a:gd name="adj1" fmla="val 18900000"/>
            <a:gd name="adj2" fmla="val 2700000"/>
            <a:gd name="adj3" fmla="val 278"/>
          </a:avLst>
        </a:pr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73A130-3F82-4231-A334-37A94D84A55B}">
      <dsp:nvSpPr>
        <dsp:cNvPr id="0" name=""/>
        <dsp:cNvSpPr/>
      </dsp:nvSpPr>
      <dsp:spPr>
        <a:xfrm>
          <a:off x="542479" y="360710"/>
          <a:ext cx="11272477" cy="721882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9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Emitir el Código de ética.</a:t>
          </a:r>
        </a:p>
      </dsp:txBody>
      <dsp:txXfrm>
        <a:off x="542479" y="360710"/>
        <a:ext cx="11272477" cy="721882"/>
      </dsp:txXfrm>
    </dsp:sp>
    <dsp:sp modelId="{A82C3949-B407-462B-9789-ACFE71D87D21}">
      <dsp:nvSpPr>
        <dsp:cNvPr id="0" name=""/>
        <dsp:cNvSpPr/>
      </dsp:nvSpPr>
      <dsp:spPr>
        <a:xfrm>
          <a:off x="91303" y="270474"/>
          <a:ext cx="902352" cy="902352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95A238-33F6-4084-9B57-5299A08FDFFC}">
      <dsp:nvSpPr>
        <dsp:cNvPr id="0" name=""/>
        <dsp:cNvSpPr/>
      </dsp:nvSpPr>
      <dsp:spPr>
        <a:xfrm>
          <a:off x="1059759" y="1443186"/>
          <a:ext cx="10755198" cy="721882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94" tIns="63500" rIns="63500" bIns="63500" numCol="1" spcCol="1270" anchor="ctr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Vigilar el cumplimiento de la presentación de la declaración patrimonial y verificar la evaluación patrimonial.</a:t>
          </a:r>
        </a:p>
      </dsp:txBody>
      <dsp:txXfrm>
        <a:off x="1059759" y="1443186"/>
        <a:ext cx="10755198" cy="721882"/>
      </dsp:txXfrm>
    </dsp:sp>
    <dsp:sp modelId="{03DB5869-B0E6-4AC5-B625-DE490309C27E}">
      <dsp:nvSpPr>
        <dsp:cNvPr id="0" name=""/>
        <dsp:cNvSpPr/>
      </dsp:nvSpPr>
      <dsp:spPr>
        <a:xfrm>
          <a:off x="608582" y="1352951"/>
          <a:ext cx="902352" cy="902352"/>
        </a:xfrm>
        <a:prstGeom prst="ellipse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50000"/>
              <a:hueOff val="-222396"/>
              <a:satOff val="3463"/>
              <a:lumOff val="172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F52C6-6096-4DED-A4AE-DEF84FF73DA9}">
      <dsp:nvSpPr>
        <dsp:cNvPr id="0" name=""/>
        <dsp:cNvSpPr/>
      </dsp:nvSpPr>
      <dsp:spPr>
        <a:xfrm>
          <a:off x="1218522" y="2525663"/>
          <a:ext cx="10596435" cy="721882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94" tIns="63500" rIns="63500" bIns="63500" numCol="1" spcCol="1270" anchor="ctr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Participar en los procesos de adjudicación de recursos materiales, servicios y obra pública.</a:t>
          </a:r>
        </a:p>
      </dsp:txBody>
      <dsp:txXfrm>
        <a:off x="1218522" y="2525663"/>
        <a:ext cx="10596435" cy="721882"/>
      </dsp:txXfrm>
    </dsp:sp>
    <dsp:sp modelId="{EBEDC6EF-B148-45A7-A0EA-2B03A1CB3A2B}">
      <dsp:nvSpPr>
        <dsp:cNvPr id="0" name=""/>
        <dsp:cNvSpPr/>
      </dsp:nvSpPr>
      <dsp:spPr>
        <a:xfrm>
          <a:off x="767345" y="2435428"/>
          <a:ext cx="902352" cy="902352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50000"/>
              <a:hueOff val="-444793"/>
              <a:satOff val="6926"/>
              <a:lumOff val="344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9777C-46CD-4A86-BD01-2E1B07A7B247}">
      <dsp:nvSpPr>
        <dsp:cNvPr id="0" name=""/>
        <dsp:cNvSpPr/>
      </dsp:nvSpPr>
      <dsp:spPr>
        <a:xfrm>
          <a:off x="1059759" y="3608140"/>
          <a:ext cx="10755198" cy="721882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9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Vigilar el control y cuidado de los bienes muebles e inmuebles de los entes públicos.</a:t>
          </a:r>
        </a:p>
      </dsp:txBody>
      <dsp:txXfrm>
        <a:off x="1059759" y="3608140"/>
        <a:ext cx="10755198" cy="721882"/>
      </dsp:txXfrm>
    </dsp:sp>
    <dsp:sp modelId="{7BA9E365-494B-405E-A968-681ACCFE37E9}">
      <dsp:nvSpPr>
        <dsp:cNvPr id="0" name=""/>
        <dsp:cNvSpPr/>
      </dsp:nvSpPr>
      <dsp:spPr>
        <a:xfrm>
          <a:off x="608582" y="3517904"/>
          <a:ext cx="902352" cy="902352"/>
        </a:xfrm>
        <a:prstGeom prst="ellipse">
          <a:avLst/>
        </a:prstGeom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2">
              <a:shade val="50000"/>
              <a:hueOff val="-444793"/>
              <a:satOff val="6926"/>
              <a:lumOff val="344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79C8BE-E66D-44A5-9C19-418F98B02921}">
      <dsp:nvSpPr>
        <dsp:cNvPr id="0" name=""/>
        <dsp:cNvSpPr/>
      </dsp:nvSpPr>
      <dsp:spPr>
        <a:xfrm>
          <a:off x="542479" y="4690616"/>
          <a:ext cx="11272477" cy="721882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94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solidFill>
                <a:schemeClr val="tx1"/>
              </a:solidFill>
              <a:latin typeface="Candara" panose="020E0502030303020204" pitchFamily="34" charset="0"/>
            </a:rPr>
            <a:t>Realizar auditorías archivísticas</a:t>
          </a:r>
        </a:p>
      </dsp:txBody>
      <dsp:txXfrm>
        <a:off x="542479" y="4690616"/>
        <a:ext cx="11272477" cy="721882"/>
      </dsp:txXfrm>
    </dsp:sp>
    <dsp:sp modelId="{3218BFAA-1BCE-49EC-9F71-9CB8D6A506BA}">
      <dsp:nvSpPr>
        <dsp:cNvPr id="0" name=""/>
        <dsp:cNvSpPr/>
      </dsp:nvSpPr>
      <dsp:spPr>
        <a:xfrm>
          <a:off x="91303" y="4600381"/>
          <a:ext cx="902352" cy="902352"/>
        </a:xfrm>
        <a:prstGeom prst="ellipse">
          <a:avLst/>
        </a:prstGeom>
        <a:blipFill rotWithShape="0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50000"/>
              <a:hueOff val="-222396"/>
              <a:satOff val="3463"/>
              <a:lumOff val="172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68290D-07A0-4EFF-B606-D520823CFCEE}">
      <dsp:nvSpPr>
        <dsp:cNvPr id="0" name=""/>
        <dsp:cNvSpPr/>
      </dsp:nvSpPr>
      <dsp:spPr>
        <a:xfrm>
          <a:off x="0" y="3066"/>
          <a:ext cx="121931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B8015-F717-48A7-80AB-D8C85FD55DD5}">
      <dsp:nvSpPr>
        <dsp:cNvPr id="0" name=""/>
        <dsp:cNvSpPr/>
      </dsp:nvSpPr>
      <dsp:spPr>
        <a:xfrm>
          <a:off x="0" y="3066"/>
          <a:ext cx="2438639" cy="62735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endParaRPr lang="es-MX" sz="26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6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Promover, evaluar y fortalecer el control interno  y prevenir la comisión de faltas administrativas y hechos de corrupción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br>
            <a:rPr lang="es-MX" sz="2600" kern="1200" dirty="0"/>
          </a:br>
          <a:endParaRPr lang="es-MX" sz="2600" kern="1200" dirty="0"/>
        </a:p>
      </dsp:txBody>
      <dsp:txXfrm>
        <a:off x="0" y="3066"/>
        <a:ext cx="2438639" cy="6273504"/>
      </dsp:txXfrm>
    </dsp:sp>
    <dsp:sp modelId="{7CFA5A07-EF78-47B0-A793-A87F34565A2C}">
      <dsp:nvSpPr>
        <dsp:cNvPr id="0" name=""/>
        <dsp:cNvSpPr/>
      </dsp:nvSpPr>
      <dsp:spPr>
        <a:xfrm>
          <a:off x="3172769" y="54988"/>
          <a:ext cx="9020428" cy="142239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Órganos internos de control: Las unidades administrativas a cargo de </a:t>
          </a:r>
          <a:r>
            <a:rPr lang="es-MX" sz="2200" b="1" kern="1200" dirty="0">
              <a:latin typeface="Candara" panose="020E0502030303020204" pitchFamily="34" charset="0"/>
            </a:rPr>
            <a:t>promover, evaluar y fortalecer el buen funcionamiento del control interno </a:t>
          </a:r>
          <a:r>
            <a:rPr lang="es-MX" sz="2200" kern="1200" dirty="0">
              <a:latin typeface="Candara" panose="020E0502030303020204" pitchFamily="34" charset="0"/>
            </a:rPr>
            <a:t>en los entes públicos</a:t>
          </a:r>
        </a:p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Candara" panose="020E0502030303020204" pitchFamily="34" charset="0"/>
            </a:rPr>
            <a:t>Art. 2 fracción XXI LGRA</a:t>
          </a:r>
        </a:p>
      </dsp:txBody>
      <dsp:txXfrm>
        <a:off x="3172769" y="54988"/>
        <a:ext cx="9020428" cy="1422398"/>
      </dsp:txXfrm>
    </dsp:sp>
    <dsp:sp modelId="{EB0136C7-D34E-4BA5-9ED0-4D3E396181DD}">
      <dsp:nvSpPr>
        <dsp:cNvPr id="0" name=""/>
        <dsp:cNvSpPr/>
      </dsp:nvSpPr>
      <dsp:spPr>
        <a:xfrm>
          <a:off x="2438639" y="1477386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62102-DC6D-481B-8729-D9340A90853F}">
      <dsp:nvSpPr>
        <dsp:cNvPr id="0" name=""/>
        <dsp:cNvSpPr/>
      </dsp:nvSpPr>
      <dsp:spPr>
        <a:xfrm>
          <a:off x="2341375" y="1517781"/>
          <a:ext cx="9091833" cy="1518069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Los Órganos internos de control serán competentes para:</a:t>
          </a:r>
        </a:p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I. </a:t>
          </a:r>
          <a:r>
            <a:rPr lang="es-MX" sz="22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Implementar los mecanismos internos </a:t>
          </a:r>
          <a:r>
            <a:rPr lang="es-MX" sz="2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que prevengan actos u omisiones que pudieran constituir responsabilidades administrativas.</a:t>
          </a:r>
        </a:p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Art. 10 fracción I LGRA</a:t>
          </a:r>
        </a:p>
      </dsp:txBody>
      <dsp:txXfrm>
        <a:off x="2341375" y="1517781"/>
        <a:ext cx="9091833" cy="1518069"/>
      </dsp:txXfrm>
    </dsp:sp>
    <dsp:sp modelId="{69974B00-77EA-4CCD-8E1B-BBC7E72299FA}">
      <dsp:nvSpPr>
        <dsp:cNvPr id="0" name=""/>
        <dsp:cNvSpPr/>
      </dsp:nvSpPr>
      <dsp:spPr>
        <a:xfrm>
          <a:off x="2438639" y="3047377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E73EAA-ED9E-4F61-B5E2-C6CE995F97BB}">
      <dsp:nvSpPr>
        <dsp:cNvPr id="0" name=""/>
        <dsp:cNvSpPr/>
      </dsp:nvSpPr>
      <dsp:spPr>
        <a:xfrm>
          <a:off x="3081168" y="3106039"/>
          <a:ext cx="9091737" cy="2033082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>
              <a:latin typeface="Candara" panose="020E0502030303020204" pitchFamily="34" charset="0"/>
            </a:rPr>
            <a:t>Para prevenir la comisión de faltas administrativas y hechos de corrupción, los Órganos internos de control, previo diagnóstico que al efecto realicen, podrán </a:t>
          </a:r>
          <a:r>
            <a:rPr lang="es-MX" sz="2200" b="1" kern="1200" dirty="0">
              <a:latin typeface="Candara" panose="020E0502030303020204" pitchFamily="34" charset="0"/>
            </a:rPr>
            <a:t>implementar acciones para orientar el criterio que en situaciones específicas </a:t>
          </a:r>
          <a:r>
            <a:rPr lang="es-MX" sz="2200" kern="1200" dirty="0">
              <a:latin typeface="Candara" panose="020E0502030303020204" pitchFamily="34" charset="0"/>
            </a:rPr>
            <a:t>deberán observar los Servidores Públicos en el desempeño de sus empleos, cargos o comisiones.</a:t>
          </a:r>
        </a:p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ndara" panose="020E0502030303020204" pitchFamily="34" charset="0"/>
              <a:ea typeface="+mn-ea"/>
              <a:cs typeface="+mn-cs"/>
            </a:rPr>
            <a:t>Artículo 15 LGRA</a:t>
          </a:r>
        </a:p>
      </dsp:txBody>
      <dsp:txXfrm>
        <a:off x="3081168" y="3106039"/>
        <a:ext cx="9091737" cy="2033082"/>
      </dsp:txXfrm>
    </dsp:sp>
    <dsp:sp modelId="{F7139C90-18F8-44B4-8900-8724C5E85A08}">
      <dsp:nvSpPr>
        <dsp:cNvPr id="0" name=""/>
        <dsp:cNvSpPr/>
      </dsp:nvSpPr>
      <dsp:spPr>
        <a:xfrm>
          <a:off x="2438639" y="5132381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AB4997-175F-454A-97C0-2DE1825F1422}">
      <dsp:nvSpPr>
        <dsp:cNvPr id="0" name=""/>
        <dsp:cNvSpPr/>
      </dsp:nvSpPr>
      <dsp:spPr>
        <a:xfrm>
          <a:off x="2289879" y="5184303"/>
          <a:ext cx="9069243" cy="1038436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2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Órgano Interno de Control: Entidad de la Administración Pública Municipal cuya finalidad es </a:t>
          </a:r>
          <a:r>
            <a:rPr lang="es-MX" sz="22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prevenir, detectar y abatir posibles actos de corrupción</a:t>
          </a:r>
          <a:r>
            <a:rPr lang="es-MX" sz="22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es-MX" sz="2000" kern="1200" dirty="0">
            <a:effectLst/>
            <a:latin typeface="Candara" panose="020E0502030303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Artículo 4 fracción VII LMET</a:t>
          </a:r>
          <a:endParaRPr lang="es-MX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ndara" panose="020E0502030303020204" pitchFamily="34" charset="0"/>
            <a:ea typeface="+mn-ea"/>
            <a:cs typeface="+mn-cs"/>
          </a:endParaRPr>
        </a:p>
      </dsp:txBody>
      <dsp:txXfrm>
        <a:off x="2289879" y="5184303"/>
        <a:ext cx="9069243" cy="1038436"/>
      </dsp:txXfrm>
    </dsp:sp>
    <dsp:sp modelId="{A0649391-7727-409B-87B5-8DDAD15AD3AE}">
      <dsp:nvSpPr>
        <dsp:cNvPr id="0" name=""/>
        <dsp:cNvSpPr/>
      </dsp:nvSpPr>
      <dsp:spPr>
        <a:xfrm>
          <a:off x="2438639" y="6222740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68290D-07A0-4EFF-B606-D520823CFCEE}">
      <dsp:nvSpPr>
        <dsp:cNvPr id="0" name=""/>
        <dsp:cNvSpPr/>
      </dsp:nvSpPr>
      <dsp:spPr>
        <a:xfrm>
          <a:off x="0" y="3066"/>
          <a:ext cx="121931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B8015-F717-48A7-80AB-D8C85FD55DD5}">
      <dsp:nvSpPr>
        <dsp:cNvPr id="0" name=""/>
        <dsp:cNvSpPr/>
      </dsp:nvSpPr>
      <dsp:spPr>
        <a:xfrm>
          <a:off x="0" y="3066"/>
          <a:ext cx="2438639" cy="62735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endParaRPr lang="es-MX" sz="2500" b="1" kern="1200" dirty="0">
            <a:solidFill>
              <a:schemeClr val="accent2">
                <a:lumMod val="50000"/>
              </a:schemeClr>
            </a:solidFill>
            <a:latin typeface="Candara" panose="020E0502030303020204" pitchFamily="34" charset="0"/>
          </a:endParaRPr>
        </a:p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500" b="1" kern="1200" dirty="0">
              <a:solidFill>
                <a:schemeClr val="accent2">
                  <a:lumMod val="50000"/>
                </a:schemeClr>
              </a:solidFill>
              <a:latin typeface="Candara" panose="020E0502030303020204" pitchFamily="34" charset="0"/>
            </a:rPr>
            <a:t>Investigar, substanciar y resolver procedimientos de responsabilidad administrativa</a:t>
          </a:r>
          <a:endParaRPr lang="es-MX" sz="2500" kern="1200" dirty="0"/>
        </a:p>
      </dsp:txBody>
      <dsp:txXfrm>
        <a:off x="0" y="3066"/>
        <a:ext cx="2438639" cy="6273504"/>
      </dsp:txXfrm>
    </dsp:sp>
    <dsp:sp modelId="{6CAFCE13-DD4D-4608-A6A4-99FA06A6D8CD}">
      <dsp:nvSpPr>
        <dsp:cNvPr id="0" name=""/>
        <dsp:cNvSpPr/>
      </dsp:nvSpPr>
      <dsp:spPr>
        <a:xfrm>
          <a:off x="2582580" y="223511"/>
          <a:ext cx="9091833" cy="1591232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En el ámbito de su competencia, serán autoridades facultadas para aplicar la presente Ley: </a:t>
          </a:r>
          <a:r>
            <a:rPr lang="es-MX" sz="2500" b="1" kern="12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Los Órganos internos de control.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dirty="0">
              <a:latin typeface="Candara" panose="020E0502030303020204" pitchFamily="34" charset="0"/>
            </a:rPr>
            <a:t>Art. 9 Fracción II LGRA</a:t>
          </a:r>
        </a:p>
      </dsp:txBody>
      <dsp:txXfrm>
        <a:off x="2582580" y="223511"/>
        <a:ext cx="9091833" cy="1591232"/>
      </dsp:txXfrm>
    </dsp:sp>
    <dsp:sp modelId="{4099E31A-E169-4310-8C98-9B433FBB9D1F}">
      <dsp:nvSpPr>
        <dsp:cNvPr id="0" name=""/>
        <dsp:cNvSpPr/>
      </dsp:nvSpPr>
      <dsp:spPr>
        <a:xfrm>
          <a:off x="2438639" y="1877647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EF4250-CA4B-4AA3-B85A-E69A3DA41599}">
      <dsp:nvSpPr>
        <dsp:cNvPr id="0" name=""/>
        <dsp:cNvSpPr/>
      </dsp:nvSpPr>
      <dsp:spPr>
        <a:xfrm>
          <a:off x="2621537" y="2160997"/>
          <a:ext cx="9150124" cy="3830881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Las Secretarías y los </a:t>
          </a:r>
          <a:r>
            <a:rPr lang="es-MX" sz="2500" b="1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Órganos internos de control</a:t>
          </a: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, y sus homólogas en las entidades federativas </a:t>
          </a:r>
          <a:r>
            <a:rPr lang="es-MX" sz="2500" b="1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tendrán a su cargo</a:t>
          </a: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, en el ámbito de su competencia, </a:t>
          </a:r>
          <a:r>
            <a:rPr lang="es-MX" sz="2500" b="1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la investigación, substanciación y calificación de las Faltas administrativas.</a:t>
          </a: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</a:t>
          </a:r>
        </a:p>
        <a:p>
          <a:pPr marL="0" lvl="0" indent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Tratándose de actos u omisiones que hayan sido calificados como Faltas administrativas no graves, las Secretarías y los </a:t>
          </a:r>
          <a:r>
            <a:rPr lang="es-MX" sz="2500" b="1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Órganos internos de control</a:t>
          </a: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serán competentes para </a:t>
          </a:r>
          <a:r>
            <a:rPr lang="es-MX" sz="2500" b="1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iniciar, substanciar y resolver los procedimientos de responsabilidad administrativa</a:t>
          </a: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 en los términos previstos en esta Ley.</a:t>
          </a:r>
        </a:p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MX" sz="2500" kern="1200" dirty="0">
              <a:solidFill>
                <a:srgbClr val="000000"/>
              </a:solidFill>
              <a:effectLst/>
              <a:latin typeface="Candara" panose="020E0502030303020204" pitchFamily="34" charset="0"/>
              <a:ea typeface="Calibri" panose="020F0502020204030204" pitchFamily="34" charset="0"/>
            </a:rPr>
            <a:t>Artículo 10 LGRA</a:t>
          </a:r>
          <a:br>
            <a:rPr lang="es-MX" sz="2500" kern="1200" dirty="0">
              <a:latin typeface="Candara" panose="020E0502030303020204" pitchFamily="34" charset="0"/>
            </a:rPr>
          </a:br>
          <a:endParaRPr lang="es-MX" sz="2500" kern="1200" dirty="0">
            <a:latin typeface="Candara" panose="020E0502030303020204" pitchFamily="34" charset="0"/>
          </a:endParaRPr>
        </a:p>
      </dsp:txBody>
      <dsp:txXfrm>
        <a:off x="2621537" y="2160997"/>
        <a:ext cx="9150124" cy="3830881"/>
      </dsp:txXfrm>
    </dsp:sp>
    <dsp:sp modelId="{005D2BED-8738-4F68-9D23-257DCD1B5C51}">
      <dsp:nvSpPr>
        <dsp:cNvPr id="0" name=""/>
        <dsp:cNvSpPr/>
      </dsp:nvSpPr>
      <dsp:spPr>
        <a:xfrm>
          <a:off x="2438639" y="5991878"/>
          <a:ext cx="975455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3FF39-CE7A-4C91-B485-584E83AEB9DA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4213" y="1163638"/>
            <a:ext cx="5586412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5485" y="4480005"/>
            <a:ext cx="5563870" cy="3665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900D6-1ABF-4A2D-A4B1-565E9B561D5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194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ck/a?!&amp;&amp;p=8f8840c8c19e0ea1a29bf2d06bfb6ffbacb24e13a12f68885c8a8deeb9dbf0a4JmltdHM9MTc2MTI2NDAwMA&amp;ptn=3&amp;ver=2&amp;hsh=4&amp;fclid=34d3867f-3c43-66ea-185c-906b3d626709&amp;psq=ATRIBUCION+Y+FACULTAD+DIFERENCIA&amp;u=a1aHR0cHM6Ly93aWtpZGlmZXJlbmNpYS5jb20vZmFjdWx0YWQvYXRyaWJ1Y2klQzMlQjNu&amp;ntb=1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ing.com/ck/a?!&amp;&amp;p=8f8840c8c19e0ea1a29bf2d06bfb6ffbacb24e13a12f68885c8a8deeb9dbf0a4JmltdHM9MTc2MTI2NDAwMA&amp;ptn=3&amp;ver=2&amp;hsh=4&amp;fclid=34d3867f-3c43-66ea-185c-906b3d626709&amp;psq=ATRIBUCION+Y+FACULTAD+DIFERENCIA&amp;u=a1aHR0cHM6Ly93aWtpZGlmZXJlbmNpYS5jb20vZmFjdWx0YWQvYXRyaWJ1Y2klQzMlQjNu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6496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7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03857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71488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4021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9120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6067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53562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4762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2742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1631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s-MX" b="1" dirty="0" err="1">
                <a:solidFill>
                  <a:srgbClr val="2D3D88"/>
                </a:solidFill>
                <a:effectLst/>
                <a:latin typeface="Roboto" panose="02000000000000000000" pitchFamily="2" charset="0"/>
              </a:rPr>
              <a:t>finiciones</a:t>
            </a:r>
            <a:endParaRPr lang="es-MX" b="1" dirty="0">
              <a:solidFill>
                <a:srgbClr val="2D3D88"/>
              </a:solidFill>
              <a:effectLst/>
              <a:latin typeface="Roboto" panose="02000000000000000000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3"/>
              </a:rPr>
              <a:t>Facultad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3"/>
              </a:rPr>
              <a:t>: Es la capacidad o derecho que tiene una persona para realizar una acción. Puede referirse a la aptitud física o moral, así como a la autorización legal para actuar en un determinado contexto. Por ejemplo, un funcionario público tiene la facultad de tomar decisiones dentro de su ámbito de competencia. </a:t>
            </a:r>
            <a:endParaRPr lang="es-MX" b="0" i="0" u="sng" dirty="0">
              <a:solidFill>
                <a:srgbClr val="3C51B4"/>
              </a:solidFill>
              <a:effectLst/>
              <a:latin typeface="Roboto" panose="02000000000000000000" pitchFamily="2" charset="0"/>
              <a:hlinkClick r:id="rId3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1" i="0" u="sng" dirty="0">
                <a:solidFill>
                  <a:srgbClr val="3C51B4"/>
                </a:solidFill>
                <a:effectLst/>
                <a:latin typeface="Roboto" panose="02000000000000000000" pitchFamily="2" charset="0"/>
                <a:hlinkClick r:id="rId3"/>
              </a:rPr>
              <a:t>2</a:t>
            </a:r>
            <a:endParaRPr lang="es-MX" b="0" i="0" u="sng" dirty="0">
              <a:solidFill>
                <a:srgbClr val="3C51B4"/>
              </a:solidFill>
              <a:effectLst/>
              <a:latin typeface="Roboto" panose="02000000000000000000" pitchFamily="2" charset="0"/>
              <a:hlinkClick r:id="rId3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4"/>
              </a:rPr>
              <a:t>Atribución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4"/>
              </a:rPr>
              <a:t>: Se refiere a la potestad o competencia que se le asigna a una persona o entidad para realizar ciertas funciones. Las atribuciones son específicas y están definidas por la ley o por un marco normativo. Por ejemplo, un organismo gubernamental tiene atribuciones para regular ciertas actividades en su jurisdicción. </a:t>
            </a:r>
            <a:endParaRPr lang="es-MX" b="0" i="0" u="sng" dirty="0">
              <a:solidFill>
                <a:srgbClr val="3C51B4"/>
              </a:solidFill>
              <a:effectLst/>
              <a:latin typeface="Roboto" panose="02000000000000000000" pitchFamily="2" charset="0"/>
              <a:hlinkClick r:id="rId3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b="1" i="0" u="sng" dirty="0">
                <a:solidFill>
                  <a:srgbClr val="3C51B4"/>
                </a:solidFill>
                <a:effectLst/>
                <a:latin typeface="Roboto" panose="02000000000000000000" pitchFamily="2" charset="0"/>
                <a:hlinkClick r:id="rId3"/>
              </a:rPr>
              <a:t>2</a:t>
            </a:r>
            <a:endParaRPr lang="es-MX" b="0" i="0" u="sng" dirty="0">
              <a:solidFill>
                <a:srgbClr val="3C51B4"/>
              </a:solidFill>
              <a:effectLst/>
              <a:latin typeface="Roboto" panose="02000000000000000000" pitchFamily="2" charset="0"/>
              <a:hlinkClick r:id="rId3"/>
            </a:endParaRPr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39964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400" dirty="0"/>
              <a:t>Que, con la finalidad de brindar certeza jurídica a las Secretarías, a los Órganos Internos de Control de los Entes públicos del Estado mexicano y a las personas servidoras públicas, así como darle continuidad a las acciones enfocadas al fortalecimiento de la integridad y ética pública, herramientas de suma importancia para mitigar la corrupción, el SNA, en su Sesión Ordinaria 2024, celebrada el día 29 de febrero de 2024, ha tenido a bien aprobar, con veintiocho votos a favor y una abstención, el siguiente: ACUERDO MEDIANTE EL CUAL EL SISTEMA NACIONAL ANTICORRUPCIÓN 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b="1" i="0" dirty="0">
                <a:solidFill>
                  <a:srgbClr val="333333"/>
                </a:solidFill>
                <a:effectLst/>
                <a:latin typeface="Camber SemiBold Regular"/>
              </a:rPr>
              <a:t>Lineamientos para la emisión del Código de Ética.</a:t>
            </a:r>
            <a:endParaRPr lang="es-MX" sz="2000" b="0" i="0" dirty="0">
              <a:solidFill>
                <a:srgbClr val="333333"/>
              </a:solidFill>
              <a:effectLst/>
              <a:latin typeface="Camber Light Regular"/>
            </a:endParaRPr>
          </a:p>
          <a:p>
            <a:endParaRPr lang="es-MX" sz="14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38254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7125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82286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8482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41439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5889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00006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6621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2712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29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9792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79600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910306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59778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/>
              <a:t>OBLIGACIONES DE TRANSPARENCIA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53472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contralorías u homólogos de los poderes Ejecutivo, Legislativo y Judicial, así como de los órganos constitucionales autónomos, serán las autoridades garantes, y estarán a cargo de la protección, en el ámbito de su competencia, de los derechos de acceso a la información pública y de protección de datos personales conforme a los principios y bases establecidos en el artículo 6o. de la Constitución Política de los Estados Unidos Mexicanos, esta Constitución local y demás disposiciones jurídicas aplicables.</a:t>
            </a:r>
          </a:p>
          <a:p>
            <a:pPr algn="just"/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MX" sz="2800" dirty="0"/>
              <a:t>COMITÉ DE TRANSPARENCIA____IV. Notificará al órgano interno de control o equivalente del sujeto obligado quien, en su caso, deberá iniciar el procedimiento de responsabilidad administrativa que corresponda.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88073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sz="20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34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92339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5027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3300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64733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43990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8469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900D6-1ABF-4A2D-A4B1-565E9B561D54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3485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20677C-D024-BBE8-405F-29737EB48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8747376-4136-D0FA-8AB9-471C2242E5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81BA31-891F-39FE-2823-DE5C99F6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AA39EE-7485-13CA-43FD-D969EF152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B4D91F-EADD-7946-B287-96D6EF339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8495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D6596-27DD-F401-7FF6-730417386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CB9495B-BD95-4857-F55D-12DBE46EC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DE00FC-D48F-21EC-52D0-2B85320DB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E57D49-1A1C-2D95-21F3-CCEADBAB9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330AA8-3E21-D4D4-EE83-432EB89B0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7223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DC2378D-8E59-5E8B-C220-F034146181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79CF1B-9551-299C-B016-0D42658C7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1462E82-477D-E452-2DBF-AC01F6766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1B4656-81F0-11C0-6579-8690981B7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B935B3-BED4-6473-6A0D-9D71B93D9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278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B1758-BCAB-7382-C0DB-5D60FDC05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53C939-71CE-FA50-22E7-5589E2D14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90A754-46E2-5B81-524B-79EE6A490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322B75-D38A-8B66-F7A7-FEFDD5FC0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7B039D-61E7-C13C-7B34-746CC62FB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76774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105FB7-40BA-9DF0-FB96-AB918F389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4361744-3360-E2CB-2060-16C3B246D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BD585A-E0A3-E7E8-8265-F9E228F59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B37D56-8BF9-2BE3-CCFA-A5480F9F8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91A2D8-D21D-7BA9-705C-845D7AD9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5252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BE8D18-80D9-5E25-886A-34D51FC06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EA923E-FF27-BD11-B5C1-FD8DCE2ABE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C4A92C-FAA6-08F8-F4D3-7CBC30A045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BB167E3-3B3E-C001-2F2D-EE77C8ABC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C41C1-C98C-C26B-347B-22BF1D858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BA88A17-A0CD-1E11-AC8E-7F5DBC285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1180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3B8882-72C8-029E-06E3-C847C228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80DD6D7-F813-AB80-606C-C44DB46AA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96A313-F85A-1DC2-3C57-9C2CB6F09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2C6C215-D616-1CEF-9309-6FDFE038A3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6329712-932A-CDDB-65D7-566FED856F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CB22FB1-9D71-8E4A-D0F2-EDEA669E5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FB4508D-5A58-FAF9-27ED-6739B02F6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B8E0393-B2E1-7919-8D86-982161405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0290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3CBF30-1B79-8421-38EE-89A86012D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39C09C7-79E1-279A-0E01-69685C6AD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58C764-7B80-3DD1-384A-5A4F4BE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8F0E26-349E-03EF-B4E5-29FEF9E04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566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67D10D8-47F9-DB64-E42E-2230C6B51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2FF8531-B90E-487D-54BB-1FE4FA880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A3E64C1-BA19-241D-0EEE-A729F8B3D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560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1846F6-3522-02CB-1CB3-85BFC1EFE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1448A8-3857-B297-2137-50A53FD10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842FF50-FA5B-7ECA-B333-2F7B10BFC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F9F053-FE03-4A3F-6B43-81DD546C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82B835-56F7-5F1D-39FC-C487CCFF8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55FA22-0272-1D88-9BC0-78686782A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2725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6083BD-591F-91C4-5F27-E0617E12E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57E78C5-973A-BFA1-0B87-809C77C9EE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1F0B2F8-B83D-CA03-6D59-99C7AB860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1987CC4-F3DE-BB03-58FE-559464036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C172A0-0084-AB01-0ECE-1839B34D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2E9D14F-1349-ECE9-AB35-136D50B5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6194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636F221-75A2-2C84-4EF4-00AFC0BBA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9180A9-18D3-94B1-7E7C-31CDA9E05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CB551D-CBB7-51E3-F145-4069FEAD33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DB48B-6C78-4955-BE98-3465E96BB88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E5DC1E0-F73C-462A-59E8-9F3E4887DB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F616EE-D0D3-2180-1951-EC0E768F9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D06DF-38F5-4C70-A2DC-800E2DFD82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87902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10" Type="http://schemas.openxmlformats.org/officeDocument/2006/relationships/image" Target="../media/image20.jpeg"/><Relationship Id="rId4" Type="http://schemas.openxmlformats.org/officeDocument/2006/relationships/image" Target="../media/image22.jpeg"/><Relationship Id="rId9" Type="http://schemas.microsoft.com/office/2007/relationships/diagramDrawing" Target="../diagrams/drawing1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1.xml"/><Relationship Id="rId5" Type="http://schemas.openxmlformats.org/officeDocument/2006/relationships/diagramLayout" Target="../diagrams/layout21.xml"/><Relationship Id="rId4" Type="http://schemas.openxmlformats.org/officeDocument/2006/relationships/diagramData" Target="../diagrams/data21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3.xml"/><Relationship Id="rId5" Type="http://schemas.openxmlformats.org/officeDocument/2006/relationships/diagramLayout" Target="../diagrams/layout23.xml"/><Relationship Id="rId4" Type="http://schemas.openxmlformats.org/officeDocument/2006/relationships/diagramData" Target="../diagrams/data23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5.xml"/><Relationship Id="rId5" Type="http://schemas.openxmlformats.org/officeDocument/2006/relationships/diagramLayout" Target="../diagrams/layout25.xml"/><Relationship Id="rId4" Type="http://schemas.openxmlformats.org/officeDocument/2006/relationships/diagramData" Target="../diagrams/data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9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9.xml"/><Relationship Id="rId5" Type="http://schemas.openxmlformats.org/officeDocument/2006/relationships/diagramLayout" Target="../diagrams/layout29.xml"/><Relationship Id="rId4" Type="http://schemas.openxmlformats.org/officeDocument/2006/relationships/diagramData" Target="../diagrams/data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fstlaxcala.gob.mx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8">
            <a:extLst>
              <a:ext uri="{FF2B5EF4-FFF2-40B4-BE49-F238E27FC236}">
                <a16:creationId xmlns:a16="http://schemas.microsoft.com/office/drawing/2014/main" id="{236625C7-F636-CB1D-E2B5-941194410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462"/>
            <a:ext cx="12196798" cy="686069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FBB26BD-4656-4BD3-8E7D-A694A0A3036B}"/>
              </a:ext>
            </a:extLst>
          </p:cNvPr>
          <p:cNvSpPr txBox="1"/>
          <p:nvPr/>
        </p:nvSpPr>
        <p:spPr>
          <a:xfrm>
            <a:off x="2338695" y="1536969"/>
            <a:ext cx="1045148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ÓRGANOS </a:t>
            </a:r>
          </a:p>
          <a:p>
            <a:pPr algn="ctr"/>
            <a:r>
              <a:rPr lang="es-MX" sz="6000" b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INTERNOS DE CONTROL</a:t>
            </a:r>
          </a:p>
          <a:p>
            <a:pPr algn="ctr"/>
            <a:endParaRPr lang="es-MX" sz="6000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algn="ctr"/>
            <a:r>
              <a:rPr lang="es-MX" sz="5000" b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ATRIBUCIONES Y FACULTADES</a:t>
            </a:r>
          </a:p>
          <a:p>
            <a:pPr algn="ctr"/>
            <a:endParaRPr lang="es-MX" sz="6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Imagen 4" descr="lupa con empresario y papel de cupón 1908056 Vector en Vecteezy">
            <a:extLst>
              <a:ext uri="{FF2B5EF4-FFF2-40B4-BE49-F238E27FC236}">
                <a16:creationId xmlns:a16="http://schemas.microsoft.com/office/drawing/2014/main" id="{EC788FE1-FF5D-438A-8471-591A11AE8BA8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2" t="11607" r="18855" b="11607"/>
          <a:stretch/>
        </p:blipFill>
        <p:spPr bwMode="auto">
          <a:xfrm>
            <a:off x="593386" y="1754577"/>
            <a:ext cx="2490281" cy="35700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3966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0DFAA2D-939F-4523-B82B-3BC979E3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365125"/>
            <a:ext cx="11204713" cy="714855"/>
          </a:xfrm>
        </p:spPr>
        <p:txBody>
          <a:bodyPr>
            <a:noAutofit/>
          </a:bodyPr>
          <a:lstStyle/>
          <a:p>
            <a:pPr algn="ctr"/>
            <a:r>
              <a:rPr lang="es-MX" sz="5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4. Facultades y Obligaciones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B9DE2AA-2313-452F-8DB4-CEB0835110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1826918"/>
              </p:ext>
            </p:extLst>
          </p:nvPr>
        </p:nvGraphicFramePr>
        <p:xfrm>
          <a:off x="-1" y="898570"/>
          <a:ext cx="11897139" cy="5773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52441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451A0AA-43E4-4B2D-B59B-A2343A7B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5141671"/>
              </p:ext>
            </p:extLst>
          </p:nvPr>
        </p:nvGraphicFramePr>
        <p:xfrm>
          <a:off x="-7684" y="286337"/>
          <a:ext cx="12193198" cy="6279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4433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451A0AA-43E4-4B2D-B59B-A2343A7B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8619132"/>
              </p:ext>
            </p:extLst>
          </p:nvPr>
        </p:nvGraphicFramePr>
        <p:xfrm>
          <a:off x="-7684" y="286337"/>
          <a:ext cx="12193198" cy="6279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652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0DFAA2D-939F-4523-B82B-3BC979E3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365125"/>
            <a:ext cx="11204713" cy="714855"/>
          </a:xfrm>
        </p:spPr>
        <p:txBody>
          <a:bodyPr>
            <a:normAutofit/>
          </a:bodyPr>
          <a:lstStyle/>
          <a:p>
            <a:pPr algn="ctr"/>
            <a:r>
              <a:rPr lang="es-MX" sz="4000" dirty="0">
                <a:latin typeface="Candara" panose="020E0502030303020204" pitchFamily="34" charset="0"/>
              </a:rPr>
              <a:t>COMPETENCIA CONSTITUCIONAL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8D7A57F6-6EB7-4D78-AD6E-AD43E78BFB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2889791"/>
              </p:ext>
            </p:extLst>
          </p:nvPr>
        </p:nvGraphicFramePr>
        <p:xfrm>
          <a:off x="379379" y="982705"/>
          <a:ext cx="11517549" cy="555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178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pic>
        <p:nvPicPr>
          <p:cNvPr id="5" name="Imagen 4" descr="Dice la ASF que el OFS de Tlaxcala aprobó evaluación | e-consulta.com ...">
            <a:extLst>
              <a:ext uri="{FF2B5EF4-FFF2-40B4-BE49-F238E27FC236}">
                <a16:creationId xmlns:a16="http://schemas.microsoft.com/office/drawing/2014/main" id="{D11C4877-EE58-4411-B558-3DDE19071CC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517" y="1482538"/>
            <a:ext cx="1879658" cy="158202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lecha derecha 6">
            <a:extLst>
              <a:ext uri="{FF2B5EF4-FFF2-40B4-BE49-F238E27FC236}">
                <a16:creationId xmlns:a16="http://schemas.microsoft.com/office/drawing/2014/main" id="{5BCF32B7-F347-4040-969E-3D94103D53E6}"/>
              </a:ext>
            </a:extLst>
          </p:cNvPr>
          <p:cNvSpPr/>
          <p:nvPr/>
        </p:nvSpPr>
        <p:spPr>
          <a:xfrm>
            <a:off x="4569143" y="1482538"/>
            <a:ext cx="2080696" cy="1356722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DA VISTA</a:t>
            </a:r>
            <a:endParaRPr lang="es-MX" sz="1200" dirty="0"/>
          </a:p>
        </p:txBody>
      </p:sp>
      <p:pic>
        <p:nvPicPr>
          <p:cNvPr id="8" name="Imagen 7" descr="Organos de control">
            <a:extLst>
              <a:ext uri="{FF2B5EF4-FFF2-40B4-BE49-F238E27FC236}">
                <a16:creationId xmlns:a16="http://schemas.microsoft.com/office/drawing/2014/main" id="{1B609B05-8A90-4861-9A18-A6928C35BB92}"/>
              </a:ext>
            </a:extLst>
          </p:cNvPr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564" y="1489505"/>
            <a:ext cx="2663399" cy="13497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FBBE58A-70AE-4264-B6D4-8A5628683A1B}"/>
              </a:ext>
            </a:extLst>
          </p:cNvPr>
          <p:cNvSpPr txBox="1"/>
          <p:nvPr/>
        </p:nvSpPr>
        <p:spPr>
          <a:xfrm>
            <a:off x="1513951" y="542611"/>
            <a:ext cx="9164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FALTAS NO GRAVES DERIVADAS DE LA FISCALIZACIÓN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37D8FE8-B942-4884-A0CF-805736B9E054}"/>
              </a:ext>
            </a:extLst>
          </p:cNvPr>
          <p:cNvSpPr txBox="1"/>
          <p:nvPr/>
        </p:nvSpPr>
        <p:spPr>
          <a:xfrm>
            <a:off x="914400" y="3175004"/>
            <a:ext cx="1074168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5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caso de que la Auditoría Superior y las </a:t>
            </a:r>
            <a:r>
              <a:rPr lang="es-MX" sz="25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Entidades de fiscalización superior de las entidades federativas detecten posibles faltas administrativas no graves darán cuenta de ello a los Órganos internos de control,</a:t>
            </a:r>
            <a:r>
              <a:rPr lang="es-MX" sz="25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según corresponda, </a:t>
            </a:r>
            <a:r>
              <a:rPr lang="es-MX" sz="25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que continúen la investigación respectiva y promuevan las acciones que procedan.</a:t>
            </a:r>
          </a:p>
          <a:p>
            <a:pPr algn="just"/>
            <a:endParaRPr lang="es-MX" sz="2500" dirty="0"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es-MX" sz="25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11 segundo párrafo LGRA</a:t>
            </a:r>
          </a:p>
        </p:txBody>
      </p:sp>
    </p:spTree>
    <p:extLst>
      <p:ext uri="{BB962C8B-B14F-4D97-AF65-F5344CB8AC3E}">
        <p14:creationId xmlns:p14="http://schemas.microsoft.com/office/powerpoint/2010/main" val="2405334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pic>
        <p:nvPicPr>
          <p:cNvPr id="5" name="Imagen 4" descr="500 Cartas A4 Papel offset 100 gr. 1 tinta">
            <a:extLst>
              <a:ext uri="{FF2B5EF4-FFF2-40B4-BE49-F238E27FC236}">
                <a16:creationId xmlns:a16="http://schemas.microsoft.com/office/drawing/2014/main" id="{37FD01F7-4B7C-44A7-BC11-F0669B08D28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771">
            <a:off x="493081" y="3124886"/>
            <a:ext cx="1911936" cy="21321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858894"/>
              </p:ext>
            </p:extLst>
          </p:nvPr>
        </p:nvGraphicFramePr>
        <p:xfrm>
          <a:off x="68095" y="719667"/>
          <a:ext cx="12013658" cy="575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873D261-82AF-432E-AB0D-E7F091C284E3}"/>
              </a:ext>
            </a:extLst>
          </p:cNvPr>
          <p:cNvSpPr txBox="1"/>
          <p:nvPr/>
        </p:nvSpPr>
        <p:spPr>
          <a:xfrm>
            <a:off x="749030" y="3429000"/>
            <a:ext cx="1254868" cy="1979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6" name="Imagen 5" descr="Dice la ASF que el OFS de Tlaxcala aprobó evaluación | e-consulta.com ...">
            <a:extLst>
              <a:ext uri="{FF2B5EF4-FFF2-40B4-BE49-F238E27FC236}">
                <a16:creationId xmlns:a16="http://schemas.microsoft.com/office/drawing/2014/main" id="{4E17A326-EA1F-41AA-BC18-447A5B88FBEE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2248">
            <a:off x="715505" y="3543342"/>
            <a:ext cx="441987" cy="47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6917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A41CAF0B-E3FB-4BC6-8C29-7E39633FA9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451139"/>
              </p:ext>
            </p:extLst>
          </p:nvPr>
        </p:nvGraphicFramePr>
        <p:xfrm>
          <a:off x="719847" y="719666"/>
          <a:ext cx="11011710" cy="5554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3FAC95D1-A6D5-4B0E-8375-529E70BD09BA}"/>
              </a:ext>
            </a:extLst>
          </p:cNvPr>
          <p:cNvSpPr txBox="1"/>
          <p:nvPr/>
        </p:nvSpPr>
        <p:spPr>
          <a:xfrm>
            <a:off x="749030" y="3429000"/>
            <a:ext cx="1254868" cy="1979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D5B4DC5-227F-46F4-93EB-D4E0094A6D62}"/>
              </a:ext>
            </a:extLst>
          </p:cNvPr>
          <p:cNvSpPr txBox="1"/>
          <p:nvPr/>
        </p:nvSpPr>
        <p:spPr>
          <a:xfrm>
            <a:off x="6096000" y="5953328"/>
            <a:ext cx="5742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b="1" dirty="0"/>
              <a:t>Artículo 65 Ley de Fiscalización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A8DB9F7-F9B8-4172-9B66-FFD246C1E3A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99355" y="1359819"/>
            <a:ext cx="3686810" cy="416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48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9457457"/>
              </p:ext>
            </p:extLst>
          </p:nvPr>
        </p:nvGraphicFramePr>
        <p:xfrm>
          <a:off x="68095" y="571500"/>
          <a:ext cx="1201365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59252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8167378"/>
              </p:ext>
            </p:extLst>
          </p:nvPr>
        </p:nvGraphicFramePr>
        <p:xfrm>
          <a:off x="-29180" y="719667"/>
          <a:ext cx="12013658" cy="575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65674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035827"/>
              </p:ext>
            </p:extLst>
          </p:nvPr>
        </p:nvGraphicFramePr>
        <p:xfrm>
          <a:off x="68095" y="719667"/>
          <a:ext cx="12013658" cy="575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8102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673"/>
            <a:ext cx="12193198" cy="6858673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E98D41C5-211C-4F4E-B7D8-CB5A19659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365125"/>
            <a:ext cx="11236702" cy="1052865"/>
          </a:xfrm>
        </p:spPr>
        <p:txBody>
          <a:bodyPr>
            <a:normAutofit/>
          </a:bodyPr>
          <a:lstStyle/>
          <a:p>
            <a:pPr algn="ctr"/>
            <a:r>
              <a:rPr lang="es-MX" sz="6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TEMAS A TRATAR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2BDB9317-467F-4373-8FAA-4F081182E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3334470"/>
              </p:ext>
            </p:extLst>
          </p:nvPr>
        </p:nvGraphicFramePr>
        <p:xfrm>
          <a:off x="-1503680" y="1417990"/>
          <a:ext cx="13502640" cy="5519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Imagen 8" descr="Oic Projects :: Photos, videos, logos, illustrations and branding ...">
            <a:extLst>
              <a:ext uri="{FF2B5EF4-FFF2-40B4-BE49-F238E27FC236}">
                <a16:creationId xmlns:a16="http://schemas.microsoft.com/office/drawing/2014/main" id="{1CE9DF54-05BB-4B1B-AEE9-720D63F6F038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554" y="3074938"/>
            <a:ext cx="4881379" cy="3536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561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1537615"/>
              </p:ext>
            </p:extLst>
          </p:nvPr>
        </p:nvGraphicFramePr>
        <p:xfrm>
          <a:off x="68095" y="719667"/>
          <a:ext cx="12013658" cy="575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43773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9891147"/>
              </p:ext>
            </p:extLst>
          </p:nvPr>
        </p:nvGraphicFramePr>
        <p:xfrm>
          <a:off x="68095" y="719667"/>
          <a:ext cx="11410543" cy="5720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15443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0337529"/>
              </p:ext>
            </p:extLst>
          </p:nvPr>
        </p:nvGraphicFramePr>
        <p:xfrm>
          <a:off x="68095" y="719667"/>
          <a:ext cx="11410543" cy="5720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33910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4470313"/>
              </p:ext>
            </p:extLst>
          </p:nvPr>
        </p:nvGraphicFramePr>
        <p:xfrm>
          <a:off x="68095" y="719667"/>
          <a:ext cx="12013658" cy="575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29200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3258059"/>
              </p:ext>
            </p:extLst>
          </p:nvPr>
        </p:nvGraphicFramePr>
        <p:xfrm>
          <a:off x="68095" y="571500"/>
          <a:ext cx="1201365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94544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673189"/>
              </p:ext>
            </p:extLst>
          </p:nvPr>
        </p:nvGraphicFramePr>
        <p:xfrm>
          <a:off x="68095" y="571500"/>
          <a:ext cx="1201365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08527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5751106"/>
              </p:ext>
            </p:extLst>
          </p:nvPr>
        </p:nvGraphicFramePr>
        <p:xfrm>
          <a:off x="68095" y="571500"/>
          <a:ext cx="11955292" cy="5975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99943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9945227"/>
              </p:ext>
            </p:extLst>
          </p:nvPr>
        </p:nvGraphicFramePr>
        <p:xfrm>
          <a:off x="68095" y="571500"/>
          <a:ext cx="11322994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78524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0700435"/>
              </p:ext>
            </p:extLst>
          </p:nvPr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59236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/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0141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E98D41C5-211C-4F4E-B7D8-CB5A19659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7" y="365125"/>
            <a:ext cx="11270451" cy="880327"/>
          </a:xfrm>
        </p:spPr>
        <p:txBody>
          <a:bodyPr>
            <a:normAutofit/>
          </a:bodyPr>
          <a:lstStyle/>
          <a:p>
            <a:pPr algn="ctr"/>
            <a:r>
              <a:rPr lang="es-MX" sz="5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1. ¿Que son los OIC?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1A43DB9-D7FB-4C8B-A3C3-9D39232CECDE}"/>
              </a:ext>
            </a:extLst>
          </p:cNvPr>
          <p:cNvSpPr txBox="1"/>
          <p:nvPr/>
        </p:nvSpPr>
        <p:spPr>
          <a:xfrm>
            <a:off x="2566653" y="1474575"/>
            <a:ext cx="917608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XXI. Órganos internos de control: Las unidades administrativas a cargo de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promover, evaluar y fortalecer el buen funcionamiento del control interno en los entes públicos</a:t>
            </a:r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así como aquellas otras instancias de los Órganos constitucionales autónomos que, conforme a sus respectivas leyes,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sean competentes para aplicar las leyes en materia de responsabilidades de Servidores Públicos</a:t>
            </a:r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2" name="Diagrama de flujo: conector 1">
            <a:extLst>
              <a:ext uri="{FF2B5EF4-FFF2-40B4-BE49-F238E27FC236}">
                <a16:creationId xmlns:a16="http://schemas.microsoft.com/office/drawing/2014/main" id="{54DEB23B-36F4-46EB-BFCE-D3CB5DEA8219}"/>
              </a:ext>
            </a:extLst>
          </p:cNvPr>
          <p:cNvSpPr/>
          <p:nvPr/>
        </p:nvSpPr>
        <p:spPr>
          <a:xfrm>
            <a:off x="288757" y="1493177"/>
            <a:ext cx="2093253" cy="13471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solidFill>
              <a:srgbClr val="235F6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Art. 1 fracción. XXI</a:t>
            </a:r>
          </a:p>
          <a:p>
            <a:pPr algn="ctr"/>
            <a:r>
              <a:rPr lang="es-MX" b="1" dirty="0">
                <a:solidFill>
                  <a:schemeClr val="tx1"/>
                </a:solidFill>
              </a:rPr>
              <a:t>LGRA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0156B85-21CC-4B9B-99F4-C58E455C518B}"/>
              </a:ext>
            </a:extLst>
          </p:cNvPr>
          <p:cNvSpPr txBox="1"/>
          <p:nvPr/>
        </p:nvSpPr>
        <p:spPr>
          <a:xfrm>
            <a:off x="2644844" y="3217476"/>
            <a:ext cx="9176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Candara" panose="020E0502030303020204" pitchFamily="34" charset="0"/>
              </a:rPr>
              <a:t>VII. Contraloría: La Contraloría de cada uno de los poderes del Estado, y de los municipios, en su respectivo ámbito de competencia;</a:t>
            </a:r>
          </a:p>
        </p:txBody>
      </p:sp>
      <p:sp>
        <p:nvSpPr>
          <p:cNvPr id="10" name="Diagrama de flujo: conector 9">
            <a:extLst>
              <a:ext uri="{FF2B5EF4-FFF2-40B4-BE49-F238E27FC236}">
                <a16:creationId xmlns:a16="http://schemas.microsoft.com/office/drawing/2014/main" id="{DDBF9B63-3E0F-4288-BF21-995301E3044B}"/>
              </a:ext>
            </a:extLst>
          </p:cNvPr>
          <p:cNvSpPr/>
          <p:nvPr/>
        </p:nvSpPr>
        <p:spPr>
          <a:xfrm>
            <a:off x="371073" y="3020410"/>
            <a:ext cx="2093253" cy="13471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solidFill>
              <a:srgbClr val="235F6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Art. 2 fracción. VII</a:t>
            </a:r>
          </a:p>
          <a:p>
            <a:pPr algn="ctr"/>
            <a:r>
              <a:rPr lang="es-MX" b="1" dirty="0">
                <a:solidFill>
                  <a:schemeClr val="tx1"/>
                </a:solidFill>
              </a:rPr>
              <a:t>CFETM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5AB4E1A-D3D8-41BA-967E-C99308E814C5}"/>
              </a:ext>
            </a:extLst>
          </p:cNvPr>
          <p:cNvSpPr txBox="1"/>
          <p:nvPr/>
        </p:nvSpPr>
        <p:spPr>
          <a:xfrm>
            <a:off x="2644843" y="4360291"/>
            <a:ext cx="91760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VII. Órgano Interno de Control: Entidad de la Administración Pública Municipal cuya finalidad es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prevenir, detectar y abatir posibles actos de corrupción, promover la transparencia y el apego a la legalidad </a:t>
            </a:r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los servidores públicos,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mediante la realización de auditorías </a:t>
            </a:r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revisiones a los diferentes procesos </a:t>
            </a:r>
            <a:r>
              <a:rPr lang="es-MX" sz="1800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las instituciones gubernamentales; así como la </a:t>
            </a:r>
            <a:r>
              <a:rPr lang="es-MX" sz="1800" b="1" dirty="0">
                <a:effectLst/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de quejas, denuncias, peticiones ciudadanas, resoluciones de procedimientos administrativos de responsabilidades y de inconformidades.</a:t>
            </a:r>
          </a:p>
        </p:txBody>
      </p:sp>
      <p:sp>
        <p:nvSpPr>
          <p:cNvPr id="12" name="Diagrama de flujo: conector 11">
            <a:extLst>
              <a:ext uri="{FF2B5EF4-FFF2-40B4-BE49-F238E27FC236}">
                <a16:creationId xmlns:a16="http://schemas.microsoft.com/office/drawing/2014/main" id="{DF53D14C-5014-4CB7-9EBA-B67BC5C829BD}"/>
              </a:ext>
            </a:extLst>
          </p:cNvPr>
          <p:cNvSpPr/>
          <p:nvPr/>
        </p:nvSpPr>
        <p:spPr>
          <a:xfrm>
            <a:off x="423254" y="4611811"/>
            <a:ext cx="2093253" cy="1347130"/>
          </a:xfrm>
          <a:prstGeom prst="flowChartConnector">
            <a:avLst/>
          </a:prstGeom>
          <a:solidFill>
            <a:schemeClr val="bg1">
              <a:lumMod val="85000"/>
            </a:schemeClr>
          </a:solidFill>
          <a:ln>
            <a:solidFill>
              <a:srgbClr val="235F6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Art. 4 fracción. VII</a:t>
            </a:r>
          </a:p>
          <a:p>
            <a:pPr algn="ctr"/>
            <a:r>
              <a:rPr lang="es-MX" b="1" dirty="0">
                <a:solidFill>
                  <a:schemeClr val="tx1"/>
                </a:solidFill>
              </a:rPr>
              <a:t>LMETM</a:t>
            </a:r>
          </a:p>
        </p:txBody>
      </p:sp>
    </p:spTree>
    <p:extLst>
      <p:ext uri="{BB962C8B-B14F-4D97-AF65-F5344CB8AC3E}">
        <p14:creationId xmlns:p14="http://schemas.microsoft.com/office/powerpoint/2010/main" val="10407441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6665567"/>
              </p:ext>
            </p:extLst>
          </p:nvPr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235903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0287715"/>
              </p:ext>
            </p:extLst>
          </p:nvPr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87858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735355"/>
              </p:ext>
            </p:extLst>
          </p:nvPr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58195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34BFB70-1EB8-43E4-BA51-D57769A0FC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917586"/>
              </p:ext>
            </p:extLst>
          </p:nvPr>
        </p:nvGraphicFramePr>
        <p:xfrm>
          <a:off x="68095" y="571500"/>
          <a:ext cx="11391088" cy="590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394885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8">
            <a:extLst>
              <a:ext uri="{FF2B5EF4-FFF2-40B4-BE49-F238E27FC236}">
                <a16:creationId xmlns:a16="http://schemas.microsoft.com/office/drawing/2014/main" id="{236625C7-F636-CB1D-E2B5-941194410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114" y="0"/>
            <a:ext cx="12196798" cy="686069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532266" y="4438041"/>
            <a:ext cx="95504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000" b="1" dirty="0">
                <a:solidFill>
                  <a:srgbClr val="820260"/>
                </a:solidFill>
                <a:latin typeface="Segoe UI Variable Text Semiligh" pitchFamily="2" charset="0"/>
              </a:rPr>
              <a:t>PARA CAER EN CORRUPCIÓN NO SE NECESITA ROBAR, SOLO BASTA CON ACEPTAR UN CARGO PARA EL CUAL NO ESTAS PREPARADO</a:t>
            </a:r>
          </a:p>
          <a:p>
            <a:pPr algn="r"/>
            <a:r>
              <a:rPr lang="es-MX" b="1" i="1" dirty="0">
                <a:solidFill>
                  <a:srgbClr val="820260"/>
                </a:solidFill>
                <a:latin typeface="Segoe UI Variable Text Semiligh" pitchFamily="2" charset="0"/>
              </a:rPr>
              <a:t>Aristóteles</a:t>
            </a:r>
            <a:endParaRPr lang="es-MX" b="1" i="1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4C410B0-6E23-49D9-AA9F-155CA044A1E7}"/>
              </a:ext>
            </a:extLst>
          </p:cNvPr>
          <p:cNvSpPr txBox="1"/>
          <p:nvPr/>
        </p:nvSpPr>
        <p:spPr>
          <a:xfrm>
            <a:off x="808211" y="1389902"/>
            <a:ext cx="106728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800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</a:rPr>
              <a:t>¡POR UNA FISCALIZACIÓN CON VALOR PÚBLICO!</a:t>
            </a:r>
          </a:p>
          <a:p>
            <a:pPr algn="ctr"/>
            <a:endParaRPr lang="es-MX" sz="3800" b="1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</a:endParaRPr>
          </a:p>
          <a:p>
            <a:pPr algn="ctr"/>
            <a:r>
              <a:rPr lang="es-MX" sz="3000" b="1" dirty="0">
                <a:solidFill>
                  <a:schemeClr val="accent1">
                    <a:lumMod val="50000"/>
                  </a:schemeClr>
                </a:solidFill>
                <a:latin typeface="Segoe UI Variable Text Semiligh" pitchFamily="2" charset="0"/>
              </a:rPr>
              <a:t>Teléfonos de contacto: (246) 462-07-50; 462-16-40 y 462-80-04</a:t>
            </a:r>
          </a:p>
          <a:p>
            <a:pPr algn="ctr"/>
            <a:endParaRPr lang="es-MX" sz="3000" b="1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</a:endParaRPr>
          </a:p>
          <a:p>
            <a:pPr algn="ctr"/>
            <a:r>
              <a:rPr lang="es-MX" sz="3200" dirty="0">
                <a:solidFill>
                  <a:schemeClr val="accent1">
                    <a:lumMod val="50000"/>
                  </a:schemeClr>
                </a:solidFill>
              </a:rPr>
              <a:t>Página web: </a:t>
            </a:r>
            <a:r>
              <a:rPr lang="es-MX" sz="3200" b="1" dirty="0">
                <a:solidFill>
                  <a:schemeClr val="accent1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https://ofstlaxcala.gob.mx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s-MX" sz="3200" b="1" dirty="0">
              <a:solidFill>
                <a:schemeClr val="accent1">
                  <a:lumMod val="50000"/>
                </a:schemeClr>
              </a:solidFill>
              <a:latin typeface="Segoe UI Variable Text Semilig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49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1A43DB9-D7FB-4C8B-A3C3-9D39232CECDE}"/>
              </a:ext>
            </a:extLst>
          </p:cNvPr>
          <p:cNvSpPr txBox="1"/>
          <p:nvPr/>
        </p:nvSpPr>
        <p:spPr>
          <a:xfrm>
            <a:off x="1003852" y="1449150"/>
            <a:ext cx="1047584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500" dirty="0"/>
              <a:t> </a:t>
            </a: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27ABFEA3-E1D8-475A-BF81-D2AA12BE3145}"/>
              </a:ext>
            </a:extLst>
          </p:cNvPr>
          <p:cNvSpPr txBox="1">
            <a:spLocks/>
          </p:cNvSpPr>
          <p:nvPr/>
        </p:nvSpPr>
        <p:spPr>
          <a:xfrm>
            <a:off x="288757" y="365125"/>
            <a:ext cx="11270451" cy="1011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10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2. Obligación constitucional de contar con un OIC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9927A20-6104-4D94-821D-AF9D2A8F1A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8550091"/>
              </p:ext>
            </p:extLst>
          </p:nvPr>
        </p:nvGraphicFramePr>
        <p:xfrm>
          <a:off x="53009" y="1281159"/>
          <a:ext cx="12138990" cy="4895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4B97E82A-605E-483F-9259-E3773EC77763}"/>
              </a:ext>
            </a:extLst>
          </p:cNvPr>
          <p:cNvSpPr txBox="1"/>
          <p:nvPr/>
        </p:nvSpPr>
        <p:spPr>
          <a:xfrm>
            <a:off x="5923982" y="6278110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s-MX" sz="1800" b="1" dirty="0"/>
              <a:t>Artículo 109 fracción III </a:t>
            </a:r>
            <a:r>
              <a:rPr lang="es-MX" b="1" dirty="0"/>
              <a:t>quinto y sexto</a:t>
            </a:r>
            <a:r>
              <a:rPr lang="es-MX" sz="1800" b="1" dirty="0"/>
              <a:t> párrafo CPEUM</a:t>
            </a:r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4111101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0DFAA2D-939F-4523-B82B-3BC979E3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7388"/>
          </a:xfrm>
        </p:spPr>
        <p:txBody>
          <a:bodyPr/>
          <a:lstStyle/>
          <a:p>
            <a:pPr algn="ctr"/>
            <a:r>
              <a:rPr lang="es-MX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3. Estructura Orgánica de los OIC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6D978B7-D6C1-4FA2-8E03-1B4E32A2B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2957353"/>
              </p:ext>
            </p:extLst>
          </p:nvPr>
        </p:nvGraphicFramePr>
        <p:xfrm>
          <a:off x="207065" y="996534"/>
          <a:ext cx="11777870" cy="5496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39292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CC8AD648-339E-4BCF-91EC-4C51C0273B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139646"/>
              </p:ext>
            </p:extLst>
          </p:nvPr>
        </p:nvGraphicFramePr>
        <p:xfrm>
          <a:off x="-1199" y="348271"/>
          <a:ext cx="11677384" cy="6186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66941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0DFAA2D-939F-4523-B82B-3BC979E3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7388"/>
          </a:xfrm>
        </p:spPr>
        <p:txBody>
          <a:bodyPr/>
          <a:lstStyle/>
          <a:p>
            <a:pPr algn="ctr"/>
            <a:r>
              <a:rPr lang="es-MX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Estructura Orgánica de los OIC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BF57240-007D-4BAA-82DF-2A5EE9F5ABB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5129" y="1500808"/>
            <a:ext cx="10783958" cy="4850295"/>
          </a:xfrm>
          <a:prstGeom prst="rect">
            <a:avLst/>
          </a:prstGeom>
        </p:spPr>
      </p:pic>
      <p:sp>
        <p:nvSpPr>
          <p:cNvPr id="2" name="Es igual a 1">
            <a:extLst>
              <a:ext uri="{FF2B5EF4-FFF2-40B4-BE49-F238E27FC236}">
                <a16:creationId xmlns:a16="http://schemas.microsoft.com/office/drawing/2014/main" id="{E35D6F0A-52C4-484B-9BE0-018966B4862F}"/>
              </a:ext>
            </a:extLst>
          </p:cNvPr>
          <p:cNvSpPr/>
          <p:nvPr/>
        </p:nvSpPr>
        <p:spPr>
          <a:xfrm>
            <a:off x="7694578" y="5357192"/>
            <a:ext cx="622570" cy="398834"/>
          </a:xfrm>
          <a:prstGeom prst="mathEqual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10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180"/>
            <a:ext cx="12193198" cy="6858673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15C56924-68A4-43E7-BEE6-60F9D91F9A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6633544"/>
              </p:ext>
            </p:extLst>
          </p:nvPr>
        </p:nvGraphicFramePr>
        <p:xfrm>
          <a:off x="-1199" y="597544"/>
          <a:ext cx="12193198" cy="5657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9271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F115C32-B8F4-2717-1810-D9C7C770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6548"/>
            <a:ext cx="12193198" cy="6858673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0DFAA2D-939F-4523-B82B-3BC979E37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365125"/>
            <a:ext cx="11204713" cy="714855"/>
          </a:xfrm>
        </p:spPr>
        <p:txBody>
          <a:bodyPr>
            <a:noAutofit/>
          </a:bodyPr>
          <a:lstStyle/>
          <a:p>
            <a:pPr algn="ctr"/>
            <a:r>
              <a:rPr lang="es-MX" sz="5000" b="1" dirty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4. Facultades y Obligaciones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B9DE2AA-2313-452F-8DB4-CEB0835110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7256625"/>
              </p:ext>
            </p:extLst>
          </p:nvPr>
        </p:nvGraphicFramePr>
        <p:xfrm>
          <a:off x="-1" y="898570"/>
          <a:ext cx="11897139" cy="5773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005640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35461</TotalTime>
  <Words>4330</Words>
  <Application>Microsoft Office PowerPoint</Application>
  <PresentationFormat>Panorámica</PresentationFormat>
  <Paragraphs>245</Paragraphs>
  <Slides>34</Slides>
  <Notes>34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5" baseType="lpstr">
      <vt:lpstr>Arial</vt:lpstr>
      <vt:lpstr>Arial Narrow</vt:lpstr>
      <vt:lpstr>Calibri</vt:lpstr>
      <vt:lpstr>Calibri Light</vt:lpstr>
      <vt:lpstr>Camber Light Regular</vt:lpstr>
      <vt:lpstr>Camber SemiBold Regular</vt:lpstr>
      <vt:lpstr>Cambria Math</vt:lpstr>
      <vt:lpstr>Candara</vt:lpstr>
      <vt:lpstr>Roboto</vt:lpstr>
      <vt:lpstr>Segoe UI Variable Text Semiligh</vt:lpstr>
      <vt:lpstr>Tema de Office</vt:lpstr>
      <vt:lpstr>Presentación de PowerPoint</vt:lpstr>
      <vt:lpstr>TEMAS A TRATAR</vt:lpstr>
      <vt:lpstr>1. ¿Que son los OIC?</vt:lpstr>
      <vt:lpstr>Presentación de PowerPoint</vt:lpstr>
      <vt:lpstr>3. Estructura Orgánica de los OIC</vt:lpstr>
      <vt:lpstr>Presentación de PowerPoint</vt:lpstr>
      <vt:lpstr>Estructura Orgánica de los OIC</vt:lpstr>
      <vt:lpstr>Presentación de PowerPoint</vt:lpstr>
      <vt:lpstr>4. Facultades y Obligaciones</vt:lpstr>
      <vt:lpstr>4. Facultades y Obligaciones</vt:lpstr>
      <vt:lpstr>Presentación de PowerPoint</vt:lpstr>
      <vt:lpstr>Presentación de PowerPoint</vt:lpstr>
      <vt:lpstr>COMPETENCIA CONSTITUCIONAL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Luís Fernando Márquez Cerón</dc:creator>
  <cp:lastModifiedBy>Auditorio</cp:lastModifiedBy>
  <cp:revision>518</cp:revision>
  <cp:lastPrinted>2025-10-16T02:24:42Z</cp:lastPrinted>
  <dcterms:created xsi:type="dcterms:W3CDTF">2024-01-11T22:38:48Z</dcterms:created>
  <dcterms:modified xsi:type="dcterms:W3CDTF">2025-11-05T15:58:11Z</dcterms:modified>
</cp:coreProperties>
</file>